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Open Sauce Bold" charset="1" panose="00000800000000000000"/>
      <p:regular r:id="rId56"/>
    </p:embeddedFont>
    <p:embeddedFont>
      <p:font typeface="Open Sauce" charset="1" panose="00000500000000000000"/>
      <p:regular r:id="rId57"/>
    </p:embeddedFont>
    <p:embeddedFont>
      <p:font typeface="Poppins Semi-Bold" charset="1" panose="00000700000000000000"/>
      <p:regular r:id="rId58"/>
    </p:embeddedFont>
    <p:embeddedFont>
      <p:font typeface="Open Sauce Bold Italics" charset="1" panose="00000800000000000000"/>
      <p:regular r:id="rId59"/>
    </p:embeddedFont>
    <p:embeddedFont>
      <p:font typeface="Poppins Italics" charset="1" panose="00000500000000000000"/>
      <p:regular r:id="rId60"/>
    </p:embeddedFont>
    <p:embeddedFont>
      <p:font typeface="Helvetica World" charset="1" panose="020B0500040000020004"/>
      <p:regular r:id="rId61"/>
    </p:embeddedFont>
    <p:embeddedFont>
      <p:font typeface="Asap Bold" charset="1" panose="020F0804030202060203"/>
      <p:regular r:id="rId62"/>
    </p:embeddedFont>
    <p:embeddedFont>
      <p:font typeface="Poppins" charset="1" panose="00000500000000000000"/>
      <p:regular r:id="rId63"/>
    </p:embeddedFont>
    <p:embeddedFont>
      <p:font typeface="Poppins Bold" charset="1" panose="00000800000000000000"/>
      <p:regular r:id="rId64"/>
    </p:embeddedFont>
    <p:embeddedFont>
      <p:font typeface="Roboto Bold" charset="1" panose="02000000000000000000"/>
      <p:regular r:id="rId65"/>
    </p:embeddedFont>
    <p:embeddedFont>
      <p:font typeface="Roboto" charset="1" panose="02000000000000000000"/>
      <p:regular r:id="rId66"/>
    </p:embeddedFont>
    <p:embeddedFont>
      <p:font typeface="Open Sans Bold" charset="1" panose="020B0806030504020204"/>
      <p:regular r:id="rId67"/>
    </p:embeddedFont>
    <p:embeddedFont>
      <p:font typeface="Montserrat Bold" charset="1" panose="00000800000000000000"/>
      <p:regular r:id="rId68"/>
    </p:embeddedFont>
    <p:embeddedFont>
      <p:font typeface="Canva Sans" charset="1" panose="020B0503030501040103"/>
      <p:regular r:id="rId69"/>
    </p:embeddedFont>
    <p:embeddedFont>
      <p:font typeface="Canva Sans Bold" charset="1" panose="020B0803030501040103"/>
      <p:regular r:id="rId70"/>
    </p:embeddedFont>
    <p:embeddedFont>
      <p:font typeface="Helvetica World Bold" charset="1" panose="020B0800040000020004"/>
      <p:regular r:id="rId71"/>
    </p:embeddedFont>
    <p:embeddedFont>
      <p:font typeface="Montserrat" charset="1" panose="00000500000000000000"/>
      <p:regular r:id="rId72"/>
    </p:embeddedFont>
    <p:embeddedFont>
      <p:font typeface="Inter Bold" charset="1" panose="020B0802030000000004"/>
      <p:regular r:id="rId73"/>
    </p:embeddedFont>
    <p:embeddedFont>
      <p:font typeface="Inter" charset="1" panose="020B0502030000000004"/>
      <p:regular r:id="rId74"/>
    </p:embeddedFont>
    <p:embeddedFont>
      <p:font typeface="Garet Bold" charset="1" panose="00000000000000000000"/>
      <p:regular r:id="rId75"/>
    </p:embeddedFont>
    <p:embeddedFont>
      <p:font typeface="DM Sans Bold" charset="1" panose="00000000000000000000"/>
      <p:regular r:id="rId76"/>
    </p:embeddedFont>
    <p:embeddedFont>
      <p:font typeface="Canva Sans Italics" charset="1" panose="020B0503030501040103"/>
      <p:regular r:id="rId77"/>
    </p:embeddedFont>
    <p:embeddedFont>
      <p:font typeface="TT Norms Bold" charset="1" panose="02000803030000020004"/>
      <p:regular r:id="rId78"/>
    </p:embeddedFont>
    <p:embeddedFont>
      <p:font typeface="TT Norms" charset="1" panose="02000503030000020003"/>
      <p:regular r:id="rId79"/>
    </p:embeddedFont>
    <p:embeddedFont>
      <p:font typeface="Arimo Bold" charset="1" panose="020B0704020202020204"/>
      <p:regular r:id="rId80"/>
    </p:embeddedFont>
    <p:embeddedFont>
      <p:font typeface="Garet" charset="1" panose="00000000000000000000"/>
      <p:regular r:id="rId81"/>
    </p:embeddedFont>
    <p:embeddedFont>
      <p:font typeface="Garet Italics" charset="1" panose="0000000000000000000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jpeg" Type="http://schemas.openxmlformats.org/officeDocument/2006/relationships/image"/><Relationship Id="rId3" Target="../media/image73.jpeg" Type="http://schemas.openxmlformats.org/officeDocument/2006/relationships/image"/><Relationship Id="rId4" Target="../media/image74.jpeg" Type="http://schemas.openxmlformats.org/officeDocument/2006/relationships/image"/><Relationship Id="rId5" Target="../media/image75.jpeg" Type="http://schemas.openxmlformats.org/officeDocument/2006/relationships/image"/><Relationship Id="rId6" Target="../media/image7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11" Target="../media/image86.svg" Type="http://schemas.openxmlformats.org/officeDocument/2006/relationships/image"/><Relationship Id="rId12" Target="../media/image87.png" Type="http://schemas.openxmlformats.org/officeDocument/2006/relationships/image"/><Relationship Id="rId13" Target="../media/image88.svg" Type="http://schemas.openxmlformats.org/officeDocument/2006/relationships/image"/><Relationship Id="rId14" Target="../media/image89.png" Type="http://schemas.openxmlformats.org/officeDocument/2006/relationships/image"/><Relationship Id="rId15" Target="../media/image90.svg" Type="http://schemas.openxmlformats.org/officeDocument/2006/relationships/image"/><Relationship Id="rId16" Target="../media/image91.png" Type="http://schemas.openxmlformats.org/officeDocument/2006/relationships/image"/><Relationship Id="rId17" Target="../media/image92.svg" Type="http://schemas.openxmlformats.org/officeDocument/2006/relationships/image"/><Relationship Id="rId18" Target="../media/image93.png" Type="http://schemas.openxmlformats.org/officeDocument/2006/relationships/image"/><Relationship Id="rId19" Target="../media/image94.svg" Type="http://schemas.openxmlformats.org/officeDocument/2006/relationships/image"/><Relationship Id="rId2" Target="../media/image77.png" Type="http://schemas.openxmlformats.org/officeDocument/2006/relationships/image"/><Relationship Id="rId20" Target="../media/image95.png" Type="http://schemas.openxmlformats.org/officeDocument/2006/relationships/image"/><Relationship Id="rId21" Target="../media/image96.svg" Type="http://schemas.openxmlformats.org/officeDocument/2006/relationships/image"/><Relationship Id="rId22" Target="../media/image97.png" Type="http://schemas.openxmlformats.org/officeDocument/2006/relationships/image"/><Relationship Id="rId23" Target="../media/image98.svg" Type="http://schemas.openxmlformats.org/officeDocument/2006/relationships/image"/><Relationship Id="rId24" Target="../media/image99.png" Type="http://schemas.openxmlformats.org/officeDocument/2006/relationships/image"/><Relationship Id="rId25" Target="../media/image100.svg" Type="http://schemas.openxmlformats.org/officeDocument/2006/relationships/image"/><Relationship Id="rId26" Target="../media/image101.png" Type="http://schemas.openxmlformats.org/officeDocument/2006/relationships/image"/><Relationship Id="rId27" Target="../media/image102.svg" Type="http://schemas.openxmlformats.org/officeDocument/2006/relationships/image"/><Relationship Id="rId28" Target="../media/image103.png" Type="http://schemas.openxmlformats.org/officeDocument/2006/relationships/image"/><Relationship Id="rId29" Target="../media/image104.svg" Type="http://schemas.openxmlformats.org/officeDocument/2006/relationships/image"/><Relationship Id="rId3" Target="../media/image78.sv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3.png" Type="http://schemas.openxmlformats.org/officeDocument/2006/relationships/image"/><Relationship Id="rId9" Target="../media/image8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jpeg" Type="http://schemas.openxmlformats.org/officeDocument/2006/relationships/image"/><Relationship Id="rId3" Target="../media/image106.png" Type="http://schemas.openxmlformats.org/officeDocument/2006/relationships/image"/><Relationship Id="rId4" Target="../media/image10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sv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112.png" Type="http://schemas.openxmlformats.org/officeDocument/2006/relationships/image"/><Relationship Id="rId7" Target="../media/image1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3.png" Type="http://schemas.openxmlformats.org/officeDocument/2006/relationships/image"/><Relationship Id="rId11" Target="../media/image124.svg" Type="http://schemas.openxmlformats.org/officeDocument/2006/relationships/image"/><Relationship Id="rId12" Target="../media/image125.png" Type="http://schemas.openxmlformats.org/officeDocument/2006/relationships/image"/><Relationship Id="rId13" Target="../media/image126.svg" Type="http://schemas.openxmlformats.org/officeDocument/2006/relationships/image"/><Relationship Id="rId2" Target="../media/image115.png" Type="http://schemas.openxmlformats.org/officeDocument/2006/relationships/image"/><Relationship Id="rId3" Target="../media/image116.png" Type="http://schemas.openxmlformats.org/officeDocument/2006/relationships/image"/><Relationship Id="rId4" Target="../media/image117.png" Type="http://schemas.openxmlformats.org/officeDocument/2006/relationships/image"/><Relationship Id="rId5" Target="../media/image118.svg" Type="http://schemas.openxmlformats.org/officeDocument/2006/relationships/image"/><Relationship Id="rId6" Target="../media/image119.png" Type="http://schemas.openxmlformats.org/officeDocument/2006/relationships/image"/><Relationship Id="rId7" Target="../media/image120.svg" Type="http://schemas.openxmlformats.org/officeDocument/2006/relationships/image"/><Relationship Id="rId8" Target="../media/image121.png" Type="http://schemas.openxmlformats.org/officeDocument/2006/relationships/image"/><Relationship Id="rId9" Target="../media/image12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 Id="rId4" Target="../media/image1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 Id="rId4" Target="../media/image130.jpeg" Type="http://schemas.openxmlformats.org/officeDocument/2006/relationships/image"/><Relationship Id="rId5" Target="../media/image1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 Id="rId4" Target="../media/image132.jpeg" Type="http://schemas.openxmlformats.org/officeDocument/2006/relationships/image"/><Relationship Id="rId5" Target="../media/image13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 Id="rId4" Target="../media/image13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 Id="rId4" Target="../media/image135.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4.png" Type="http://schemas.openxmlformats.org/officeDocument/2006/relationships/image"/><Relationship Id="rId11" Target="../media/image145.svg" Type="http://schemas.openxmlformats.org/officeDocument/2006/relationships/image"/><Relationship Id="rId12" Target="../media/image146.png" Type="http://schemas.openxmlformats.org/officeDocument/2006/relationships/image"/><Relationship Id="rId13" Target="../media/image147.svg" Type="http://schemas.openxmlformats.org/officeDocument/2006/relationships/image"/><Relationship Id="rId14" Target="../media/image148.png" Type="http://schemas.openxmlformats.org/officeDocument/2006/relationships/image"/><Relationship Id="rId15" Target="../media/image149.svg" Type="http://schemas.openxmlformats.org/officeDocument/2006/relationships/image"/><Relationship Id="rId16" Target="../media/image150.png" Type="http://schemas.openxmlformats.org/officeDocument/2006/relationships/image"/><Relationship Id="rId17" Target="../media/image151.svg" Type="http://schemas.openxmlformats.org/officeDocument/2006/relationships/image"/><Relationship Id="rId18" Target="../media/image152.png" Type="http://schemas.openxmlformats.org/officeDocument/2006/relationships/image"/><Relationship Id="rId19" Target="../media/image153.svg" Type="http://schemas.openxmlformats.org/officeDocument/2006/relationships/image"/><Relationship Id="rId2" Target="../media/image136.png" Type="http://schemas.openxmlformats.org/officeDocument/2006/relationships/image"/><Relationship Id="rId20" Target="../media/image154.png" Type="http://schemas.openxmlformats.org/officeDocument/2006/relationships/image"/><Relationship Id="rId21" Target="../media/image155.svg" Type="http://schemas.openxmlformats.org/officeDocument/2006/relationships/image"/><Relationship Id="rId22" Target="../media/image156.png" Type="http://schemas.openxmlformats.org/officeDocument/2006/relationships/image"/><Relationship Id="rId23" Target="../media/image157.svg" Type="http://schemas.openxmlformats.org/officeDocument/2006/relationships/image"/><Relationship Id="rId24" Target="../media/image158.png" Type="http://schemas.openxmlformats.org/officeDocument/2006/relationships/image"/><Relationship Id="rId25" Target="../media/image159.svg" Type="http://schemas.openxmlformats.org/officeDocument/2006/relationships/image"/><Relationship Id="rId26" Target="../media/image160.png" Type="http://schemas.openxmlformats.org/officeDocument/2006/relationships/image"/><Relationship Id="rId27" Target="../media/image161.svg" Type="http://schemas.openxmlformats.org/officeDocument/2006/relationships/image"/><Relationship Id="rId3" Target="../media/image137.svg" Type="http://schemas.openxmlformats.org/officeDocument/2006/relationships/image"/><Relationship Id="rId4" Target="../media/image138.png" Type="http://schemas.openxmlformats.org/officeDocument/2006/relationships/image"/><Relationship Id="rId5" Target="../media/image139.svg" Type="http://schemas.openxmlformats.org/officeDocument/2006/relationships/image"/><Relationship Id="rId6" Target="../media/image140.png" Type="http://schemas.openxmlformats.org/officeDocument/2006/relationships/image"/><Relationship Id="rId7" Target="../media/image141.svg" Type="http://schemas.openxmlformats.org/officeDocument/2006/relationships/image"/><Relationship Id="rId8" Target="../media/image142.png" Type="http://schemas.openxmlformats.org/officeDocument/2006/relationships/image"/><Relationship Id="rId9" Target="../media/image14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2.jpeg" Type="http://schemas.openxmlformats.org/officeDocument/2006/relationships/image"/><Relationship Id="rId3" Target="../media/image163.jpeg" Type="http://schemas.openxmlformats.org/officeDocument/2006/relationships/image"/><Relationship Id="rId4" Target="../media/image164.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3.svg" Type="http://schemas.openxmlformats.org/officeDocument/2006/relationships/image"/><Relationship Id="rId11" Target="../media/image174.png" Type="http://schemas.openxmlformats.org/officeDocument/2006/relationships/image"/><Relationship Id="rId12" Target="../media/image175.svg" Type="http://schemas.openxmlformats.org/officeDocument/2006/relationships/image"/><Relationship Id="rId13" Target="../media/image176.png" Type="http://schemas.openxmlformats.org/officeDocument/2006/relationships/image"/><Relationship Id="rId14" Target="../media/image177.svg" Type="http://schemas.openxmlformats.org/officeDocument/2006/relationships/image"/><Relationship Id="rId15" Target="../media/image178.png" Type="http://schemas.openxmlformats.org/officeDocument/2006/relationships/image"/><Relationship Id="rId16" Target="../media/image179.svg" Type="http://schemas.openxmlformats.org/officeDocument/2006/relationships/image"/><Relationship Id="rId17" Target="../media/image180.png" Type="http://schemas.openxmlformats.org/officeDocument/2006/relationships/image"/><Relationship Id="rId18" Target="../media/image181.svg" Type="http://schemas.openxmlformats.org/officeDocument/2006/relationships/image"/><Relationship Id="rId19" Target="../media/image182.png" Type="http://schemas.openxmlformats.org/officeDocument/2006/relationships/image"/><Relationship Id="rId2" Target="../media/image165.jpeg" Type="http://schemas.openxmlformats.org/officeDocument/2006/relationships/image"/><Relationship Id="rId20" Target="../media/image183.svg" Type="http://schemas.openxmlformats.org/officeDocument/2006/relationships/image"/><Relationship Id="rId21" Target="../media/image184.png" Type="http://schemas.openxmlformats.org/officeDocument/2006/relationships/image"/><Relationship Id="rId22" Target="../media/image185.svg" Type="http://schemas.openxmlformats.org/officeDocument/2006/relationships/image"/><Relationship Id="rId23" Target="../media/image186.png" Type="http://schemas.openxmlformats.org/officeDocument/2006/relationships/image"/><Relationship Id="rId24" Target="../media/image187.svg" Type="http://schemas.openxmlformats.org/officeDocument/2006/relationships/image"/><Relationship Id="rId25" Target="../media/image188.png" Type="http://schemas.openxmlformats.org/officeDocument/2006/relationships/image"/><Relationship Id="rId26" Target="../media/image189.svg" Type="http://schemas.openxmlformats.org/officeDocument/2006/relationships/image"/><Relationship Id="rId27" Target="../media/image190.png" Type="http://schemas.openxmlformats.org/officeDocument/2006/relationships/image"/><Relationship Id="rId28" Target="../media/image191.svg" Type="http://schemas.openxmlformats.org/officeDocument/2006/relationships/image"/><Relationship Id="rId29" Target="../media/image192.png" Type="http://schemas.openxmlformats.org/officeDocument/2006/relationships/image"/><Relationship Id="rId3" Target="../media/image166.png" Type="http://schemas.openxmlformats.org/officeDocument/2006/relationships/image"/><Relationship Id="rId30" Target="../media/image193.svg" Type="http://schemas.openxmlformats.org/officeDocument/2006/relationships/image"/><Relationship Id="rId31" Target="../media/image194.png" Type="http://schemas.openxmlformats.org/officeDocument/2006/relationships/image"/><Relationship Id="rId32" Target="../media/image195.svg" Type="http://schemas.openxmlformats.org/officeDocument/2006/relationships/image"/><Relationship Id="rId33" Target="../media/image196.png" Type="http://schemas.openxmlformats.org/officeDocument/2006/relationships/image"/><Relationship Id="rId34" Target="../media/image197.svg" Type="http://schemas.openxmlformats.org/officeDocument/2006/relationships/image"/><Relationship Id="rId35" Target="../media/image198.png" Type="http://schemas.openxmlformats.org/officeDocument/2006/relationships/image"/><Relationship Id="rId36" Target="../media/image199.svg" Type="http://schemas.openxmlformats.org/officeDocument/2006/relationships/image"/><Relationship Id="rId37" Target="../media/image200.png" Type="http://schemas.openxmlformats.org/officeDocument/2006/relationships/image"/><Relationship Id="rId38" Target="../media/image201.svg" Type="http://schemas.openxmlformats.org/officeDocument/2006/relationships/image"/><Relationship Id="rId4" Target="../media/image167.svg" Type="http://schemas.openxmlformats.org/officeDocument/2006/relationships/image"/><Relationship Id="rId5" Target="../media/image168.png" Type="http://schemas.openxmlformats.org/officeDocument/2006/relationships/image"/><Relationship Id="rId6" Target="../media/image169.svg" Type="http://schemas.openxmlformats.org/officeDocument/2006/relationships/image"/><Relationship Id="rId7" Target="../media/image170.png" Type="http://schemas.openxmlformats.org/officeDocument/2006/relationships/image"/><Relationship Id="rId8" Target="../media/image171.svg" Type="http://schemas.openxmlformats.org/officeDocument/2006/relationships/image"/><Relationship Id="rId9" Target="../media/image17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0.png" Type="http://schemas.openxmlformats.org/officeDocument/2006/relationships/image"/><Relationship Id="rId11" Target="../media/image211.svg" Type="http://schemas.openxmlformats.org/officeDocument/2006/relationships/image"/><Relationship Id="rId12" Target="../media/image212.png" Type="http://schemas.openxmlformats.org/officeDocument/2006/relationships/image"/><Relationship Id="rId13" Target="../media/image213.svg" Type="http://schemas.openxmlformats.org/officeDocument/2006/relationships/image"/><Relationship Id="rId14" Target="../media/image214.png" Type="http://schemas.openxmlformats.org/officeDocument/2006/relationships/image"/><Relationship Id="rId15" Target="../media/image215.svg" Type="http://schemas.openxmlformats.org/officeDocument/2006/relationships/image"/><Relationship Id="rId16" Target="../media/image216.png" Type="http://schemas.openxmlformats.org/officeDocument/2006/relationships/image"/><Relationship Id="rId17" Target="../media/image217.svg" Type="http://schemas.openxmlformats.org/officeDocument/2006/relationships/image"/><Relationship Id="rId18" Target="../media/image218.png" Type="http://schemas.openxmlformats.org/officeDocument/2006/relationships/image"/><Relationship Id="rId19" Target="../media/image219.svg" Type="http://schemas.openxmlformats.org/officeDocument/2006/relationships/image"/><Relationship Id="rId2" Target="../media/image202.png" Type="http://schemas.openxmlformats.org/officeDocument/2006/relationships/image"/><Relationship Id="rId20" Target="../media/image220.png" Type="http://schemas.openxmlformats.org/officeDocument/2006/relationships/image"/><Relationship Id="rId21" Target="../media/image221.svg" Type="http://schemas.openxmlformats.org/officeDocument/2006/relationships/image"/><Relationship Id="rId3" Target="../media/image203.svg" Type="http://schemas.openxmlformats.org/officeDocument/2006/relationships/image"/><Relationship Id="rId4" Target="../media/image204.png" Type="http://schemas.openxmlformats.org/officeDocument/2006/relationships/image"/><Relationship Id="rId5" Target="../media/image205.svg" Type="http://schemas.openxmlformats.org/officeDocument/2006/relationships/image"/><Relationship Id="rId6" Target="../media/image206.png" Type="http://schemas.openxmlformats.org/officeDocument/2006/relationships/image"/><Relationship Id="rId7" Target="../media/image207.svg" Type="http://schemas.openxmlformats.org/officeDocument/2006/relationships/image"/><Relationship Id="rId8" Target="../media/image208.png" Type="http://schemas.openxmlformats.org/officeDocument/2006/relationships/image"/><Relationship Id="rId9" Target="../media/image20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0.png" Type="http://schemas.openxmlformats.org/officeDocument/2006/relationships/image"/><Relationship Id="rId11" Target="../media/image231.svg" Type="http://schemas.openxmlformats.org/officeDocument/2006/relationships/image"/><Relationship Id="rId12" Target="../media/image232.png" Type="http://schemas.openxmlformats.org/officeDocument/2006/relationships/image"/><Relationship Id="rId13" Target="../media/image233.svg" Type="http://schemas.openxmlformats.org/officeDocument/2006/relationships/image"/><Relationship Id="rId14" Target="../media/image234.png" Type="http://schemas.openxmlformats.org/officeDocument/2006/relationships/image"/><Relationship Id="rId15" Target="../media/image235.svg" Type="http://schemas.openxmlformats.org/officeDocument/2006/relationships/image"/><Relationship Id="rId16" Target="../media/image236.png" Type="http://schemas.openxmlformats.org/officeDocument/2006/relationships/image"/><Relationship Id="rId17" Target="../media/image237.svg" Type="http://schemas.openxmlformats.org/officeDocument/2006/relationships/image"/><Relationship Id="rId18" Target="../media/image238.png" Type="http://schemas.openxmlformats.org/officeDocument/2006/relationships/image"/><Relationship Id="rId19" Target="../media/image239.svg" Type="http://schemas.openxmlformats.org/officeDocument/2006/relationships/image"/><Relationship Id="rId2" Target="../media/image222.png" Type="http://schemas.openxmlformats.org/officeDocument/2006/relationships/image"/><Relationship Id="rId20" Target="../media/image240.png" Type="http://schemas.openxmlformats.org/officeDocument/2006/relationships/image"/><Relationship Id="rId21" Target="../media/image241.svg" Type="http://schemas.openxmlformats.org/officeDocument/2006/relationships/image"/><Relationship Id="rId22" Target="../media/image242.png" Type="http://schemas.openxmlformats.org/officeDocument/2006/relationships/image"/><Relationship Id="rId23" Target="../media/image243.svg" Type="http://schemas.openxmlformats.org/officeDocument/2006/relationships/image"/><Relationship Id="rId24" Target="../media/image244.png" Type="http://schemas.openxmlformats.org/officeDocument/2006/relationships/image"/><Relationship Id="rId25" Target="../media/image245.svg" Type="http://schemas.openxmlformats.org/officeDocument/2006/relationships/image"/><Relationship Id="rId3" Target="../media/image223.svg" Type="http://schemas.openxmlformats.org/officeDocument/2006/relationships/image"/><Relationship Id="rId4" Target="../media/image224.png" Type="http://schemas.openxmlformats.org/officeDocument/2006/relationships/image"/><Relationship Id="rId5" Target="../media/image225.svg" Type="http://schemas.openxmlformats.org/officeDocument/2006/relationships/image"/><Relationship Id="rId6" Target="../media/image226.png" Type="http://schemas.openxmlformats.org/officeDocument/2006/relationships/image"/><Relationship Id="rId7" Target="../media/image227.svg" Type="http://schemas.openxmlformats.org/officeDocument/2006/relationships/image"/><Relationship Id="rId8" Target="../media/image228.png" Type="http://schemas.openxmlformats.org/officeDocument/2006/relationships/image"/><Relationship Id="rId9" Target="../media/image229.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3.svg" Type="http://schemas.openxmlformats.org/officeDocument/2006/relationships/image"/><Relationship Id="rId11" Target="../media/image254.png" Type="http://schemas.openxmlformats.org/officeDocument/2006/relationships/image"/><Relationship Id="rId12" Target="../media/image255.svg" Type="http://schemas.openxmlformats.org/officeDocument/2006/relationships/image"/><Relationship Id="rId13" Target="../media/image256.png" Type="http://schemas.openxmlformats.org/officeDocument/2006/relationships/image"/><Relationship Id="rId14" Target="../media/image257.svg" Type="http://schemas.openxmlformats.org/officeDocument/2006/relationships/image"/><Relationship Id="rId15" Target="../media/image258.png" Type="http://schemas.openxmlformats.org/officeDocument/2006/relationships/image"/><Relationship Id="rId16" Target="../media/image259.svg" Type="http://schemas.openxmlformats.org/officeDocument/2006/relationships/image"/><Relationship Id="rId17" Target="../media/image260.png" Type="http://schemas.openxmlformats.org/officeDocument/2006/relationships/image"/><Relationship Id="rId18" Target="../media/image261.svg" Type="http://schemas.openxmlformats.org/officeDocument/2006/relationships/image"/><Relationship Id="rId19" Target="../media/image262.png" Type="http://schemas.openxmlformats.org/officeDocument/2006/relationships/image"/><Relationship Id="rId2" Target="../media/image165.jpeg" Type="http://schemas.openxmlformats.org/officeDocument/2006/relationships/image"/><Relationship Id="rId20" Target="../media/image263.svg" Type="http://schemas.openxmlformats.org/officeDocument/2006/relationships/image"/><Relationship Id="rId21" Target="../media/image264.png" Type="http://schemas.openxmlformats.org/officeDocument/2006/relationships/image"/><Relationship Id="rId22" Target="../media/image265.svg" Type="http://schemas.openxmlformats.org/officeDocument/2006/relationships/image"/><Relationship Id="rId23" Target="../media/image266.png" Type="http://schemas.openxmlformats.org/officeDocument/2006/relationships/image"/><Relationship Id="rId24" Target="../media/image267.svg" Type="http://schemas.openxmlformats.org/officeDocument/2006/relationships/image"/><Relationship Id="rId25" Target="../media/image166.png" Type="http://schemas.openxmlformats.org/officeDocument/2006/relationships/image"/><Relationship Id="rId26" Target="../media/image167.svg" Type="http://schemas.openxmlformats.org/officeDocument/2006/relationships/image"/><Relationship Id="rId27" Target="https://nicaisekassi.github.io/Formation-CLIMADA-CI/" TargetMode="External" Type="http://schemas.openxmlformats.org/officeDocument/2006/relationships/hyperlink"/><Relationship Id="rId3" Target="../media/image246.png" Type="http://schemas.openxmlformats.org/officeDocument/2006/relationships/image"/><Relationship Id="rId4" Target="../media/image247.svg" Type="http://schemas.openxmlformats.org/officeDocument/2006/relationships/image"/><Relationship Id="rId5" Target="../media/image248.png" Type="http://schemas.openxmlformats.org/officeDocument/2006/relationships/image"/><Relationship Id="rId6" Target="../media/image249.svg" Type="http://schemas.openxmlformats.org/officeDocument/2006/relationships/image"/><Relationship Id="rId7" Target="../media/image250.png" Type="http://schemas.openxmlformats.org/officeDocument/2006/relationships/image"/><Relationship Id="rId8" Target="../media/image251.svg" Type="http://schemas.openxmlformats.org/officeDocument/2006/relationships/image"/><Relationship Id="rId9" Target="../media/image2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 Id="rId4" Target="https://git-scm.com/download/win" TargetMode="External" Type="http://schemas.openxmlformats.org/officeDocument/2006/relationships/hyperlink"/></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8.jpeg" Type="http://schemas.openxmlformats.org/officeDocument/2006/relationships/image"/><Relationship Id="rId3" Target="../media/image269.png" Type="http://schemas.openxmlformats.org/officeDocument/2006/relationships/image"/><Relationship Id="rId4" Target="../media/image270.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1.png" Type="http://schemas.openxmlformats.org/officeDocument/2006/relationships/image"/><Relationship Id="rId3" Target="../embeddings/oleObject1.bin" Type="http://schemas.openxmlformats.org/officeDocument/2006/relationships/oleObjec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2.png" Type="http://schemas.openxmlformats.org/officeDocument/2006/relationships/image"/><Relationship Id="rId3" Target="../embeddings/oleObject2.bin" Type="http://schemas.openxmlformats.org/officeDocument/2006/relationships/oleObjec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3.png" Type="http://schemas.openxmlformats.org/officeDocument/2006/relationships/image"/><Relationship Id="rId3" Target="../embeddings/oleObject3.bin" Type="http://schemas.openxmlformats.org/officeDocument/2006/relationships/oleObjec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19" Target="../media/image36.png" Type="http://schemas.openxmlformats.org/officeDocument/2006/relationships/image"/><Relationship Id="rId2" Target="../media/image19.png" Type="http://schemas.openxmlformats.org/officeDocument/2006/relationships/image"/><Relationship Id="rId20" Target="../media/image37.svg" Type="http://schemas.openxmlformats.org/officeDocument/2006/relationships/image"/><Relationship Id="rId21" Target="../media/image38.png" Type="http://schemas.openxmlformats.org/officeDocument/2006/relationships/image"/><Relationship Id="rId22" Target="../media/image39.svg" Type="http://schemas.openxmlformats.org/officeDocument/2006/relationships/image"/><Relationship Id="rId23" Target="../media/image40.png" Type="http://schemas.openxmlformats.org/officeDocument/2006/relationships/image"/><Relationship Id="rId24" Target="../media/image41.svg" Type="http://schemas.openxmlformats.org/officeDocument/2006/relationships/image"/><Relationship Id="rId25" Target="../media/image42.png" Type="http://schemas.openxmlformats.org/officeDocument/2006/relationships/image"/><Relationship Id="rId26" Target="../media/image43.svg" Type="http://schemas.openxmlformats.org/officeDocument/2006/relationships/image"/><Relationship Id="rId27" Target="../media/image44.png" Type="http://schemas.openxmlformats.org/officeDocument/2006/relationships/image"/><Relationship Id="rId28" Target="../media/image45.sv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svg" Type="http://schemas.openxmlformats.org/officeDocument/2006/relationships/image"/><Relationship Id="rId9" Target="../media/image2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4.jpeg" Type="http://schemas.openxmlformats.org/officeDocument/2006/relationships/image"/><Relationship Id="rId3" Target="../media/image127.png" Type="http://schemas.openxmlformats.org/officeDocument/2006/relationships/image"/><Relationship Id="rId4" Target="../media/image12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5.png" Type="http://schemas.openxmlformats.org/officeDocument/2006/relationships/image"/><Relationship Id="rId5" Target="../media/image276.svg" Type="http://schemas.openxmlformats.org/officeDocument/2006/relationships/image"/><Relationship Id="rId6" Target="../media/image277.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128.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278.png" Type="http://schemas.openxmlformats.org/officeDocument/2006/relationships/image"/><Relationship Id="rId4" Target="../media/image279.svg" Type="http://schemas.openxmlformats.org/officeDocument/2006/relationships/image"/><Relationship Id="rId5" Target="../media/image116.pn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8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18" Target="../media/image62.png" Type="http://schemas.openxmlformats.org/officeDocument/2006/relationships/image"/><Relationship Id="rId19" Target="../media/image63.png" Type="http://schemas.openxmlformats.org/officeDocument/2006/relationships/image"/><Relationship Id="rId2" Target="../media/image46.png" Type="http://schemas.openxmlformats.org/officeDocument/2006/relationships/image"/><Relationship Id="rId20" Target="../media/image64.svg" Type="http://schemas.openxmlformats.org/officeDocument/2006/relationships/image"/><Relationship Id="rId21" Target="../media/image65.png" Type="http://schemas.openxmlformats.org/officeDocument/2006/relationships/image"/><Relationship Id="rId22" Target="../media/image66.svg" Type="http://schemas.openxmlformats.org/officeDocument/2006/relationships/image"/><Relationship Id="rId23" Target="../media/image67.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 Id="rId3" Target="../media/image69.jpeg" Type="http://schemas.openxmlformats.org/officeDocument/2006/relationships/image"/><Relationship Id="rId4" Target="../media/image7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55833" t="0" r="-55833" b="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7773" y="4163622"/>
            <a:ext cx="110236" cy="2818996"/>
            <a:chOff x="0" y="0"/>
            <a:chExt cx="26312" cy="672855"/>
          </a:xfrm>
        </p:grpSpPr>
        <p:sp>
          <p:nvSpPr>
            <p:cNvPr name="Freeform 11" id="11"/>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2" id="12"/>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673209" y="0"/>
            <a:ext cx="7470791" cy="2233919"/>
          </a:xfrm>
          <a:custGeom>
            <a:avLst/>
            <a:gdLst/>
            <a:ahLst/>
            <a:cxnLst/>
            <a:rect r="r" b="b" t="t" l="l"/>
            <a:pathLst>
              <a:path h="2233919" w="7470791">
                <a:moveTo>
                  <a:pt x="0" y="0"/>
                </a:moveTo>
                <a:lnTo>
                  <a:pt x="7470791" y="0"/>
                </a:lnTo>
                <a:lnTo>
                  <a:pt x="7470791" y="2233919"/>
                </a:lnTo>
                <a:lnTo>
                  <a:pt x="0" y="2233919"/>
                </a:lnTo>
                <a:lnTo>
                  <a:pt x="0" y="0"/>
                </a:lnTo>
                <a:close/>
              </a:path>
            </a:pathLst>
          </a:custGeom>
          <a:blipFill>
            <a:blip r:embed="rId7"/>
            <a:stretch>
              <a:fillRect l="0" t="0" r="-32724" b="0"/>
            </a:stretch>
          </a:blipFill>
        </p:spPr>
      </p:sp>
      <p:sp>
        <p:nvSpPr>
          <p:cNvPr name="Freeform 15" id="15"/>
          <p:cNvSpPr/>
          <p:nvPr/>
        </p:nvSpPr>
        <p:spPr>
          <a:xfrm flipH="false" flipV="false" rot="0">
            <a:off x="9144000" y="71069"/>
            <a:ext cx="1767228" cy="2162849"/>
          </a:xfrm>
          <a:custGeom>
            <a:avLst/>
            <a:gdLst/>
            <a:ahLst/>
            <a:cxnLst/>
            <a:rect r="r" b="b" t="t" l="l"/>
            <a:pathLst>
              <a:path h="2162849" w="1767228">
                <a:moveTo>
                  <a:pt x="0" y="0"/>
                </a:moveTo>
                <a:lnTo>
                  <a:pt x="1767228" y="0"/>
                </a:lnTo>
                <a:lnTo>
                  <a:pt x="1767228" y="2162850"/>
                </a:lnTo>
                <a:lnTo>
                  <a:pt x="0" y="2162850"/>
                </a:lnTo>
                <a:lnTo>
                  <a:pt x="0" y="0"/>
                </a:lnTo>
                <a:close/>
              </a:path>
            </a:pathLst>
          </a:custGeom>
          <a:blipFill>
            <a:blip r:embed="rId8"/>
            <a:stretch>
              <a:fillRect l="-2545" t="0" r="-4651" b="0"/>
            </a:stretch>
          </a:blipFill>
        </p:spPr>
      </p:sp>
      <p:sp>
        <p:nvSpPr>
          <p:cNvPr name="TextBox 16" id="16"/>
          <p:cNvSpPr txBox="true"/>
          <p:nvPr/>
        </p:nvSpPr>
        <p:spPr>
          <a:xfrm rot="0">
            <a:off x="1964538" y="5777183"/>
            <a:ext cx="9332910" cy="1002929"/>
          </a:xfrm>
          <a:prstGeom prst="rect">
            <a:avLst/>
          </a:prstGeom>
        </p:spPr>
        <p:txBody>
          <a:bodyPr anchor="t" rtlCol="false" tIns="0" lIns="0" bIns="0" rIns="0">
            <a:spAutoFit/>
          </a:bodyPr>
          <a:lstStyle/>
          <a:p>
            <a:pPr algn="l">
              <a:lnSpc>
                <a:spcPts val="4045"/>
              </a:lnSpc>
            </a:pPr>
            <a:r>
              <a:rPr lang="en-US" sz="2889" spc="144" b="true">
                <a:solidFill>
                  <a:srgbClr val="1C5739"/>
                </a:solidFill>
                <a:latin typeface="Open Sauce Bold"/>
                <a:ea typeface="Open Sauce Bold"/>
                <a:cs typeface="Open Sauce Bold"/>
                <a:sym typeface="Open Sauce Bold"/>
              </a:rPr>
              <a:t>**Date** :</a:t>
            </a:r>
            <a:r>
              <a:rPr lang="en-US" sz="2889" spc="144">
                <a:solidFill>
                  <a:srgbClr val="1C5739"/>
                </a:solidFill>
                <a:latin typeface="Open Sauce"/>
                <a:ea typeface="Open Sauce"/>
                <a:cs typeface="Open Sauce"/>
                <a:sym typeface="Open Sauce"/>
              </a:rPr>
              <a:t> [Du </a:t>
            </a:r>
            <a:r>
              <a:rPr lang="en-US" sz="2889" spc="144" b="true">
                <a:solidFill>
                  <a:srgbClr val="1C5739"/>
                </a:solidFill>
                <a:latin typeface="Open Sauce Bold"/>
                <a:ea typeface="Open Sauce Bold"/>
                <a:cs typeface="Open Sauce Bold"/>
                <a:sym typeface="Open Sauce Bold"/>
              </a:rPr>
              <a:t>07</a:t>
            </a:r>
            <a:r>
              <a:rPr lang="en-US" sz="2889" spc="144">
                <a:solidFill>
                  <a:srgbClr val="1C5739"/>
                </a:solidFill>
                <a:latin typeface="Open Sauce"/>
                <a:ea typeface="Open Sauce"/>
                <a:cs typeface="Open Sauce"/>
                <a:sym typeface="Open Sauce"/>
              </a:rPr>
              <a:t> au </a:t>
            </a:r>
            <a:r>
              <a:rPr lang="en-US" sz="2889" spc="144" b="true">
                <a:solidFill>
                  <a:srgbClr val="1C5739"/>
                </a:solidFill>
                <a:latin typeface="Open Sauce Bold"/>
                <a:ea typeface="Open Sauce Bold"/>
                <a:cs typeface="Open Sauce Bold"/>
                <a:sym typeface="Open Sauce Bold"/>
              </a:rPr>
              <a:t>11</a:t>
            </a:r>
            <a:r>
              <a:rPr lang="en-US" sz="2889" spc="144">
                <a:solidFill>
                  <a:srgbClr val="1C5739"/>
                </a:solidFill>
                <a:latin typeface="Open Sauce"/>
                <a:ea typeface="Open Sauce"/>
                <a:cs typeface="Open Sauce"/>
                <a:sym typeface="Open Sauce"/>
              </a:rPr>
              <a:t> Octobre </a:t>
            </a:r>
            <a:r>
              <a:rPr lang="en-US" sz="2889" spc="144" b="true">
                <a:solidFill>
                  <a:srgbClr val="1C5739"/>
                </a:solidFill>
                <a:latin typeface="Open Sauce Bold"/>
                <a:ea typeface="Open Sauce Bold"/>
                <a:cs typeface="Open Sauce Bold"/>
                <a:sym typeface="Open Sauce Bold"/>
              </a:rPr>
              <a:t>2025</a:t>
            </a:r>
            <a:r>
              <a:rPr lang="en-US" sz="2889" spc="144">
                <a:solidFill>
                  <a:srgbClr val="1C5739"/>
                </a:solidFill>
                <a:latin typeface="Open Sauce"/>
                <a:ea typeface="Open Sauce"/>
                <a:cs typeface="Open Sauce"/>
                <a:sym typeface="Open Sauce"/>
              </a:rPr>
              <a:t>]</a:t>
            </a:r>
          </a:p>
          <a:p>
            <a:pPr algn="l">
              <a:lnSpc>
                <a:spcPts val="4045"/>
              </a:lnSpc>
            </a:pPr>
            <a:r>
              <a:rPr lang="en-US" sz="2889" spc="144" b="true">
                <a:solidFill>
                  <a:srgbClr val="1C5739"/>
                </a:solidFill>
                <a:latin typeface="Open Sauce Bold"/>
                <a:ea typeface="Open Sauce Bold"/>
                <a:cs typeface="Open Sauce Bold"/>
                <a:sym typeface="Open Sauce Bold"/>
              </a:rPr>
              <a:t>**Lieu** : Grand-Bassam</a:t>
            </a:r>
            <a:r>
              <a:rPr lang="en-US" sz="2889" spc="144">
                <a:solidFill>
                  <a:srgbClr val="1C5739"/>
                </a:solidFill>
                <a:latin typeface="Open Sauce"/>
                <a:ea typeface="Open Sauce"/>
                <a:cs typeface="Open Sauce"/>
                <a:sym typeface="Open Sauce"/>
              </a:rPr>
              <a:t>, Côte d'Ivoire</a:t>
            </a:r>
          </a:p>
        </p:txBody>
      </p:sp>
      <p:sp>
        <p:nvSpPr>
          <p:cNvPr name="TextBox 17" id="17"/>
          <p:cNvSpPr txBox="true"/>
          <p:nvPr/>
        </p:nvSpPr>
        <p:spPr>
          <a:xfrm rot="0">
            <a:off x="1949636" y="2561606"/>
            <a:ext cx="9811791" cy="1260231"/>
          </a:xfrm>
          <a:prstGeom prst="rect">
            <a:avLst/>
          </a:prstGeom>
        </p:spPr>
        <p:txBody>
          <a:bodyPr anchor="t" rtlCol="false" tIns="0" lIns="0" bIns="0" rIns="0">
            <a:spAutoFit/>
          </a:bodyPr>
          <a:lstStyle/>
          <a:p>
            <a:pPr algn="l" marL="0" indent="0" lvl="0">
              <a:lnSpc>
                <a:spcPts val="4998"/>
              </a:lnSpc>
              <a:spcBef>
                <a:spcPct val="0"/>
              </a:spcBef>
            </a:pPr>
            <a:r>
              <a:rPr lang="en-US" b="true" sz="3621" spc="18" strike="noStrike" u="none">
                <a:solidFill>
                  <a:srgbClr val="1C5739"/>
                </a:solidFill>
                <a:latin typeface="Poppins Semi-Bold"/>
                <a:ea typeface="Poppins Semi-Bold"/>
                <a:cs typeface="Poppins Semi-Bold"/>
                <a:sym typeface="Poppins Semi-Bold"/>
              </a:rPr>
              <a:t>Formation à la Modélisation des Risques Climatiques avec CLIMADA :</a:t>
            </a:r>
          </a:p>
        </p:txBody>
      </p:sp>
      <p:sp>
        <p:nvSpPr>
          <p:cNvPr name="TextBox 18" id="18"/>
          <p:cNvSpPr txBox="true"/>
          <p:nvPr/>
        </p:nvSpPr>
        <p:spPr>
          <a:xfrm rot="0">
            <a:off x="1964538" y="7265887"/>
            <a:ext cx="2958830" cy="498104"/>
          </a:xfrm>
          <a:prstGeom prst="rect">
            <a:avLst/>
          </a:prstGeom>
        </p:spPr>
        <p:txBody>
          <a:bodyPr anchor="t" rtlCol="false" tIns="0" lIns="0" bIns="0" rIns="0">
            <a:spAutoFit/>
          </a:bodyPr>
          <a:lstStyle/>
          <a:p>
            <a:pPr algn="l" marL="0" indent="0" lvl="0">
              <a:lnSpc>
                <a:spcPts val="4045"/>
              </a:lnSpc>
              <a:spcBef>
                <a:spcPct val="0"/>
              </a:spcBef>
            </a:pPr>
            <a:r>
              <a:rPr lang="en-US" b="true" sz="2889" spc="144" strike="noStrike" u="none">
                <a:solidFill>
                  <a:srgbClr val="1C5739"/>
                </a:solidFill>
                <a:latin typeface="Open Sauce Bold"/>
                <a:ea typeface="Open Sauce Bold"/>
                <a:cs typeface="Open Sauce Bold"/>
                <a:sym typeface="Open Sauce Bold"/>
              </a:rPr>
              <a:t>Formateurs :</a:t>
            </a:r>
            <a:r>
              <a:rPr lang="en-US" sz="2889" spc="144" strike="noStrike" u="none">
                <a:solidFill>
                  <a:srgbClr val="1C5739"/>
                </a:solidFill>
                <a:latin typeface="Open Sauce"/>
                <a:ea typeface="Open Sauce"/>
                <a:cs typeface="Open Sauce"/>
                <a:sym typeface="Open Sauce"/>
              </a:rPr>
              <a:t> </a:t>
            </a:r>
          </a:p>
        </p:txBody>
      </p:sp>
      <p:sp>
        <p:nvSpPr>
          <p:cNvPr name="TextBox 19" id="19"/>
          <p:cNvSpPr txBox="true"/>
          <p:nvPr/>
        </p:nvSpPr>
        <p:spPr>
          <a:xfrm rot="0">
            <a:off x="2258584" y="8011640"/>
            <a:ext cx="9193895" cy="656853"/>
          </a:xfrm>
          <a:prstGeom prst="rect">
            <a:avLst/>
          </a:prstGeom>
        </p:spPr>
        <p:txBody>
          <a:bodyPr anchor="t" rtlCol="false" tIns="0" lIns="0" bIns="0" rIns="0">
            <a:spAutoFit/>
          </a:bodyPr>
          <a:lstStyle/>
          <a:p>
            <a:pPr algn="l" marL="0" indent="0" lvl="0">
              <a:lnSpc>
                <a:spcPts val="2645"/>
              </a:lnSpc>
              <a:spcBef>
                <a:spcPct val="0"/>
              </a:spcBef>
            </a:pPr>
            <a:r>
              <a:rPr lang="en-US" b="true" sz="1889" i="true" spc="94">
                <a:solidFill>
                  <a:srgbClr val="C34D24"/>
                </a:solidFill>
                <a:latin typeface="Open Sauce Bold Italics"/>
                <a:ea typeface="Open Sauce Bold Italics"/>
                <a:cs typeface="Open Sauce Bold Italics"/>
                <a:sym typeface="Open Sauce Bold Italics"/>
              </a:rPr>
              <a:t>Nicaise KASSI</a:t>
            </a:r>
            <a:r>
              <a:rPr lang="en-US" b="true" sz="1889" i="true" spc="94">
                <a:solidFill>
                  <a:srgbClr val="C34D24"/>
                </a:solidFill>
                <a:latin typeface="Open Sauce Bold Italics"/>
                <a:ea typeface="Open Sauce Bold Italics"/>
                <a:cs typeface="Open Sauce Bold Italics"/>
                <a:sym typeface="Open Sauce Bold Italics"/>
              </a:rPr>
              <a:t>, Ing.Conception en Agrométéo, 0709252846, ettekassi@gmail.com</a:t>
            </a:r>
          </a:p>
        </p:txBody>
      </p:sp>
      <p:sp>
        <p:nvSpPr>
          <p:cNvPr name="TextBox 20" id="20"/>
          <p:cNvSpPr txBox="true"/>
          <p:nvPr/>
        </p:nvSpPr>
        <p:spPr>
          <a:xfrm rot="0">
            <a:off x="2273486" y="8867008"/>
            <a:ext cx="9193895" cy="656853"/>
          </a:xfrm>
          <a:prstGeom prst="rect">
            <a:avLst/>
          </a:prstGeom>
        </p:spPr>
        <p:txBody>
          <a:bodyPr anchor="t" rtlCol="false" tIns="0" lIns="0" bIns="0" rIns="0">
            <a:spAutoFit/>
          </a:bodyPr>
          <a:lstStyle/>
          <a:p>
            <a:pPr algn="l" marL="0" indent="0" lvl="0">
              <a:lnSpc>
                <a:spcPts val="2645"/>
              </a:lnSpc>
              <a:spcBef>
                <a:spcPct val="0"/>
              </a:spcBef>
            </a:pPr>
            <a:r>
              <a:rPr lang="en-US" b="true" sz="1889" i="true" spc="94">
                <a:solidFill>
                  <a:srgbClr val="C34D24"/>
                </a:solidFill>
                <a:latin typeface="Open Sauce Bold Italics"/>
                <a:ea typeface="Open Sauce Bold Italics"/>
                <a:cs typeface="Open Sauce Bold Italics"/>
                <a:sym typeface="Open Sauce Bold Italics"/>
              </a:rPr>
              <a:t>Riflard COULIBALY, Ing.Conception Eau et Environnement, Chercheur en Agrométéo, 0707342607,riflardluc_coulibaly@yahoo.fr</a:t>
            </a:r>
          </a:p>
        </p:txBody>
      </p:sp>
      <p:sp>
        <p:nvSpPr>
          <p:cNvPr name="TextBox 21" id="21"/>
          <p:cNvSpPr txBox="true"/>
          <p:nvPr/>
        </p:nvSpPr>
        <p:spPr>
          <a:xfrm rot="0">
            <a:off x="1949636" y="4145687"/>
            <a:ext cx="9670145" cy="1064397"/>
          </a:xfrm>
          <a:prstGeom prst="rect">
            <a:avLst/>
          </a:prstGeom>
        </p:spPr>
        <p:txBody>
          <a:bodyPr anchor="t" rtlCol="false" tIns="0" lIns="0" bIns="0" rIns="0">
            <a:spAutoFit/>
          </a:bodyPr>
          <a:lstStyle/>
          <a:p>
            <a:pPr algn="l" marL="0" indent="0" lvl="0">
              <a:lnSpc>
                <a:spcPts val="4170"/>
              </a:lnSpc>
              <a:spcBef>
                <a:spcPct val="0"/>
              </a:spcBef>
            </a:pPr>
            <a:r>
              <a:rPr lang="en-US" sz="3021" i="true" spc="15">
                <a:solidFill>
                  <a:srgbClr val="1C5739"/>
                </a:solidFill>
                <a:latin typeface="Poppins Italics"/>
                <a:ea typeface="Poppins Italics"/>
                <a:cs typeface="Poppins Italics"/>
                <a:sym typeface="Poppins Italics"/>
              </a:rPr>
              <a:t>Renforcer les capacités de la DGE pour une planification économique résiliente</a:t>
            </a:r>
          </a:p>
        </p:txBody>
      </p:sp>
      <p:sp>
        <p:nvSpPr>
          <p:cNvPr name="TextBox 22" id="22"/>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82263" y="775119"/>
            <a:ext cx="9844583" cy="8736763"/>
            <a:chOff x="0" y="0"/>
            <a:chExt cx="13126110" cy="11649017"/>
          </a:xfrm>
        </p:grpSpPr>
        <p:sp>
          <p:nvSpPr>
            <p:cNvPr name="Freeform 3" id="3"/>
            <p:cNvSpPr/>
            <p:nvPr/>
          </p:nvSpPr>
          <p:spPr>
            <a:xfrm flipH="false" flipV="false" rot="0">
              <a:off x="3026622" y="7405747"/>
              <a:ext cx="10099488" cy="4243270"/>
            </a:xfrm>
            <a:custGeom>
              <a:avLst/>
              <a:gdLst/>
              <a:ahLst/>
              <a:cxnLst/>
              <a:rect r="r" b="b" t="t" l="l"/>
              <a:pathLst>
                <a:path h="4243270" w="10099488">
                  <a:moveTo>
                    <a:pt x="0" y="0"/>
                  </a:moveTo>
                  <a:lnTo>
                    <a:pt x="10099488" y="0"/>
                  </a:lnTo>
                  <a:lnTo>
                    <a:pt x="10099488" y="4243270"/>
                  </a:lnTo>
                  <a:lnTo>
                    <a:pt x="0" y="4243270"/>
                  </a:lnTo>
                  <a:lnTo>
                    <a:pt x="0" y="0"/>
                  </a:lnTo>
                  <a:close/>
                </a:path>
              </a:pathLst>
            </a:custGeom>
            <a:blipFill>
              <a:blip r:embed="rId2"/>
              <a:stretch>
                <a:fillRect l="0" t="-29287" r="0" b="-29287"/>
              </a:stretch>
            </a:blipFill>
          </p:spPr>
        </p:sp>
        <p:sp>
          <p:nvSpPr>
            <p:cNvPr name="Freeform 4" id="4"/>
            <p:cNvSpPr/>
            <p:nvPr/>
          </p:nvSpPr>
          <p:spPr>
            <a:xfrm flipH="false" flipV="false" rot="0">
              <a:off x="0" y="0"/>
              <a:ext cx="6947814" cy="4268819"/>
            </a:xfrm>
            <a:custGeom>
              <a:avLst/>
              <a:gdLst/>
              <a:ahLst/>
              <a:cxnLst/>
              <a:rect r="r" b="b" t="t" l="l"/>
              <a:pathLst>
                <a:path h="4268819" w="6947814">
                  <a:moveTo>
                    <a:pt x="0" y="0"/>
                  </a:moveTo>
                  <a:lnTo>
                    <a:pt x="6947814" y="0"/>
                  </a:lnTo>
                  <a:lnTo>
                    <a:pt x="6947814" y="4268819"/>
                  </a:lnTo>
                  <a:lnTo>
                    <a:pt x="0" y="4268819"/>
                  </a:lnTo>
                  <a:lnTo>
                    <a:pt x="0" y="0"/>
                  </a:lnTo>
                  <a:close/>
                </a:path>
              </a:pathLst>
            </a:custGeom>
            <a:blipFill>
              <a:blip r:embed="rId3"/>
              <a:stretch>
                <a:fillRect l="0" t="-4015" r="0" b="-4015"/>
              </a:stretch>
            </a:blipFill>
          </p:spPr>
        </p:sp>
        <p:sp>
          <p:nvSpPr>
            <p:cNvPr name="Freeform 5" id="5"/>
            <p:cNvSpPr/>
            <p:nvPr/>
          </p:nvSpPr>
          <p:spPr>
            <a:xfrm flipH="false" flipV="false" rot="0">
              <a:off x="3026622" y="4515516"/>
              <a:ext cx="3921192" cy="2648931"/>
            </a:xfrm>
            <a:custGeom>
              <a:avLst/>
              <a:gdLst/>
              <a:ahLst/>
              <a:cxnLst/>
              <a:rect r="r" b="b" t="t" l="l"/>
              <a:pathLst>
                <a:path h="2648931" w="3921192">
                  <a:moveTo>
                    <a:pt x="0" y="0"/>
                  </a:moveTo>
                  <a:lnTo>
                    <a:pt x="3921192" y="0"/>
                  </a:lnTo>
                  <a:lnTo>
                    <a:pt x="3921192" y="2648931"/>
                  </a:lnTo>
                  <a:lnTo>
                    <a:pt x="0" y="2648931"/>
                  </a:lnTo>
                  <a:lnTo>
                    <a:pt x="0" y="0"/>
                  </a:lnTo>
                  <a:close/>
                </a:path>
              </a:pathLst>
            </a:custGeom>
            <a:blipFill>
              <a:blip r:embed="rId4"/>
              <a:stretch>
                <a:fillRect l="-602" t="0" r="-602" b="0"/>
              </a:stretch>
            </a:blipFill>
          </p:spPr>
        </p:sp>
        <p:sp>
          <p:nvSpPr>
            <p:cNvPr name="Freeform 6" id="6"/>
            <p:cNvSpPr/>
            <p:nvPr/>
          </p:nvSpPr>
          <p:spPr>
            <a:xfrm flipH="false" flipV="false" rot="0">
              <a:off x="0" y="4515516"/>
              <a:ext cx="2772622" cy="7133501"/>
            </a:xfrm>
            <a:custGeom>
              <a:avLst/>
              <a:gdLst/>
              <a:ahLst/>
              <a:cxnLst/>
              <a:rect r="r" b="b" t="t" l="l"/>
              <a:pathLst>
                <a:path h="7133501" w="2772622">
                  <a:moveTo>
                    <a:pt x="0" y="0"/>
                  </a:moveTo>
                  <a:lnTo>
                    <a:pt x="2772622" y="0"/>
                  </a:lnTo>
                  <a:lnTo>
                    <a:pt x="2772622" y="7133501"/>
                  </a:lnTo>
                  <a:lnTo>
                    <a:pt x="0" y="7133501"/>
                  </a:lnTo>
                  <a:lnTo>
                    <a:pt x="0" y="0"/>
                  </a:lnTo>
                  <a:close/>
                </a:path>
              </a:pathLst>
            </a:custGeom>
            <a:blipFill>
              <a:blip r:embed="rId5"/>
              <a:stretch>
                <a:fillRect l="-143083" t="0" r="-143083" b="0"/>
              </a:stretch>
            </a:blipFill>
          </p:spPr>
        </p:sp>
        <p:sp>
          <p:nvSpPr>
            <p:cNvPr name="Freeform 7" id="7"/>
            <p:cNvSpPr/>
            <p:nvPr/>
          </p:nvSpPr>
          <p:spPr>
            <a:xfrm flipH="false" flipV="false" rot="0">
              <a:off x="7197258" y="0"/>
              <a:ext cx="5928852" cy="7164447"/>
            </a:xfrm>
            <a:custGeom>
              <a:avLst/>
              <a:gdLst/>
              <a:ahLst/>
              <a:cxnLst/>
              <a:rect r="r" b="b" t="t" l="l"/>
              <a:pathLst>
                <a:path h="7164447" w="5928852">
                  <a:moveTo>
                    <a:pt x="0" y="0"/>
                  </a:moveTo>
                  <a:lnTo>
                    <a:pt x="5928852" y="0"/>
                  </a:lnTo>
                  <a:lnTo>
                    <a:pt x="5928852" y="7164447"/>
                  </a:lnTo>
                  <a:lnTo>
                    <a:pt x="0" y="7164447"/>
                  </a:lnTo>
                  <a:lnTo>
                    <a:pt x="0" y="0"/>
                  </a:lnTo>
                  <a:close/>
                </a:path>
              </a:pathLst>
            </a:custGeom>
            <a:blipFill>
              <a:blip r:embed="rId6"/>
              <a:stretch>
                <a:fillRect l="-41044" t="0" r="-41044" b="0"/>
              </a:stretch>
            </a:blipFill>
          </p:spPr>
        </p:sp>
      </p:grpSp>
      <p:sp>
        <p:nvSpPr>
          <p:cNvPr name="AutoShape 8" id="8"/>
          <p:cNvSpPr/>
          <p:nvPr/>
        </p:nvSpPr>
        <p:spPr>
          <a:xfrm>
            <a:off x="732159" y="-816534"/>
            <a:ext cx="0" cy="2873593"/>
          </a:xfrm>
          <a:prstGeom prst="line">
            <a:avLst/>
          </a:prstGeom>
          <a:ln cap="flat" w="38100">
            <a:solidFill>
              <a:srgbClr val="5B5B5B"/>
            </a:solidFill>
            <a:prstDash val="solid"/>
            <a:headEnd type="none" len="sm" w="sm"/>
            <a:tailEnd type="none" len="sm" w="sm"/>
          </a:ln>
        </p:spPr>
      </p:sp>
      <p:sp>
        <p:nvSpPr>
          <p:cNvPr name="TextBox 9" id="9"/>
          <p:cNvSpPr txBox="true"/>
          <p:nvPr/>
        </p:nvSpPr>
        <p:spPr>
          <a:xfrm rot="0">
            <a:off x="945021" y="-161925"/>
            <a:ext cx="6937242" cy="2114871"/>
          </a:xfrm>
          <a:prstGeom prst="rect">
            <a:avLst/>
          </a:prstGeom>
        </p:spPr>
        <p:txBody>
          <a:bodyPr anchor="t" rtlCol="false" tIns="0" lIns="0" bIns="0" rIns="0">
            <a:spAutoFit/>
          </a:bodyPr>
          <a:lstStyle/>
          <a:p>
            <a:pPr algn="l">
              <a:lnSpc>
                <a:spcPts val="7857"/>
              </a:lnSpc>
            </a:pPr>
            <a:r>
              <a:rPr lang="en-US" sz="5612" spc="-72" b="true">
                <a:solidFill>
                  <a:srgbClr val="000000"/>
                </a:solidFill>
                <a:latin typeface="Helvetica World Bold"/>
                <a:ea typeface="Helvetica World Bold"/>
                <a:cs typeface="Helvetica World Bold"/>
                <a:sym typeface="Helvetica World Bold"/>
              </a:rPr>
              <a:t>Objectif de la formation</a:t>
            </a:r>
          </a:p>
        </p:txBody>
      </p:sp>
      <p:sp>
        <p:nvSpPr>
          <p:cNvPr name="TextBox 10" id="10"/>
          <p:cNvSpPr txBox="true"/>
          <p:nvPr/>
        </p:nvSpPr>
        <p:spPr>
          <a:xfrm rot="0">
            <a:off x="945021" y="2711719"/>
            <a:ext cx="6340936" cy="443863"/>
          </a:xfrm>
          <a:prstGeom prst="rect">
            <a:avLst/>
          </a:prstGeom>
        </p:spPr>
        <p:txBody>
          <a:bodyPr anchor="t" rtlCol="false" tIns="0" lIns="0" bIns="0" rIns="0">
            <a:spAutoFit/>
          </a:bodyPr>
          <a:lstStyle/>
          <a:p>
            <a:pPr algn="just">
              <a:lnSpc>
                <a:spcPts val="3360"/>
              </a:lnSpc>
            </a:pPr>
            <a:r>
              <a:rPr lang="en-US" b="true" sz="2400">
                <a:solidFill>
                  <a:srgbClr val="C34D24"/>
                </a:solidFill>
                <a:latin typeface="Helvetica World Bold"/>
                <a:ea typeface="Helvetica World Bold"/>
                <a:cs typeface="Helvetica World Bold"/>
                <a:sym typeface="Helvetica World Bold"/>
              </a:rPr>
              <a:t>OBJECTIF GÉNÉRAL</a:t>
            </a:r>
          </a:p>
        </p:txBody>
      </p:sp>
      <p:sp>
        <p:nvSpPr>
          <p:cNvPr name="TextBox 11" id="11"/>
          <p:cNvSpPr txBox="true"/>
          <p:nvPr/>
        </p:nvSpPr>
        <p:spPr>
          <a:xfrm rot="0">
            <a:off x="439860" y="3422629"/>
            <a:ext cx="7209612" cy="4086851"/>
          </a:xfrm>
          <a:prstGeom prst="rect">
            <a:avLst/>
          </a:prstGeom>
        </p:spPr>
        <p:txBody>
          <a:bodyPr anchor="t" rtlCol="false" tIns="0" lIns="0" bIns="0" rIns="0">
            <a:spAutoFit/>
          </a:bodyPr>
          <a:lstStyle/>
          <a:p>
            <a:pPr algn="just">
              <a:lnSpc>
                <a:spcPts val="5494"/>
              </a:lnSpc>
            </a:pPr>
            <a:r>
              <a:rPr lang="en-US" sz="2520">
                <a:solidFill>
                  <a:srgbClr val="0D0D0D"/>
                </a:solidFill>
                <a:latin typeface="Montserrat"/>
                <a:ea typeface="Montserrat"/>
                <a:cs typeface="Montserrat"/>
                <a:sym typeface="Montserrat"/>
              </a:rPr>
              <a:t>Quan</a:t>
            </a:r>
            <a:r>
              <a:rPr lang="en-US" sz="2520">
                <a:solidFill>
                  <a:srgbClr val="0D0D0D"/>
                </a:solidFill>
                <a:latin typeface="Montserrat"/>
                <a:ea typeface="Montserrat"/>
                <a:cs typeface="Montserrat"/>
                <a:sym typeface="Montserrat"/>
              </a:rPr>
              <a:t>tifie</a:t>
            </a:r>
            <a:r>
              <a:rPr lang="en-US" sz="2520">
                <a:solidFill>
                  <a:srgbClr val="0D0D0D"/>
                </a:solidFill>
                <a:latin typeface="Montserrat"/>
                <a:ea typeface="Montserrat"/>
                <a:cs typeface="Montserrat"/>
                <a:sym typeface="Montserrat"/>
              </a:rPr>
              <a:t>r</a:t>
            </a:r>
            <a:r>
              <a:rPr lang="en-US" sz="2520">
                <a:solidFill>
                  <a:srgbClr val="0D0D0D"/>
                </a:solidFill>
                <a:latin typeface="Montserrat"/>
                <a:ea typeface="Montserrat"/>
                <a:cs typeface="Montserrat"/>
                <a:sym typeface="Montserrat"/>
              </a:rPr>
              <a:t> l</a:t>
            </a:r>
            <a:r>
              <a:rPr lang="en-US" sz="2520">
                <a:solidFill>
                  <a:srgbClr val="0D0D0D"/>
                </a:solidFill>
                <a:latin typeface="Montserrat"/>
                <a:ea typeface="Montserrat"/>
                <a:cs typeface="Montserrat"/>
                <a:sym typeface="Montserrat"/>
              </a:rPr>
              <a:t>e</a:t>
            </a:r>
            <a:r>
              <a:rPr lang="en-US" sz="2520">
                <a:solidFill>
                  <a:srgbClr val="0D0D0D"/>
                </a:solidFill>
                <a:latin typeface="Montserrat"/>
                <a:ea typeface="Montserrat"/>
                <a:cs typeface="Montserrat"/>
                <a:sym typeface="Montserrat"/>
              </a:rPr>
              <a:t>s imp</a:t>
            </a:r>
            <a:r>
              <a:rPr lang="en-US" sz="2520">
                <a:solidFill>
                  <a:srgbClr val="0D0D0D"/>
                </a:solidFill>
                <a:latin typeface="Montserrat"/>
                <a:ea typeface="Montserrat"/>
                <a:cs typeface="Montserrat"/>
                <a:sym typeface="Montserrat"/>
              </a:rPr>
              <a:t>acts</a:t>
            </a:r>
            <a:r>
              <a:rPr lang="en-US" sz="2520">
                <a:solidFill>
                  <a:srgbClr val="0D0D0D"/>
                </a:solidFill>
                <a:latin typeface="Montserrat"/>
                <a:ea typeface="Montserrat"/>
                <a:cs typeface="Montserrat"/>
                <a:sym typeface="Montserrat"/>
              </a:rPr>
              <a:t> so</a:t>
            </a:r>
            <a:r>
              <a:rPr lang="en-US" sz="2520" strike="noStrike" u="none">
                <a:solidFill>
                  <a:srgbClr val="0D0D0D"/>
                </a:solidFill>
                <a:latin typeface="Montserrat"/>
                <a:ea typeface="Montserrat"/>
                <a:cs typeface="Montserrat"/>
                <a:sym typeface="Montserrat"/>
              </a:rPr>
              <a:t>cio-économiques des aléas climat</a:t>
            </a:r>
            <a:r>
              <a:rPr lang="en-US" sz="2520" strike="noStrike" u="none">
                <a:solidFill>
                  <a:srgbClr val="0D0D0D"/>
                </a:solidFill>
                <a:latin typeface="Montserrat"/>
                <a:ea typeface="Montserrat"/>
                <a:cs typeface="Montserrat"/>
                <a:sym typeface="Montserrat"/>
              </a:rPr>
              <a:t>iqu</a:t>
            </a:r>
            <a:r>
              <a:rPr lang="en-US" sz="2520" strike="noStrike" u="none">
                <a:solidFill>
                  <a:srgbClr val="0D0D0D"/>
                </a:solidFill>
                <a:latin typeface="Montserrat"/>
                <a:ea typeface="Montserrat"/>
                <a:cs typeface="Montserrat"/>
                <a:sym typeface="Montserrat"/>
              </a:rPr>
              <a:t>es actuels et fut</a:t>
            </a:r>
            <a:r>
              <a:rPr lang="en-US" sz="2520" strike="noStrike" u="none">
                <a:solidFill>
                  <a:srgbClr val="0D0D0D"/>
                </a:solidFill>
                <a:latin typeface="Montserrat"/>
                <a:ea typeface="Montserrat"/>
                <a:cs typeface="Montserrat"/>
                <a:sym typeface="Montserrat"/>
              </a:rPr>
              <a:t>urs</a:t>
            </a:r>
            <a:r>
              <a:rPr lang="en-US" sz="2520" strike="noStrike" u="none">
                <a:solidFill>
                  <a:srgbClr val="0D0D0D"/>
                </a:solidFill>
                <a:latin typeface="Montserrat"/>
                <a:ea typeface="Montserrat"/>
                <a:cs typeface="Montserrat"/>
                <a:sym typeface="Montserrat"/>
              </a:rPr>
              <a:t> su</a:t>
            </a:r>
            <a:r>
              <a:rPr lang="en-US" sz="2520" strike="noStrike" u="none">
                <a:solidFill>
                  <a:srgbClr val="0D0D0D"/>
                </a:solidFill>
                <a:latin typeface="Montserrat"/>
                <a:ea typeface="Montserrat"/>
                <a:cs typeface="Montserrat"/>
                <a:sym typeface="Montserrat"/>
              </a:rPr>
              <a:t>r</a:t>
            </a:r>
            <a:r>
              <a:rPr lang="en-US" sz="2520" strike="noStrike" u="none">
                <a:solidFill>
                  <a:srgbClr val="0D0D0D"/>
                </a:solidFill>
                <a:latin typeface="Montserrat"/>
                <a:ea typeface="Montserrat"/>
                <a:cs typeface="Montserrat"/>
                <a:sym typeface="Montserrat"/>
              </a:rPr>
              <a:t> les</a:t>
            </a:r>
            <a:r>
              <a:rPr lang="en-US" sz="2520" strike="noStrike" u="none">
                <a:solidFill>
                  <a:srgbClr val="0D0D0D"/>
                </a:solidFill>
                <a:latin typeface="Montserrat"/>
                <a:ea typeface="Montserrat"/>
                <a:cs typeface="Montserrat"/>
                <a:sym typeface="Montserrat"/>
              </a:rPr>
              <a:t> actifs </a:t>
            </a:r>
            <a:r>
              <a:rPr lang="en-US" sz="2520" strike="noStrike" u="none">
                <a:solidFill>
                  <a:srgbClr val="0D0D0D"/>
                </a:solidFill>
                <a:latin typeface="Montserrat"/>
                <a:ea typeface="Montserrat"/>
                <a:cs typeface="Montserrat"/>
                <a:sym typeface="Montserrat"/>
              </a:rPr>
              <a:t>et les populations de la Côte d'Ivoire, éva</a:t>
            </a:r>
            <a:r>
              <a:rPr lang="en-US" sz="2520" strike="noStrike" u="none">
                <a:solidFill>
                  <a:srgbClr val="0D0D0D"/>
                </a:solidFill>
                <a:latin typeface="Montserrat"/>
                <a:ea typeface="Montserrat"/>
                <a:cs typeface="Montserrat"/>
                <a:sym typeface="Montserrat"/>
              </a:rPr>
              <a:t>luer l'efficacité</a:t>
            </a:r>
            <a:r>
              <a:rPr lang="en-US" sz="2520" strike="noStrike" u="none">
                <a:solidFill>
                  <a:srgbClr val="0D0D0D"/>
                </a:solidFill>
                <a:latin typeface="Montserrat"/>
                <a:ea typeface="Montserrat"/>
                <a:cs typeface="Montserrat"/>
                <a:sym typeface="Montserrat"/>
              </a:rPr>
              <a:t> des mesures d'adaptation, </a:t>
            </a:r>
            <a:r>
              <a:rPr lang="en-US" sz="2520" strike="noStrike" u="none">
                <a:solidFill>
                  <a:srgbClr val="0D0D0D"/>
                </a:solidFill>
                <a:latin typeface="Montserrat"/>
                <a:ea typeface="Montserrat"/>
                <a:cs typeface="Montserrat"/>
                <a:sym typeface="Montserrat"/>
              </a:rPr>
              <a:t>e</a:t>
            </a:r>
            <a:r>
              <a:rPr lang="en-US" sz="2520" strike="noStrike" u="none">
                <a:solidFill>
                  <a:srgbClr val="0D0D0D"/>
                </a:solidFill>
                <a:latin typeface="Montserrat"/>
                <a:ea typeface="Montserrat"/>
                <a:cs typeface="Montserrat"/>
                <a:sym typeface="Montserrat"/>
              </a:rPr>
              <a:t>t</a:t>
            </a:r>
            <a:r>
              <a:rPr lang="en-US" sz="2520" strike="noStrike" u="none">
                <a:solidFill>
                  <a:srgbClr val="0D0D0D"/>
                </a:solidFill>
                <a:latin typeface="Montserrat"/>
                <a:ea typeface="Montserrat"/>
                <a:cs typeface="Montserrat"/>
                <a:sym typeface="Montserrat"/>
              </a:rPr>
              <a:t> </a:t>
            </a:r>
            <a:r>
              <a:rPr lang="en-US" sz="2520" strike="noStrike" u="none">
                <a:solidFill>
                  <a:srgbClr val="0D0D0D"/>
                </a:solidFill>
                <a:latin typeface="Montserrat"/>
                <a:ea typeface="Montserrat"/>
                <a:cs typeface="Montserrat"/>
                <a:sym typeface="Montserrat"/>
              </a:rPr>
              <a:t>inf</a:t>
            </a:r>
            <a:r>
              <a:rPr lang="en-US" sz="2520" strike="noStrike" u="none">
                <a:solidFill>
                  <a:srgbClr val="0D0D0D"/>
                </a:solidFill>
                <a:latin typeface="Montserrat"/>
                <a:ea typeface="Montserrat"/>
                <a:cs typeface="Montserrat"/>
                <a:sym typeface="Montserrat"/>
              </a:rPr>
              <a:t>o</a:t>
            </a:r>
            <a:r>
              <a:rPr lang="en-US" sz="2520" strike="noStrike" u="none">
                <a:solidFill>
                  <a:srgbClr val="0D0D0D"/>
                </a:solidFill>
                <a:latin typeface="Montserrat"/>
                <a:ea typeface="Montserrat"/>
                <a:cs typeface="Montserrat"/>
                <a:sym typeface="Montserrat"/>
              </a:rPr>
              <a:t>rm</a:t>
            </a:r>
            <a:r>
              <a:rPr lang="en-US" sz="2520" strike="noStrike" u="none">
                <a:solidFill>
                  <a:srgbClr val="0D0D0D"/>
                </a:solidFill>
                <a:latin typeface="Montserrat"/>
                <a:ea typeface="Montserrat"/>
                <a:cs typeface="Montserrat"/>
                <a:sym typeface="Montserrat"/>
              </a:rPr>
              <a:t>e</a:t>
            </a:r>
            <a:r>
              <a:rPr lang="en-US" sz="2520" strike="noStrike" u="none">
                <a:solidFill>
                  <a:srgbClr val="0D0D0D"/>
                </a:solidFill>
                <a:latin typeface="Montserrat"/>
                <a:ea typeface="Montserrat"/>
                <a:cs typeface="Montserrat"/>
                <a:sym typeface="Montserrat"/>
              </a:rPr>
              <a:t>r </a:t>
            </a:r>
            <a:r>
              <a:rPr lang="en-US" sz="2520" strike="noStrike" u="none">
                <a:solidFill>
                  <a:srgbClr val="0D0D0D"/>
                </a:solidFill>
                <a:latin typeface="Montserrat"/>
                <a:ea typeface="Montserrat"/>
                <a:cs typeface="Montserrat"/>
                <a:sym typeface="Montserrat"/>
              </a:rPr>
              <a:t>l</a:t>
            </a:r>
            <a:r>
              <a:rPr lang="en-US" sz="2520" strike="noStrike" u="none">
                <a:solidFill>
                  <a:srgbClr val="0D0D0D"/>
                </a:solidFill>
                <a:latin typeface="Montserrat"/>
                <a:ea typeface="Montserrat"/>
                <a:cs typeface="Montserrat"/>
                <a:sym typeface="Montserrat"/>
              </a:rPr>
              <a:t>a</a:t>
            </a:r>
            <a:r>
              <a:rPr lang="en-US" sz="2520" strike="noStrike" u="none">
                <a:solidFill>
                  <a:srgbClr val="0D0D0D"/>
                </a:solidFill>
                <a:latin typeface="Montserrat"/>
                <a:ea typeface="Montserrat"/>
                <a:cs typeface="Montserrat"/>
                <a:sym typeface="Montserrat"/>
              </a:rPr>
              <a:t> </a:t>
            </a:r>
            <a:r>
              <a:rPr lang="en-US" sz="2520" strike="noStrike" u="none">
                <a:solidFill>
                  <a:srgbClr val="0D0D0D"/>
                </a:solidFill>
                <a:latin typeface="Montserrat"/>
                <a:ea typeface="Montserrat"/>
                <a:cs typeface="Montserrat"/>
                <a:sym typeface="Montserrat"/>
              </a:rPr>
              <a:t>planifi</a:t>
            </a:r>
            <a:r>
              <a:rPr lang="en-US" sz="2520" strike="noStrike" u="none">
                <a:solidFill>
                  <a:srgbClr val="0D0D0D"/>
                </a:solidFill>
                <a:latin typeface="Montserrat"/>
                <a:ea typeface="Montserrat"/>
                <a:cs typeface="Montserrat"/>
                <a:sym typeface="Montserrat"/>
              </a:rPr>
              <a:t>c</a:t>
            </a:r>
            <a:r>
              <a:rPr lang="en-US" sz="2520" strike="noStrike" u="none">
                <a:solidFill>
                  <a:srgbClr val="0D0D0D"/>
                </a:solidFill>
                <a:latin typeface="Montserrat"/>
                <a:ea typeface="Montserrat"/>
                <a:cs typeface="Montserrat"/>
                <a:sym typeface="Montserrat"/>
              </a:rPr>
              <a:t>ati</a:t>
            </a:r>
            <a:r>
              <a:rPr lang="en-US" sz="2520" strike="noStrike" u="none">
                <a:solidFill>
                  <a:srgbClr val="0D0D0D"/>
                </a:solidFill>
                <a:latin typeface="Montserrat"/>
                <a:ea typeface="Montserrat"/>
                <a:cs typeface="Montserrat"/>
                <a:sym typeface="Montserrat"/>
              </a:rPr>
              <a:t>on</a:t>
            </a:r>
            <a:r>
              <a:rPr lang="en-US" sz="2520" strike="noStrike" u="none">
                <a:solidFill>
                  <a:srgbClr val="0D0D0D"/>
                </a:solidFill>
                <a:latin typeface="Montserrat"/>
                <a:ea typeface="Montserrat"/>
                <a:cs typeface="Montserrat"/>
                <a:sym typeface="Montserrat"/>
              </a:rPr>
              <a:t> b</a:t>
            </a:r>
            <a:r>
              <a:rPr lang="en-US" sz="2520" strike="noStrike" u="none">
                <a:solidFill>
                  <a:srgbClr val="0D0D0D"/>
                </a:solidFill>
                <a:latin typeface="Montserrat"/>
                <a:ea typeface="Montserrat"/>
                <a:cs typeface="Montserrat"/>
                <a:sym typeface="Montserrat"/>
              </a:rPr>
              <a:t>u</a:t>
            </a:r>
            <a:r>
              <a:rPr lang="en-US" sz="2520" strike="noStrike" u="none">
                <a:solidFill>
                  <a:srgbClr val="0D0D0D"/>
                </a:solidFill>
                <a:latin typeface="Montserrat"/>
                <a:ea typeface="Montserrat"/>
                <a:cs typeface="Montserrat"/>
                <a:sym typeface="Montserrat"/>
              </a:rPr>
              <a:t>dgétair</a:t>
            </a:r>
            <a:r>
              <a:rPr lang="en-US" sz="2520" strike="noStrike" u="none">
                <a:solidFill>
                  <a:srgbClr val="0D0D0D"/>
                </a:solidFill>
                <a:latin typeface="Montserrat"/>
                <a:ea typeface="Montserrat"/>
                <a:cs typeface="Montserrat"/>
                <a:sym typeface="Montserrat"/>
              </a:rPr>
              <a:t>e</a:t>
            </a:r>
            <a:r>
              <a:rPr lang="en-US" sz="2520" strike="noStrike" u="none">
                <a:solidFill>
                  <a:srgbClr val="0D0D0D"/>
                </a:solidFill>
                <a:latin typeface="Montserrat"/>
                <a:ea typeface="Montserrat"/>
                <a:cs typeface="Montserrat"/>
                <a:sym typeface="Montserrat"/>
              </a:rPr>
              <a:t> et </a:t>
            </a:r>
            <a:r>
              <a:rPr lang="en-US" sz="2520" strike="noStrike" u="none">
                <a:solidFill>
                  <a:srgbClr val="0D0D0D"/>
                </a:solidFill>
                <a:latin typeface="Montserrat"/>
                <a:ea typeface="Montserrat"/>
                <a:cs typeface="Montserrat"/>
                <a:sym typeface="Montserrat"/>
              </a:rPr>
              <a:t>le </a:t>
            </a:r>
            <a:r>
              <a:rPr lang="en-US" sz="2520" strike="noStrike" u="none">
                <a:solidFill>
                  <a:srgbClr val="0D0D0D"/>
                </a:solidFill>
                <a:latin typeface="Montserrat"/>
                <a:ea typeface="Montserrat"/>
                <a:cs typeface="Montserrat"/>
                <a:sym typeface="Montserrat"/>
              </a:rPr>
              <a:t>cad</a:t>
            </a:r>
            <a:r>
              <a:rPr lang="en-US" sz="2520" strike="noStrike" u="none">
                <a:solidFill>
                  <a:srgbClr val="0D0D0D"/>
                </a:solidFill>
                <a:latin typeface="Montserrat"/>
                <a:ea typeface="Montserrat"/>
                <a:cs typeface="Montserrat"/>
                <a:sym typeface="Montserrat"/>
              </a:rPr>
              <a:t>ra</a:t>
            </a:r>
            <a:r>
              <a:rPr lang="en-US" sz="2520" strike="noStrike" u="none">
                <a:solidFill>
                  <a:srgbClr val="0D0D0D"/>
                </a:solidFill>
                <a:latin typeface="Montserrat"/>
                <a:ea typeface="Montserrat"/>
                <a:cs typeface="Montserrat"/>
                <a:sym typeface="Montserrat"/>
              </a:rPr>
              <a:t>ge</a:t>
            </a:r>
            <a:r>
              <a:rPr lang="en-US" sz="2520" strike="noStrike" u="none">
                <a:solidFill>
                  <a:srgbClr val="0D0D0D"/>
                </a:solidFill>
                <a:latin typeface="Montserrat"/>
                <a:ea typeface="Montserrat"/>
                <a:cs typeface="Montserrat"/>
                <a:sym typeface="Montserrat"/>
              </a:rPr>
              <a:t> </a:t>
            </a:r>
            <a:r>
              <a:rPr lang="en-US" sz="2520" strike="noStrike" u="none">
                <a:solidFill>
                  <a:srgbClr val="0D0D0D"/>
                </a:solidFill>
                <a:latin typeface="Montserrat"/>
                <a:ea typeface="Montserrat"/>
                <a:cs typeface="Montserrat"/>
                <a:sym typeface="Montserrat"/>
              </a:rPr>
              <a:t>macro</a:t>
            </a:r>
            <a:r>
              <a:rPr lang="en-US" sz="2520" strike="noStrike" u="none">
                <a:solidFill>
                  <a:srgbClr val="0D0D0D"/>
                </a:solidFill>
                <a:latin typeface="Montserrat"/>
                <a:ea typeface="Montserrat"/>
                <a:cs typeface="Montserrat"/>
                <a:sym typeface="Montserrat"/>
              </a:rPr>
              <a:t>écon</a:t>
            </a:r>
            <a:r>
              <a:rPr lang="en-US" sz="2520" strike="noStrike" u="none">
                <a:solidFill>
                  <a:srgbClr val="0D0D0D"/>
                </a:solidFill>
                <a:latin typeface="Montserrat"/>
                <a:ea typeface="Montserrat"/>
                <a:cs typeface="Montserrat"/>
                <a:sym typeface="Montserrat"/>
              </a:rPr>
              <a:t>om</a:t>
            </a:r>
            <a:r>
              <a:rPr lang="en-US" sz="2520" strike="noStrike" u="none">
                <a:solidFill>
                  <a:srgbClr val="0D0D0D"/>
                </a:solidFill>
                <a:latin typeface="Montserrat"/>
                <a:ea typeface="Montserrat"/>
                <a:cs typeface="Montserrat"/>
                <a:sym typeface="Montserrat"/>
              </a:rPr>
              <a:t>ique.</a:t>
            </a:r>
          </a:p>
        </p:txBody>
      </p:sp>
      <p:sp>
        <p:nvSpPr>
          <p:cNvPr name="TextBox 12" id="12"/>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8188196" y="3675498"/>
            <a:ext cx="1911608" cy="1911608"/>
            <a:chOff x="0" y="0"/>
            <a:chExt cx="619172" cy="619172"/>
          </a:xfrm>
        </p:grpSpPr>
        <p:sp>
          <p:nvSpPr>
            <p:cNvPr name="Freeform 3" id="3"/>
            <p:cNvSpPr/>
            <p:nvPr/>
          </p:nvSpPr>
          <p:spPr>
            <a:xfrm flipH="false" flipV="false" rot="0">
              <a:off x="0" y="0"/>
              <a:ext cx="619172" cy="619172"/>
            </a:xfrm>
            <a:custGeom>
              <a:avLst/>
              <a:gdLst/>
              <a:ahLst/>
              <a:cxnLst/>
              <a:rect r="r" b="b" t="t" l="l"/>
              <a:pathLst>
                <a:path h="619172" w="619172">
                  <a:moveTo>
                    <a:pt x="0" y="0"/>
                  </a:moveTo>
                  <a:lnTo>
                    <a:pt x="619172" y="0"/>
                  </a:lnTo>
                  <a:lnTo>
                    <a:pt x="619172" y="619172"/>
                  </a:lnTo>
                  <a:lnTo>
                    <a:pt x="0" y="619172"/>
                  </a:lnTo>
                  <a:close/>
                </a:path>
              </a:pathLst>
            </a:custGeom>
            <a:solidFill>
              <a:srgbClr val="E7E7E7"/>
            </a:solidFill>
          </p:spPr>
        </p:sp>
        <p:sp>
          <p:nvSpPr>
            <p:cNvPr name="TextBox 4" id="4"/>
            <p:cNvSpPr txBox="true"/>
            <p:nvPr/>
          </p:nvSpPr>
          <p:spPr>
            <a:xfrm>
              <a:off x="0" y="-38100"/>
              <a:ext cx="619172" cy="657272"/>
            </a:xfrm>
            <a:prstGeom prst="rect">
              <a:avLst/>
            </a:prstGeom>
          </p:spPr>
          <p:txBody>
            <a:bodyPr anchor="ctr" rtlCol="false" tIns="53012" lIns="53012" bIns="53012" rIns="53012"/>
            <a:lstStyle/>
            <a:p>
              <a:pPr algn="ctr">
                <a:lnSpc>
                  <a:spcPts val="2659"/>
                </a:lnSpc>
              </a:pPr>
            </a:p>
          </p:txBody>
        </p:sp>
      </p:grpSp>
      <p:grpSp>
        <p:nvGrpSpPr>
          <p:cNvPr name="Group 5" id="5"/>
          <p:cNvGrpSpPr/>
          <p:nvPr/>
        </p:nvGrpSpPr>
        <p:grpSpPr>
          <a:xfrm rot="-2700000">
            <a:off x="6138463" y="1777063"/>
            <a:ext cx="2181691" cy="2181691"/>
            <a:chOff x="0" y="0"/>
            <a:chExt cx="543317" cy="543317"/>
          </a:xfrm>
        </p:grpSpPr>
        <p:sp>
          <p:nvSpPr>
            <p:cNvPr name="Freeform 6" id="6"/>
            <p:cNvSpPr/>
            <p:nvPr/>
          </p:nvSpPr>
          <p:spPr>
            <a:xfrm flipH="false" flipV="false" rot="0">
              <a:off x="0" y="0"/>
              <a:ext cx="543317" cy="543317"/>
            </a:xfrm>
            <a:custGeom>
              <a:avLst/>
              <a:gdLst/>
              <a:ahLst/>
              <a:cxnLst/>
              <a:rect r="r" b="b" t="t" l="l"/>
              <a:pathLst>
                <a:path h="543317" w="543317">
                  <a:moveTo>
                    <a:pt x="0" y="0"/>
                  </a:moveTo>
                  <a:lnTo>
                    <a:pt x="543317" y="0"/>
                  </a:lnTo>
                  <a:lnTo>
                    <a:pt x="543317" y="543317"/>
                  </a:lnTo>
                  <a:lnTo>
                    <a:pt x="0" y="543317"/>
                  </a:lnTo>
                  <a:close/>
                </a:path>
              </a:pathLst>
            </a:custGeom>
            <a:solidFill>
              <a:srgbClr val="3BB8B2"/>
            </a:solidFill>
          </p:spPr>
        </p:sp>
        <p:sp>
          <p:nvSpPr>
            <p:cNvPr name="TextBox 7" id="7"/>
            <p:cNvSpPr txBox="true"/>
            <p:nvPr/>
          </p:nvSpPr>
          <p:spPr>
            <a:xfrm>
              <a:off x="0" y="-38100"/>
              <a:ext cx="543317" cy="581417"/>
            </a:xfrm>
            <a:prstGeom prst="rect">
              <a:avLst/>
            </a:prstGeom>
          </p:spPr>
          <p:txBody>
            <a:bodyPr anchor="ctr" rtlCol="false" tIns="53725" lIns="53725" bIns="53725" rIns="53725"/>
            <a:lstStyle/>
            <a:p>
              <a:pPr algn="ctr">
                <a:lnSpc>
                  <a:spcPts val="2659"/>
                </a:lnSpc>
              </a:pPr>
            </a:p>
          </p:txBody>
        </p:sp>
      </p:grpSp>
      <p:grpSp>
        <p:nvGrpSpPr>
          <p:cNvPr name="Group 8" id="8"/>
          <p:cNvGrpSpPr/>
          <p:nvPr/>
        </p:nvGrpSpPr>
        <p:grpSpPr>
          <a:xfrm rot="-2700000">
            <a:off x="6138463" y="5303850"/>
            <a:ext cx="2181691" cy="2181691"/>
            <a:chOff x="0" y="0"/>
            <a:chExt cx="543317" cy="543317"/>
          </a:xfrm>
        </p:grpSpPr>
        <p:sp>
          <p:nvSpPr>
            <p:cNvPr name="Freeform 9" id="9"/>
            <p:cNvSpPr/>
            <p:nvPr/>
          </p:nvSpPr>
          <p:spPr>
            <a:xfrm flipH="false" flipV="false" rot="0">
              <a:off x="0" y="0"/>
              <a:ext cx="543317" cy="543317"/>
            </a:xfrm>
            <a:custGeom>
              <a:avLst/>
              <a:gdLst/>
              <a:ahLst/>
              <a:cxnLst/>
              <a:rect r="r" b="b" t="t" l="l"/>
              <a:pathLst>
                <a:path h="543317" w="543317">
                  <a:moveTo>
                    <a:pt x="0" y="0"/>
                  </a:moveTo>
                  <a:lnTo>
                    <a:pt x="543317" y="0"/>
                  </a:lnTo>
                  <a:lnTo>
                    <a:pt x="543317" y="543317"/>
                  </a:lnTo>
                  <a:lnTo>
                    <a:pt x="0" y="543317"/>
                  </a:lnTo>
                  <a:close/>
                </a:path>
              </a:pathLst>
            </a:custGeom>
            <a:solidFill>
              <a:srgbClr val="4A80BE"/>
            </a:solidFill>
          </p:spPr>
        </p:sp>
        <p:sp>
          <p:nvSpPr>
            <p:cNvPr name="TextBox 10" id="10"/>
            <p:cNvSpPr txBox="true"/>
            <p:nvPr/>
          </p:nvSpPr>
          <p:spPr>
            <a:xfrm>
              <a:off x="0" y="-38100"/>
              <a:ext cx="543317" cy="581417"/>
            </a:xfrm>
            <a:prstGeom prst="rect">
              <a:avLst/>
            </a:prstGeom>
          </p:spPr>
          <p:txBody>
            <a:bodyPr anchor="ctr" rtlCol="false" tIns="53725" lIns="53725" bIns="53725" rIns="53725"/>
            <a:lstStyle/>
            <a:p>
              <a:pPr algn="ctr">
                <a:lnSpc>
                  <a:spcPts val="2659"/>
                </a:lnSpc>
              </a:pPr>
            </a:p>
          </p:txBody>
        </p:sp>
      </p:grpSp>
      <p:grpSp>
        <p:nvGrpSpPr>
          <p:cNvPr name="Group 11" id="11"/>
          <p:cNvGrpSpPr/>
          <p:nvPr/>
        </p:nvGrpSpPr>
        <p:grpSpPr>
          <a:xfrm rot="-2700000">
            <a:off x="9967847" y="1777063"/>
            <a:ext cx="2181691" cy="2181691"/>
            <a:chOff x="0" y="0"/>
            <a:chExt cx="543317" cy="543317"/>
          </a:xfrm>
        </p:grpSpPr>
        <p:sp>
          <p:nvSpPr>
            <p:cNvPr name="Freeform 12" id="12"/>
            <p:cNvSpPr/>
            <p:nvPr/>
          </p:nvSpPr>
          <p:spPr>
            <a:xfrm flipH="false" flipV="false" rot="0">
              <a:off x="0" y="0"/>
              <a:ext cx="543317" cy="543317"/>
            </a:xfrm>
            <a:custGeom>
              <a:avLst/>
              <a:gdLst/>
              <a:ahLst/>
              <a:cxnLst/>
              <a:rect r="r" b="b" t="t" l="l"/>
              <a:pathLst>
                <a:path h="543317" w="543317">
                  <a:moveTo>
                    <a:pt x="0" y="0"/>
                  </a:moveTo>
                  <a:lnTo>
                    <a:pt x="543317" y="0"/>
                  </a:lnTo>
                  <a:lnTo>
                    <a:pt x="543317" y="543317"/>
                  </a:lnTo>
                  <a:lnTo>
                    <a:pt x="0" y="543317"/>
                  </a:lnTo>
                  <a:close/>
                </a:path>
              </a:pathLst>
            </a:custGeom>
            <a:solidFill>
              <a:srgbClr val="35A7C0"/>
            </a:solidFill>
          </p:spPr>
        </p:sp>
        <p:sp>
          <p:nvSpPr>
            <p:cNvPr name="TextBox 13" id="13"/>
            <p:cNvSpPr txBox="true"/>
            <p:nvPr/>
          </p:nvSpPr>
          <p:spPr>
            <a:xfrm>
              <a:off x="0" y="-38100"/>
              <a:ext cx="543317" cy="581417"/>
            </a:xfrm>
            <a:prstGeom prst="rect">
              <a:avLst/>
            </a:prstGeom>
          </p:spPr>
          <p:txBody>
            <a:bodyPr anchor="ctr" rtlCol="false" tIns="53725" lIns="53725" bIns="53725" rIns="53725"/>
            <a:lstStyle/>
            <a:p>
              <a:pPr algn="ctr">
                <a:lnSpc>
                  <a:spcPts val="2659"/>
                </a:lnSpc>
              </a:pPr>
            </a:p>
          </p:txBody>
        </p:sp>
      </p:grpSp>
      <p:grpSp>
        <p:nvGrpSpPr>
          <p:cNvPr name="Group 14" id="14"/>
          <p:cNvGrpSpPr/>
          <p:nvPr/>
        </p:nvGrpSpPr>
        <p:grpSpPr>
          <a:xfrm rot="-2700000">
            <a:off x="9967847" y="5303850"/>
            <a:ext cx="2181691" cy="2181691"/>
            <a:chOff x="0" y="0"/>
            <a:chExt cx="543317" cy="543317"/>
          </a:xfrm>
        </p:grpSpPr>
        <p:sp>
          <p:nvSpPr>
            <p:cNvPr name="Freeform 15" id="15"/>
            <p:cNvSpPr/>
            <p:nvPr/>
          </p:nvSpPr>
          <p:spPr>
            <a:xfrm flipH="false" flipV="false" rot="0">
              <a:off x="0" y="0"/>
              <a:ext cx="543317" cy="543317"/>
            </a:xfrm>
            <a:custGeom>
              <a:avLst/>
              <a:gdLst/>
              <a:ahLst/>
              <a:cxnLst/>
              <a:rect r="r" b="b" t="t" l="l"/>
              <a:pathLst>
                <a:path h="543317" w="543317">
                  <a:moveTo>
                    <a:pt x="0" y="0"/>
                  </a:moveTo>
                  <a:lnTo>
                    <a:pt x="543317" y="0"/>
                  </a:lnTo>
                  <a:lnTo>
                    <a:pt x="543317" y="543317"/>
                  </a:lnTo>
                  <a:lnTo>
                    <a:pt x="0" y="543317"/>
                  </a:lnTo>
                  <a:close/>
                </a:path>
              </a:pathLst>
            </a:custGeom>
            <a:solidFill>
              <a:srgbClr val="7E5ABB"/>
            </a:solidFill>
          </p:spPr>
        </p:sp>
        <p:sp>
          <p:nvSpPr>
            <p:cNvPr name="TextBox 16" id="16"/>
            <p:cNvSpPr txBox="true"/>
            <p:nvPr/>
          </p:nvSpPr>
          <p:spPr>
            <a:xfrm>
              <a:off x="0" y="-38100"/>
              <a:ext cx="543317" cy="581417"/>
            </a:xfrm>
            <a:prstGeom prst="rect">
              <a:avLst/>
            </a:prstGeom>
          </p:spPr>
          <p:txBody>
            <a:bodyPr anchor="ctr" rtlCol="false" tIns="53725" lIns="53725" bIns="53725" rIns="53725"/>
            <a:lstStyle/>
            <a:p>
              <a:pPr algn="ctr">
                <a:lnSpc>
                  <a:spcPts val="2659"/>
                </a:lnSpc>
              </a:pPr>
            </a:p>
          </p:txBody>
        </p:sp>
      </p:grpSp>
      <p:sp>
        <p:nvSpPr>
          <p:cNvPr name="Freeform 17" id="17"/>
          <p:cNvSpPr/>
          <p:nvPr/>
        </p:nvSpPr>
        <p:spPr>
          <a:xfrm flipH="false" flipV="false" rot="-2700000">
            <a:off x="9835149" y="5376491"/>
            <a:ext cx="749448" cy="702607"/>
          </a:xfrm>
          <a:custGeom>
            <a:avLst/>
            <a:gdLst/>
            <a:ahLst/>
            <a:cxnLst/>
            <a:rect r="r" b="b" t="t" l="l"/>
            <a:pathLst>
              <a:path h="702607" w="749448">
                <a:moveTo>
                  <a:pt x="0" y="0"/>
                </a:moveTo>
                <a:lnTo>
                  <a:pt x="749448" y="0"/>
                </a:lnTo>
                <a:lnTo>
                  <a:pt x="749448" y="702608"/>
                </a:lnTo>
                <a:lnTo>
                  <a:pt x="0" y="702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2700000">
            <a:off x="7703403" y="5376491"/>
            <a:ext cx="749448" cy="702607"/>
          </a:xfrm>
          <a:custGeom>
            <a:avLst/>
            <a:gdLst/>
            <a:ahLst/>
            <a:cxnLst/>
            <a:rect r="r" b="b" t="t" l="l"/>
            <a:pathLst>
              <a:path h="702607" w="749448">
                <a:moveTo>
                  <a:pt x="0" y="0"/>
                </a:moveTo>
                <a:lnTo>
                  <a:pt x="749448" y="0"/>
                </a:lnTo>
                <a:lnTo>
                  <a:pt x="749448" y="702608"/>
                </a:lnTo>
                <a:lnTo>
                  <a:pt x="0" y="70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8100000">
            <a:off x="7703403" y="3244746"/>
            <a:ext cx="749448" cy="702607"/>
          </a:xfrm>
          <a:custGeom>
            <a:avLst/>
            <a:gdLst/>
            <a:ahLst/>
            <a:cxnLst/>
            <a:rect r="r" b="b" t="t" l="l"/>
            <a:pathLst>
              <a:path h="702607" w="749448">
                <a:moveTo>
                  <a:pt x="0" y="0"/>
                </a:moveTo>
                <a:lnTo>
                  <a:pt x="749448" y="0"/>
                </a:lnTo>
                <a:lnTo>
                  <a:pt x="749448" y="702607"/>
                </a:lnTo>
                <a:lnTo>
                  <a:pt x="0" y="7026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8100000">
            <a:off x="9835149" y="3244746"/>
            <a:ext cx="749448" cy="702607"/>
          </a:xfrm>
          <a:custGeom>
            <a:avLst/>
            <a:gdLst/>
            <a:ahLst/>
            <a:cxnLst/>
            <a:rect r="r" b="b" t="t" l="l"/>
            <a:pathLst>
              <a:path h="702607" w="749448">
                <a:moveTo>
                  <a:pt x="0" y="0"/>
                </a:moveTo>
                <a:lnTo>
                  <a:pt x="749448" y="0"/>
                </a:lnTo>
                <a:lnTo>
                  <a:pt x="749448" y="702607"/>
                </a:lnTo>
                <a:lnTo>
                  <a:pt x="0" y="7026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8233446" y="4180981"/>
            <a:ext cx="1976426" cy="914257"/>
          </a:xfrm>
          <a:prstGeom prst="rect">
            <a:avLst/>
          </a:prstGeom>
        </p:spPr>
        <p:txBody>
          <a:bodyPr anchor="t" rtlCol="false" tIns="0" lIns="0" bIns="0" rIns="0">
            <a:spAutoFit/>
          </a:bodyPr>
          <a:lstStyle/>
          <a:p>
            <a:pPr algn="ctr">
              <a:lnSpc>
                <a:spcPts val="3682"/>
              </a:lnSpc>
            </a:pPr>
            <a:r>
              <a:rPr lang="en-US" b="true" sz="2630" spc="13">
                <a:solidFill>
                  <a:srgbClr val="C34D24"/>
                </a:solidFill>
                <a:latin typeface="Inter Bold"/>
                <a:ea typeface="Inter Bold"/>
                <a:cs typeface="Inter Bold"/>
                <a:sym typeface="Inter Bold"/>
              </a:rPr>
              <a:t>Objectifs</a:t>
            </a:r>
          </a:p>
          <a:p>
            <a:pPr algn="ctr">
              <a:lnSpc>
                <a:spcPts val="3682"/>
              </a:lnSpc>
            </a:pPr>
            <a:r>
              <a:rPr lang="en-US" b="true" sz="2630" spc="13">
                <a:solidFill>
                  <a:srgbClr val="C34D24"/>
                </a:solidFill>
                <a:latin typeface="Inter Bold"/>
                <a:ea typeface="Inter Bold"/>
                <a:cs typeface="Inter Bold"/>
                <a:sym typeface="Inter Bold"/>
              </a:rPr>
              <a:t>spécifiques</a:t>
            </a:r>
          </a:p>
        </p:txBody>
      </p:sp>
      <p:sp>
        <p:nvSpPr>
          <p:cNvPr name="TextBox 22" id="22"/>
          <p:cNvSpPr txBox="true"/>
          <p:nvPr/>
        </p:nvSpPr>
        <p:spPr>
          <a:xfrm rot="0">
            <a:off x="2371906" y="1833257"/>
            <a:ext cx="4046039" cy="1189356"/>
          </a:xfrm>
          <a:prstGeom prst="rect">
            <a:avLst/>
          </a:prstGeom>
        </p:spPr>
        <p:txBody>
          <a:bodyPr anchor="t" rtlCol="false" tIns="0" lIns="0" bIns="0" rIns="0">
            <a:spAutoFit/>
          </a:bodyPr>
          <a:lstStyle/>
          <a:p>
            <a:pPr algn="l">
              <a:lnSpc>
                <a:spcPts val="3219"/>
              </a:lnSpc>
            </a:pPr>
            <a:r>
              <a:rPr lang="en-US" sz="2299" spc="11" b="true">
                <a:solidFill>
                  <a:srgbClr val="3BB8B2"/>
                </a:solidFill>
                <a:latin typeface="Inter Bold"/>
                <a:ea typeface="Inter Bold"/>
                <a:cs typeface="Inter Bold"/>
                <a:sym typeface="Inter Bold"/>
              </a:rPr>
              <a:t>Apprendre à quantifier les Pertes Économiques Directes </a:t>
            </a:r>
          </a:p>
        </p:txBody>
      </p:sp>
      <p:sp>
        <p:nvSpPr>
          <p:cNvPr name="TextBox 23" id="23"/>
          <p:cNvSpPr txBox="true"/>
          <p:nvPr/>
        </p:nvSpPr>
        <p:spPr>
          <a:xfrm rot="0">
            <a:off x="838200" y="1650733"/>
            <a:ext cx="1107933" cy="1052754"/>
          </a:xfrm>
          <a:prstGeom prst="rect">
            <a:avLst/>
          </a:prstGeom>
        </p:spPr>
        <p:txBody>
          <a:bodyPr anchor="t" rtlCol="false" tIns="0" lIns="0" bIns="0" rIns="0">
            <a:spAutoFit/>
          </a:bodyPr>
          <a:lstStyle/>
          <a:p>
            <a:pPr algn="r">
              <a:lnSpc>
                <a:spcPts val="8588"/>
              </a:lnSpc>
            </a:pPr>
            <a:r>
              <a:rPr lang="en-US" b="true" sz="6134" spc="30">
                <a:solidFill>
                  <a:srgbClr val="3BB8B2"/>
                </a:solidFill>
                <a:latin typeface="Inter Bold"/>
                <a:ea typeface="Inter Bold"/>
                <a:cs typeface="Inter Bold"/>
                <a:sym typeface="Inter Bold"/>
              </a:rPr>
              <a:t>01</a:t>
            </a:r>
          </a:p>
        </p:txBody>
      </p:sp>
      <p:sp>
        <p:nvSpPr>
          <p:cNvPr name="TextBox 24" id="24"/>
          <p:cNvSpPr txBox="true"/>
          <p:nvPr/>
        </p:nvSpPr>
        <p:spPr>
          <a:xfrm rot="0">
            <a:off x="2068555" y="3323554"/>
            <a:ext cx="3692165" cy="1766570"/>
          </a:xfrm>
          <a:prstGeom prst="rect">
            <a:avLst/>
          </a:prstGeom>
        </p:spPr>
        <p:txBody>
          <a:bodyPr anchor="t" rtlCol="false" tIns="0" lIns="0" bIns="0" rIns="0">
            <a:spAutoFit/>
          </a:bodyPr>
          <a:lstStyle/>
          <a:p>
            <a:pPr algn="just" marL="0" indent="0" lvl="1">
              <a:lnSpc>
                <a:spcPts val="2379"/>
              </a:lnSpc>
              <a:spcBef>
                <a:spcPct val="0"/>
              </a:spcBef>
            </a:pPr>
            <a:r>
              <a:rPr lang="en-US" sz="1699" spc="8" strike="noStrike" u="none">
                <a:solidFill>
                  <a:srgbClr val="505050"/>
                </a:solidFill>
                <a:latin typeface="Inter"/>
                <a:ea typeface="Inter"/>
                <a:cs typeface="Inter"/>
                <a:sym typeface="Inter"/>
              </a:rPr>
              <a:t>c'est-à-dire à chiffrer précisément les dommages potentiels sur nos infrastructures et notre agriculture, et à cartographier les "points chauds" du risque économique sur le territoire national.</a:t>
            </a:r>
          </a:p>
        </p:txBody>
      </p:sp>
      <p:sp>
        <p:nvSpPr>
          <p:cNvPr name="AutoShape 25" id="25"/>
          <p:cNvSpPr/>
          <p:nvPr/>
        </p:nvSpPr>
        <p:spPr>
          <a:xfrm flipV="true">
            <a:off x="2131726" y="1942518"/>
            <a:ext cx="0" cy="620900"/>
          </a:xfrm>
          <a:prstGeom prst="line">
            <a:avLst/>
          </a:prstGeom>
          <a:ln cap="flat" w="19050">
            <a:solidFill>
              <a:srgbClr val="3BB8B2"/>
            </a:solidFill>
            <a:prstDash val="solid"/>
            <a:headEnd type="none" len="sm" w="sm"/>
            <a:tailEnd type="none" len="sm" w="sm"/>
          </a:ln>
        </p:spPr>
      </p:sp>
      <p:sp>
        <p:nvSpPr>
          <p:cNvPr name="TextBox 26" id="26"/>
          <p:cNvSpPr txBox="true"/>
          <p:nvPr/>
        </p:nvSpPr>
        <p:spPr>
          <a:xfrm rot="0">
            <a:off x="2371906" y="5382809"/>
            <a:ext cx="4268917" cy="1189356"/>
          </a:xfrm>
          <a:prstGeom prst="rect">
            <a:avLst/>
          </a:prstGeom>
        </p:spPr>
        <p:txBody>
          <a:bodyPr anchor="t" rtlCol="false" tIns="0" lIns="0" bIns="0" rIns="0">
            <a:spAutoFit/>
          </a:bodyPr>
          <a:lstStyle/>
          <a:p>
            <a:pPr algn="l">
              <a:lnSpc>
                <a:spcPts val="3219"/>
              </a:lnSpc>
            </a:pPr>
            <a:r>
              <a:rPr lang="en-US" sz="2299" spc="11" b="true">
                <a:solidFill>
                  <a:srgbClr val="4A80BE"/>
                </a:solidFill>
                <a:latin typeface="Inter Bold"/>
                <a:ea typeface="Inter Bold"/>
                <a:cs typeface="Inter Bold"/>
                <a:sym typeface="Inter Bold"/>
              </a:rPr>
              <a:t>Maîtriser les outils pour prioriser les investissements d'adaptation</a:t>
            </a:r>
          </a:p>
        </p:txBody>
      </p:sp>
      <p:sp>
        <p:nvSpPr>
          <p:cNvPr name="TextBox 27" id="27"/>
          <p:cNvSpPr txBox="true"/>
          <p:nvPr/>
        </p:nvSpPr>
        <p:spPr>
          <a:xfrm rot="0">
            <a:off x="838200" y="5200285"/>
            <a:ext cx="1107933" cy="1052754"/>
          </a:xfrm>
          <a:prstGeom prst="rect">
            <a:avLst/>
          </a:prstGeom>
        </p:spPr>
        <p:txBody>
          <a:bodyPr anchor="t" rtlCol="false" tIns="0" lIns="0" bIns="0" rIns="0">
            <a:spAutoFit/>
          </a:bodyPr>
          <a:lstStyle/>
          <a:p>
            <a:pPr algn="r">
              <a:lnSpc>
                <a:spcPts val="8588"/>
              </a:lnSpc>
            </a:pPr>
            <a:r>
              <a:rPr lang="en-US" b="true" sz="6134" spc="30">
                <a:solidFill>
                  <a:srgbClr val="4A80BE"/>
                </a:solidFill>
                <a:latin typeface="Inter Bold"/>
                <a:ea typeface="Inter Bold"/>
                <a:cs typeface="Inter Bold"/>
                <a:sym typeface="Inter Bold"/>
              </a:rPr>
              <a:t>03</a:t>
            </a:r>
          </a:p>
        </p:txBody>
      </p:sp>
      <p:sp>
        <p:nvSpPr>
          <p:cNvPr name="TextBox 28" id="28"/>
          <p:cNvSpPr txBox="true"/>
          <p:nvPr/>
        </p:nvSpPr>
        <p:spPr>
          <a:xfrm rot="0">
            <a:off x="2131726" y="6745221"/>
            <a:ext cx="3628994" cy="1766570"/>
          </a:xfrm>
          <a:prstGeom prst="rect">
            <a:avLst/>
          </a:prstGeom>
        </p:spPr>
        <p:txBody>
          <a:bodyPr anchor="t" rtlCol="false" tIns="0" lIns="0" bIns="0" rIns="0">
            <a:spAutoFit/>
          </a:bodyPr>
          <a:lstStyle/>
          <a:p>
            <a:pPr algn="just" marL="0" indent="0" lvl="1">
              <a:lnSpc>
                <a:spcPts val="2379"/>
              </a:lnSpc>
              <a:spcBef>
                <a:spcPct val="0"/>
              </a:spcBef>
            </a:pPr>
            <a:r>
              <a:rPr lang="en-US" sz="1699" spc="8" strike="noStrike" u="none">
                <a:solidFill>
                  <a:srgbClr val="505050"/>
                </a:solidFill>
                <a:latin typeface="Inter"/>
                <a:ea typeface="Inter"/>
                <a:cs typeface="Inter"/>
                <a:sym typeface="Inter"/>
              </a:rPr>
              <a:t>Vous réaliserez des analyses coûts-bénéfices pour identifier et défendre les projets les plus rentables, qu'il s'agisse de digues, de systèmes d'irrigation ou d'autres mesures de protection.</a:t>
            </a:r>
          </a:p>
        </p:txBody>
      </p:sp>
      <p:sp>
        <p:nvSpPr>
          <p:cNvPr name="AutoShape 29" id="29"/>
          <p:cNvSpPr/>
          <p:nvPr/>
        </p:nvSpPr>
        <p:spPr>
          <a:xfrm flipV="true">
            <a:off x="2131726" y="5492070"/>
            <a:ext cx="0" cy="620900"/>
          </a:xfrm>
          <a:prstGeom prst="line">
            <a:avLst/>
          </a:prstGeom>
          <a:ln cap="flat" w="19050">
            <a:solidFill>
              <a:srgbClr val="4A80BE"/>
            </a:solidFill>
            <a:prstDash val="solid"/>
            <a:headEnd type="none" len="sm" w="sm"/>
            <a:tailEnd type="none" len="sm" w="sm"/>
          </a:ln>
        </p:spPr>
      </p:sp>
      <p:sp>
        <p:nvSpPr>
          <p:cNvPr name="TextBox 30" id="30"/>
          <p:cNvSpPr txBox="true"/>
          <p:nvPr/>
        </p:nvSpPr>
        <p:spPr>
          <a:xfrm rot="0">
            <a:off x="12601380" y="6893811"/>
            <a:ext cx="3593948" cy="2061845"/>
          </a:xfrm>
          <a:prstGeom prst="rect">
            <a:avLst/>
          </a:prstGeom>
        </p:spPr>
        <p:txBody>
          <a:bodyPr anchor="t" rtlCol="false" tIns="0" lIns="0" bIns="0" rIns="0">
            <a:spAutoFit/>
          </a:bodyPr>
          <a:lstStyle/>
          <a:p>
            <a:pPr algn="just" marL="0" indent="0" lvl="1">
              <a:lnSpc>
                <a:spcPts val="2379"/>
              </a:lnSpc>
              <a:spcBef>
                <a:spcPct val="0"/>
              </a:spcBef>
            </a:pPr>
            <a:r>
              <a:rPr lang="en-US" sz="1699" spc="8" strike="noStrike" u="none">
                <a:solidFill>
                  <a:srgbClr val="505050"/>
                </a:solidFill>
                <a:latin typeface="Inter"/>
                <a:ea typeface="Inter"/>
                <a:cs typeface="Inter"/>
                <a:sym typeface="Inter"/>
              </a:rPr>
              <a:t>Vos analyses permettront d'ajuster plus finement les prévisions de croissance du PIB et d'intégrer rigoureusement les risques climatiques dans les analyses de la soutenabilité de la dette.</a:t>
            </a:r>
          </a:p>
        </p:txBody>
      </p:sp>
      <p:sp>
        <p:nvSpPr>
          <p:cNvPr name="TextBox 31" id="31"/>
          <p:cNvSpPr txBox="true"/>
          <p:nvPr/>
        </p:nvSpPr>
        <p:spPr>
          <a:xfrm rot="0">
            <a:off x="12772830" y="5459009"/>
            <a:ext cx="3015265" cy="1189356"/>
          </a:xfrm>
          <a:prstGeom prst="rect">
            <a:avLst/>
          </a:prstGeom>
        </p:spPr>
        <p:txBody>
          <a:bodyPr anchor="t" rtlCol="false" tIns="0" lIns="0" bIns="0" rIns="0">
            <a:spAutoFit/>
          </a:bodyPr>
          <a:lstStyle/>
          <a:p>
            <a:pPr algn="r">
              <a:lnSpc>
                <a:spcPts val="3219"/>
              </a:lnSpc>
            </a:pPr>
            <a:r>
              <a:rPr lang="en-US" b="true" sz="2299" spc="11">
                <a:solidFill>
                  <a:srgbClr val="7E5ABB"/>
                </a:solidFill>
                <a:latin typeface="Inter Bold"/>
                <a:ea typeface="Inter Bold"/>
                <a:cs typeface="Inter Bold"/>
                <a:sym typeface="Inter Bold"/>
              </a:rPr>
              <a:t>Informer et renforcer le cadrage macroéconomique</a:t>
            </a:r>
          </a:p>
        </p:txBody>
      </p:sp>
      <p:sp>
        <p:nvSpPr>
          <p:cNvPr name="TextBox 32" id="32"/>
          <p:cNvSpPr txBox="true"/>
          <p:nvPr/>
        </p:nvSpPr>
        <p:spPr>
          <a:xfrm rot="0">
            <a:off x="16341867" y="5276485"/>
            <a:ext cx="1107933" cy="1053854"/>
          </a:xfrm>
          <a:prstGeom prst="rect">
            <a:avLst/>
          </a:prstGeom>
        </p:spPr>
        <p:txBody>
          <a:bodyPr anchor="t" rtlCol="false" tIns="0" lIns="0" bIns="0" rIns="0">
            <a:spAutoFit/>
          </a:bodyPr>
          <a:lstStyle/>
          <a:p>
            <a:pPr algn="l">
              <a:lnSpc>
                <a:spcPts val="8588"/>
              </a:lnSpc>
            </a:pPr>
            <a:r>
              <a:rPr lang="en-US" sz="6134" spc="30" b="true">
                <a:solidFill>
                  <a:srgbClr val="7E5ABB"/>
                </a:solidFill>
                <a:latin typeface="Inter Bold"/>
                <a:ea typeface="Inter Bold"/>
                <a:cs typeface="Inter Bold"/>
                <a:sym typeface="Inter Bold"/>
              </a:rPr>
              <a:t>04</a:t>
            </a:r>
          </a:p>
        </p:txBody>
      </p:sp>
      <p:sp>
        <p:nvSpPr>
          <p:cNvPr name="AutoShape 33" id="33"/>
          <p:cNvSpPr/>
          <p:nvPr/>
        </p:nvSpPr>
        <p:spPr>
          <a:xfrm flipV="true">
            <a:off x="16064320" y="5568270"/>
            <a:ext cx="0" cy="620900"/>
          </a:xfrm>
          <a:prstGeom prst="line">
            <a:avLst/>
          </a:prstGeom>
          <a:ln cap="flat" w="19050">
            <a:solidFill>
              <a:srgbClr val="7E5ABB"/>
            </a:solidFill>
            <a:prstDash val="solid"/>
            <a:headEnd type="none" len="sm" w="sm"/>
            <a:tailEnd type="none" len="sm" w="sm"/>
          </a:ln>
        </p:spPr>
      </p:sp>
      <p:sp>
        <p:nvSpPr>
          <p:cNvPr name="TextBox 34" id="34"/>
          <p:cNvSpPr txBox="true"/>
          <p:nvPr/>
        </p:nvSpPr>
        <p:spPr>
          <a:xfrm rot="0">
            <a:off x="12620430" y="2832780"/>
            <a:ext cx="3443890" cy="1766570"/>
          </a:xfrm>
          <a:prstGeom prst="rect">
            <a:avLst/>
          </a:prstGeom>
        </p:spPr>
        <p:txBody>
          <a:bodyPr anchor="t" rtlCol="false" tIns="0" lIns="0" bIns="0" rIns="0">
            <a:spAutoFit/>
          </a:bodyPr>
          <a:lstStyle/>
          <a:p>
            <a:pPr algn="just" marL="0" indent="0" lvl="1">
              <a:lnSpc>
                <a:spcPts val="2379"/>
              </a:lnSpc>
              <a:spcBef>
                <a:spcPct val="0"/>
              </a:spcBef>
            </a:pPr>
            <a:r>
              <a:rPr lang="en-US" sz="1699" spc="8" strike="noStrike" u="none">
                <a:solidFill>
                  <a:srgbClr val="505050"/>
                </a:solidFill>
                <a:latin typeface="Inter"/>
                <a:ea typeface="Inter"/>
                <a:cs typeface="Inter"/>
                <a:sym typeface="Inter"/>
              </a:rPr>
              <a:t>Cela implique d'estimer les passifs contingents, comme les coûts de reconstruction, et de modéliser l'impact direct des chocs climatiques sur les recettes fiscales.</a:t>
            </a:r>
          </a:p>
        </p:txBody>
      </p:sp>
      <p:sp>
        <p:nvSpPr>
          <p:cNvPr name="TextBox 35" id="35"/>
          <p:cNvSpPr txBox="true"/>
          <p:nvPr/>
        </p:nvSpPr>
        <p:spPr>
          <a:xfrm rot="0">
            <a:off x="12479785" y="1460724"/>
            <a:ext cx="3308310" cy="1189356"/>
          </a:xfrm>
          <a:prstGeom prst="rect">
            <a:avLst/>
          </a:prstGeom>
        </p:spPr>
        <p:txBody>
          <a:bodyPr anchor="t" rtlCol="false" tIns="0" lIns="0" bIns="0" rIns="0">
            <a:spAutoFit/>
          </a:bodyPr>
          <a:lstStyle/>
          <a:p>
            <a:pPr algn="r">
              <a:lnSpc>
                <a:spcPts val="3219"/>
              </a:lnSpc>
            </a:pPr>
            <a:r>
              <a:rPr lang="en-US" b="true" sz="2299" spc="11">
                <a:solidFill>
                  <a:srgbClr val="35A7C0"/>
                </a:solidFill>
                <a:latin typeface="Inter Bold"/>
                <a:ea typeface="Inter Bold"/>
                <a:cs typeface="Inter Bold"/>
                <a:sym typeface="Inter Bold"/>
              </a:rPr>
              <a:t>Capable d'évaluer le risque budgétaire et fiscal</a:t>
            </a:r>
          </a:p>
        </p:txBody>
      </p:sp>
      <p:sp>
        <p:nvSpPr>
          <p:cNvPr name="TextBox 36" id="36"/>
          <p:cNvSpPr txBox="true"/>
          <p:nvPr/>
        </p:nvSpPr>
        <p:spPr>
          <a:xfrm rot="0">
            <a:off x="16341867" y="1549658"/>
            <a:ext cx="1107933" cy="1053854"/>
          </a:xfrm>
          <a:prstGeom prst="rect">
            <a:avLst/>
          </a:prstGeom>
        </p:spPr>
        <p:txBody>
          <a:bodyPr anchor="t" rtlCol="false" tIns="0" lIns="0" bIns="0" rIns="0">
            <a:spAutoFit/>
          </a:bodyPr>
          <a:lstStyle/>
          <a:p>
            <a:pPr algn="l">
              <a:lnSpc>
                <a:spcPts val="8588"/>
              </a:lnSpc>
            </a:pPr>
            <a:r>
              <a:rPr lang="en-US" sz="6134" spc="30" b="true">
                <a:solidFill>
                  <a:srgbClr val="35A7C0"/>
                </a:solidFill>
                <a:latin typeface="Inter Bold"/>
                <a:ea typeface="Inter Bold"/>
                <a:cs typeface="Inter Bold"/>
                <a:sym typeface="Inter Bold"/>
              </a:rPr>
              <a:t>02</a:t>
            </a:r>
          </a:p>
        </p:txBody>
      </p:sp>
      <p:sp>
        <p:nvSpPr>
          <p:cNvPr name="AutoShape 37" id="37"/>
          <p:cNvSpPr/>
          <p:nvPr/>
        </p:nvSpPr>
        <p:spPr>
          <a:xfrm flipV="true">
            <a:off x="16064320" y="1841443"/>
            <a:ext cx="0" cy="620900"/>
          </a:xfrm>
          <a:prstGeom prst="line">
            <a:avLst/>
          </a:prstGeom>
          <a:ln cap="flat" w="19050">
            <a:solidFill>
              <a:srgbClr val="35A7C0"/>
            </a:solidFill>
            <a:prstDash val="solid"/>
            <a:headEnd type="none" len="sm" w="sm"/>
            <a:tailEnd type="none" len="sm" w="sm"/>
          </a:ln>
        </p:spPr>
      </p:sp>
      <p:sp>
        <p:nvSpPr>
          <p:cNvPr name="Freeform 38" id="38"/>
          <p:cNvSpPr/>
          <p:nvPr/>
        </p:nvSpPr>
        <p:spPr>
          <a:xfrm flipH="false" flipV="false" rot="0">
            <a:off x="10561524" y="2307720"/>
            <a:ext cx="994336" cy="1120378"/>
          </a:xfrm>
          <a:custGeom>
            <a:avLst/>
            <a:gdLst/>
            <a:ahLst/>
            <a:cxnLst/>
            <a:rect r="r" b="b" t="t" l="l"/>
            <a:pathLst>
              <a:path h="1120378" w="994336">
                <a:moveTo>
                  <a:pt x="0" y="0"/>
                </a:moveTo>
                <a:lnTo>
                  <a:pt x="994336" y="0"/>
                </a:lnTo>
                <a:lnTo>
                  <a:pt x="994336" y="1120378"/>
                </a:lnTo>
                <a:lnTo>
                  <a:pt x="0" y="11203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9" id="39"/>
          <p:cNvSpPr/>
          <p:nvPr/>
        </p:nvSpPr>
        <p:spPr>
          <a:xfrm flipH="false" flipV="false" rot="0">
            <a:off x="6684645" y="2311420"/>
            <a:ext cx="1089326" cy="1112977"/>
          </a:xfrm>
          <a:custGeom>
            <a:avLst/>
            <a:gdLst/>
            <a:ahLst/>
            <a:cxnLst/>
            <a:rect r="r" b="b" t="t" l="l"/>
            <a:pathLst>
              <a:path h="1112977" w="1089326">
                <a:moveTo>
                  <a:pt x="0" y="0"/>
                </a:moveTo>
                <a:lnTo>
                  <a:pt x="1089326" y="0"/>
                </a:lnTo>
                <a:lnTo>
                  <a:pt x="1089326" y="1112977"/>
                </a:lnTo>
                <a:lnTo>
                  <a:pt x="0" y="11129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6627125" y="5875313"/>
            <a:ext cx="1204367" cy="1038766"/>
          </a:xfrm>
          <a:custGeom>
            <a:avLst/>
            <a:gdLst/>
            <a:ahLst/>
            <a:cxnLst/>
            <a:rect r="r" b="b" t="t" l="l"/>
            <a:pathLst>
              <a:path h="1038766" w="1204367">
                <a:moveTo>
                  <a:pt x="0" y="0"/>
                </a:moveTo>
                <a:lnTo>
                  <a:pt x="1204366" y="0"/>
                </a:lnTo>
                <a:lnTo>
                  <a:pt x="1204366" y="1038766"/>
                </a:lnTo>
                <a:lnTo>
                  <a:pt x="0" y="103876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1" id="41"/>
          <p:cNvSpPr/>
          <p:nvPr/>
        </p:nvSpPr>
        <p:spPr>
          <a:xfrm flipH="false" flipV="false" rot="0">
            <a:off x="10544824" y="5902025"/>
            <a:ext cx="1027736" cy="985342"/>
          </a:xfrm>
          <a:custGeom>
            <a:avLst/>
            <a:gdLst/>
            <a:ahLst/>
            <a:cxnLst/>
            <a:rect r="r" b="b" t="t" l="l"/>
            <a:pathLst>
              <a:path h="985342" w="1027736">
                <a:moveTo>
                  <a:pt x="0" y="0"/>
                </a:moveTo>
                <a:lnTo>
                  <a:pt x="1027736" y="0"/>
                </a:lnTo>
                <a:lnTo>
                  <a:pt x="1027736" y="985342"/>
                </a:lnTo>
                <a:lnTo>
                  <a:pt x="0" y="9853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2" id="42"/>
          <p:cNvSpPr/>
          <p:nvPr/>
        </p:nvSpPr>
        <p:spPr>
          <a:xfrm flipH="false" flipV="false" rot="0">
            <a:off x="-279918" y="10021224"/>
            <a:ext cx="1001509" cy="500755"/>
          </a:xfrm>
          <a:custGeom>
            <a:avLst/>
            <a:gdLst/>
            <a:ahLst/>
            <a:cxnLst/>
            <a:rect r="r" b="b" t="t" l="l"/>
            <a:pathLst>
              <a:path h="500755" w="1001509">
                <a:moveTo>
                  <a:pt x="0" y="0"/>
                </a:moveTo>
                <a:lnTo>
                  <a:pt x="1001509" y="0"/>
                </a:lnTo>
                <a:lnTo>
                  <a:pt x="1001509" y="500755"/>
                </a:lnTo>
                <a:lnTo>
                  <a:pt x="0" y="50075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3" id="43"/>
          <p:cNvSpPr/>
          <p:nvPr/>
        </p:nvSpPr>
        <p:spPr>
          <a:xfrm flipH="false" flipV="false" rot="0">
            <a:off x="17198036" y="-184027"/>
            <a:ext cx="1269104" cy="1269104"/>
          </a:xfrm>
          <a:custGeom>
            <a:avLst/>
            <a:gdLst/>
            <a:ahLst/>
            <a:cxnLst/>
            <a:rect r="r" b="b" t="t" l="l"/>
            <a:pathLst>
              <a:path h="1269104" w="1269104">
                <a:moveTo>
                  <a:pt x="0" y="0"/>
                </a:moveTo>
                <a:lnTo>
                  <a:pt x="1269104" y="0"/>
                </a:lnTo>
                <a:lnTo>
                  <a:pt x="1269104" y="1269104"/>
                </a:lnTo>
                <a:lnTo>
                  <a:pt x="0" y="1269104"/>
                </a:lnTo>
                <a:lnTo>
                  <a:pt x="0" y="0"/>
                </a:lnTo>
                <a:close/>
              </a:path>
            </a:pathLst>
          </a:custGeom>
          <a:blipFill>
            <a:blip r:embed="rId20">
              <a:alphaModFix amt="35000"/>
              <a:extLst>
                <a:ext uri="{96DAC541-7B7A-43D3-8B79-37D633B846F1}">
                  <asvg:svgBlip xmlns:asvg="http://schemas.microsoft.com/office/drawing/2016/SVG/main" r:embed="rId21"/>
                </a:ext>
              </a:extLst>
            </a:blip>
            <a:stretch>
              <a:fillRect l="0" t="0" r="0" b="0"/>
            </a:stretch>
          </a:blipFill>
        </p:spPr>
      </p:sp>
      <p:sp>
        <p:nvSpPr>
          <p:cNvPr name="Freeform 44" id="44"/>
          <p:cNvSpPr/>
          <p:nvPr/>
        </p:nvSpPr>
        <p:spPr>
          <a:xfrm flipH="false" flipV="false" rot="0">
            <a:off x="-248816" y="-184027"/>
            <a:ext cx="745965" cy="607962"/>
          </a:xfrm>
          <a:custGeom>
            <a:avLst/>
            <a:gdLst/>
            <a:ahLst/>
            <a:cxnLst/>
            <a:rect r="r" b="b" t="t" l="l"/>
            <a:pathLst>
              <a:path h="607962" w="745965">
                <a:moveTo>
                  <a:pt x="0" y="0"/>
                </a:moveTo>
                <a:lnTo>
                  <a:pt x="745965" y="0"/>
                </a:lnTo>
                <a:lnTo>
                  <a:pt x="745965" y="607962"/>
                </a:lnTo>
                <a:lnTo>
                  <a:pt x="0" y="60796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5" id="45"/>
          <p:cNvSpPr/>
          <p:nvPr/>
        </p:nvSpPr>
        <p:spPr>
          <a:xfrm flipH="false" flipV="false" rot="0">
            <a:off x="17915017" y="9914017"/>
            <a:ext cx="745965" cy="607962"/>
          </a:xfrm>
          <a:custGeom>
            <a:avLst/>
            <a:gdLst/>
            <a:ahLst/>
            <a:cxnLst/>
            <a:rect r="r" b="b" t="t" l="l"/>
            <a:pathLst>
              <a:path h="607962" w="745965">
                <a:moveTo>
                  <a:pt x="0" y="0"/>
                </a:moveTo>
                <a:lnTo>
                  <a:pt x="745966" y="0"/>
                </a:lnTo>
                <a:lnTo>
                  <a:pt x="745966" y="607962"/>
                </a:lnTo>
                <a:lnTo>
                  <a:pt x="0" y="60796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6" id="46"/>
          <p:cNvSpPr/>
          <p:nvPr/>
        </p:nvSpPr>
        <p:spPr>
          <a:xfrm flipH="false" flipV="false" rot="0">
            <a:off x="-1306002" y="8319882"/>
            <a:ext cx="1950207" cy="1245695"/>
          </a:xfrm>
          <a:custGeom>
            <a:avLst/>
            <a:gdLst/>
            <a:ahLst/>
            <a:cxnLst/>
            <a:rect r="r" b="b" t="t" l="l"/>
            <a:pathLst>
              <a:path h="1245695" w="1950207">
                <a:moveTo>
                  <a:pt x="0" y="0"/>
                </a:moveTo>
                <a:lnTo>
                  <a:pt x="1950207" y="0"/>
                </a:lnTo>
                <a:lnTo>
                  <a:pt x="1950207" y="1245695"/>
                </a:lnTo>
                <a:lnTo>
                  <a:pt x="0" y="1245695"/>
                </a:lnTo>
                <a:lnTo>
                  <a:pt x="0" y="0"/>
                </a:lnTo>
                <a:close/>
              </a:path>
            </a:pathLst>
          </a:custGeom>
          <a:blipFill>
            <a:blip r:embed="rId24">
              <a:alphaModFix amt="50000"/>
              <a:extLst>
                <a:ext uri="{96DAC541-7B7A-43D3-8B79-37D633B846F1}">
                  <asvg:svgBlip xmlns:asvg="http://schemas.microsoft.com/office/drawing/2016/SVG/main" r:embed="rId25"/>
                </a:ext>
              </a:extLst>
            </a:blip>
            <a:stretch>
              <a:fillRect l="0" t="0" r="0" b="0"/>
            </a:stretch>
          </a:blipFill>
        </p:spPr>
      </p:sp>
      <p:sp>
        <p:nvSpPr>
          <p:cNvPr name="Freeform 47" id="47"/>
          <p:cNvSpPr/>
          <p:nvPr/>
        </p:nvSpPr>
        <p:spPr>
          <a:xfrm flipH="true" flipV="false" rot="0">
            <a:off x="17198036" y="78485"/>
            <a:ext cx="1397171" cy="263716"/>
          </a:xfrm>
          <a:custGeom>
            <a:avLst/>
            <a:gdLst/>
            <a:ahLst/>
            <a:cxnLst/>
            <a:rect r="r" b="b" t="t" l="l"/>
            <a:pathLst>
              <a:path h="263716" w="1397171">
                <a:moveTo>
                  <a:pt x="1397172" y="0"/>
                </a:moveTo>
                <a:lnTo>
                  <a:pt x="0" y="0"/>
                </a:lnTo>
                <a:lnTo>
                  <a:pt x="0" y="263716"/>
                </a:lnTo>
                <a:lnTo>
                  <a:pt x="1397172" y="263716"/>
                </a:lnTo>
                <a:lnTo>
                  <a:pt x="1397172"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48" id="48"/>
          <p:cNvSpPr/>
          <p:nvPr/>
        </p:nvSpPr>
        <p:spPr>
          <a:xfrm flipH="false" flipV="false" rot="0">
            <a:off x="18070637" y="671049"/>
            <a:ext cx="590345" cy="357651"/>
          </a:xfrm>
          <a:custGeom>
            <a:avLst/>
            <a:gdLst/>
            <a:ahLst/>
            <a:cxnLst/>
            <a:rect r="r" b="b" t="t" l="l"/>
            <a:pathLst>
              <a:path h="357651" w="590345">
                <a:moveTo>
                  <a:pt x="0" y="0"/>
                </a:moveTo>
                <a:lnTo>
                  <a:pt x="590346" y="0"/>
                </a:lnTo>
                <a:lnTo>
                  <a:pt x="590346" y="357651"/>
                </a:lnTo>
                <a:lnTo>
                  <a:pt x="0" y="357651"/>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49" id="49"/>
          <p:cNvSpPr txBox="true"/>
          <p:nvPr/>
        </p:nvSpPr>
        <p:spPr>
          <a:xfrm rot="0">
            <a:off x="2068555" y="466003"/>
            <a:ext cx="3987694" cy="443863"/>
          </a:xfrm>
          <a:prstGeom prst="rect">
            <a:avLst/>
          </a:prstGeom>
        </p:spPr>
        <p:txBody>
          <a:bodyPr anchor="t" rtlCol="false" tIns="0" lIns="0" bIns="0" rIns="0">
            <a:spAutoFit/>
          </a:bodyPr>
          <a:lstStyle/>
          <a:p>
            <a:pPr algn="just" marL="0" indent="0" lvl="0">
              <a:lnSpc>
                <a:spcPts val="3360"/>
              </a:lnSpc>
              <a:spcBef>
                <a:spcPct val="0"/>
              </a:spcBef>
            </a:pPr>
            <a:r>
              <a:rPr lang="en-US" b="true" sz="2400" strike="noStrike" u="none">
                <a:solidFill>
                  <a:srgbClr val="C34D24"/>
                </a:solidFill>
                <a:latin typeface="Helvetica World Bold"/>
                <a:ea typeface="Helvetica World Bold"/>
                <a:cs typeface="Helvetica World Bold"/>
                <a:sym typeface="Helvetica World Bold"/>
              </a:rPr>
              <a:t>OBJECTIFS</a:t>
            </a:r>
            <a:r>
              <a:rPr lang="en-US" b="true" sz="2400" strike="noStrike" u="none">
                <a:solidFill>
                  <a:srgbClr val="C34D24"/>
                </a:solidFill>
                <a:latin typeface="Helvetica World Bold"/>
                <a:ea typeface="Helvetica World Bold"/>
                <a:cs typeface="Helvetica World Bold"/>
                <a:sym typeface="Helvetica World Bold"/>
              </a:rPr>
              <a:t> SPÉCIFIQUES</a:t>
            </a:r>
          </a:p>
        </p:txBody>
      </p:sp>
      <p:sp>
        <p:nvSpPr>
          <p:cNvPr name="TextBox 50" id="50"/>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1753892" y="2877161"/>
            <a:ext cx="15505408" cy="0"/>
          </a:xfrm>
          <a:prstGeom prst="line">
            <a:avLst/>
          </a:prstGeom>
          <a:ln cap="flat" w="38100">
            <a:solidFill>
              <a:srgbClr val="1C5739"/>
            </a:solidFill>
            <a:prstDash val="solid"/>
            <a:headEnd type="none" len="sm" w="sm"/>
            <a:tailEnd type="none" len="sm" w="sm"/>
          </a:ln>
        </p:spPr>
      </p:sp>
      <p:sp>
        <p:nvSpPr>
          <p:cNvPr name="AutoShape 3" id="3"/>
          <p:cNvSpPr/>
          <p:nvPr/>
        </p:nvSpPr>
        <p:spPr>
          <a:xfrm flipV="true">
            <a:off x="1753892" y="7379458"/>
            <a:ext cx="15505408" cy="0"/>
          </a:xfrm>
          <a:prstGeom prst="line">
            <a:avLst/>
          </a:prstGeom>
          <a:ln cap="flat" w="38100">
            <a:solidFill>
              <a:srgbClr val="1C5739"/>
            </a:solidFill>
            <a:prstDash val="solid"/>
            <a:headEnd type="none" len="sm" w="sm"/>
            <a:tailEnd type="none" len="sm" w="sm"/>
          </a:ln>
        </p:spPr>
      </p:sp>
      <p:grpSp>
        <p:nvGrpSpPr>
          <p:cNvPr name="Group 4" id="4"/>
          <p:cNvGrpSpPr/>
          <p:nvPr/>
        </p:nvGrpSpPr>
        <p:grpSpPr>
          <a:xfrm rot="5400000">
            <a:off x="1772680" y="3000925"/>
            <a:ext cx="845452" cy="883027"/>
            <a:chOff x="0" y="0"/>
            <a:chExt cx="571500" cy="596900"/>
          </a:xfrm>
        </p:grpSpPr>
        <p:sp>
          <p:nvSpPr>
            <p:cNvPr name="Freeform 5" id="5"/>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6" id="6"/>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5400000">
            <a:off x="16395061" y="6358070"/>
            <a:ext cx="845452" cy="883027"/>
            <a:chOff x="0" y="0"/>
            <a:chExt cx="571500" cy="596900"/>
          </a:xfrm>
        </p:grpSpPr>
        <p:sp>
          <p:nvSpPr>
            <p:cNvPr name="Freeform 8" id="8"/>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9" id="9"/>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372574" y="3873700"/>
            <a:ext cx="14003699" cy="2503158"/>
          </a:xfrm>
          <a:prstGeom prst="rect">
            <a:avLst/>
          </a:prstGeom>
        </p:spPr>
        <p:txBody>
          <a:bodyPr anchor="t" rtlCol="false" tIns="0" lIns="0" bIns="0" rIns="0">
            <a:spAutoFit/>
          </a:bodyPr>
          <a:lstStyle/>
          <a:p>
            <a:pPr algn="ctr">
              <a:lnSpc>
                <a:spcPts val="10080"/>
              </a:lnSpc>
            </a:pPr>
            <a:r>
              <a:rPr lang="en-US" sz="7200" b="true">
                <a:solidFill>
                  <a:srgbClr val="000000"/>
                </a:solidFill>
                <a:latin typeface="Open Sans Bold"/>
                <a:ea typeface="Open Sans Bold"/>
                <a:cs typeface="Open Sans Bold"/>
                <a:sym typeface="Open Sans Bold"/>
              </a:rPr>
              <a:t>3.Spécificités DGE et besoins institutionnels</a:t>
            </a:r>
          </a:p>
        </p:txBody>
      </p:sp>
      <p:sp>
        <p:nvSpPr>
          <p:cNvPr name="TextBox 11" id="11"/>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3970" y="0"/>
            <a:ext cx="2984312" cy="10287000"/>
            <a:chOff x="0" y="0"/>
            <a:chExt cx="785992" cy="2709333"/>
          </a:xfrm>
        </p:grpSpPr>
        <p:sp>
          <p:nvSpPr>
            <p:cNvPr name="Freeform 3" id="3"/>
            <p:cNvSpPr/>
            <p:nvPr/>
          </p:nvSpPr>
          <p:spPr>
            <a:xfrm flipH="false" flipV="false" rot="0">
              <a:off x="0" y="0"/>
              <a:ext cx="785992" cy="2709333"/>
            </a:xfrm>
            <a:custGeom>
              <a:avLst/>
              <a:gdLst/>
              <a:ahLst/>
              <a:cxnLst/>
              <a:rect r="r" b="b" t="t" l="l"/>
              <a:pathLst>
                <a:path h="2709333" w="785992">
                  <a:moveTo>
                    <a:pt x="0" y="0"/>
                  </a:moveTo>
                  <a:lnTo>
                    <a:pt x="785992" y="0"/>
                  </a:lnTo>
                  <a:lnTo>
                    <a:pt x="785992" y="2709333"/>
                  </a:lnTo>
                  <a:lnTo>
                    <a:pt x="0" y="2709333"/>
                  </a:lnTo>
                  <a:close/>
                </a:path>
              </a:pathLst>
            </a:custGeom>
            <a:solidFill>
              <a:srgbClr val="1C5739"/>
            </a:solidFill>
          </p:spPr>
        </p:sp>
        <p:sp>
          <p:nvSpPr>
            <p:cNvPr name="TextBox 4" id="4"/>
            <p:cNvSpPr txBox="true"/>
            <p:nvPr/>
          </p:nvSpPr>
          <p:spPr>
            <a:xfrm>
              <a:off x="0" y="-38100"/>
              <a:ext cx="785992"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45021" y="-180975"/>
            <a:ext cx="17188886" cy="1048071"/>
          </a:xfrm>
          <a:prstGeom prst="rect">
            <a:avLst/>
          </a:prstGeom>
        </p:spPr>
        <p:txBody>
          <a:bodyPr anchor="t" rtlCol="false" tIns="0" lIns="0" bIns="0" rIns="0">
            <a:spAutoFit/>
          </a:bodyPr>
          <a:lstStyle/>
          <a:p>
            <a:pPr algn="l">
              <a:lnSpc>
                <a:spcPts val="7857"/>
              </a:lnSpc>
            </a:pPr>
            <a:r>
              <a:rPr lang="en-US" sz="5612" spc="-72" b="true">
                <a:solidFill>
                  <a:srgbClr val="000000"/>
                </a:solidFill>
                <a:latin typeface="Helvetica World Bold"/>
                <a:ea typeface="Helvetica World Bold"/>
                <a:cs typeface="Helvetica World Bold"/>
                <a:sym typeface="Helvetica World Bold"/>
              </a:rPr>
              <a:t>Spécificités DGE et besoins institutionnels</a:t>
            </a:r>
          </a:p>
        </p:txBody>
      </p:sp>
      <p:grpSp>
        <p:nvGrpSpPr>
          <p:cNvPr name="Group 6" id="6"/>
          <p:cNvGrpSpPr/>
          <p:nvPr/>
        </p:nvGrpSpPr>
        <p:grpSpPr>
          <a:xfrm rot="0">
            <a:off x="11014733" y="1133475"/>
            <a:ext cx="6208628" cy="8862527"/>
            <a:chOff x="0" y="0"/>
            <a:chExt cx="1635194" cy="2334163"/>
          </a:xfrm>
        </p:grpSpPr>
        <p:sp>
          <p:nvSpPr>
            <p:cNvPr name="Freeform 7" id="7"/>
            <p:cNvSpPr/>
            <p:nvPr/>
          </p:nvSpPr>
          <p:spPr>
            <a:xfrm flipH="false" flipV="false" rot="0">
              <a:off x="0" y="0"/>
              <a:ext cx="1635194" cy="2334164"/>
            </a:xfrm>
            <a:custGeom>
              <a:avLst/>
              <a:gdLst/>
              <a:ahLst/>
              <a:cxnLst/>
              <a:rect r="r" b="b" t="t" l="l"/>
              <a:pathLst>
                <a:path h="2334164" w="1635194">
                  <a:moveTo>
                    <a:pt x="19951" y="0"/>
                  </a:moveTo>
                  <a:lnTo>
                    <a:pt x="1615243" y="0"/>
                  </a:lnTo>
                  <a:cubicBezTo>
                    <a:pt x="1626262" y="0"/>
                    <a:pt x="1635194" y="8933"/>
                    <a:pt x="1635194" y="19951"/>
                  </a:cubicBezTo>
                  <a:lnTo>
                    <a:pt x="1635194" y="2314212"/>
                  </a:lnTo>
                  <a:cubicBezTo>
                    <a:pt x="1635194" y="2325231"/>
                    <a:pt x="1626262" y="2334164"/>
                    <a:pt x="1615243" y="2334164"/>
                  </a:cubicBezTo>
                  <a:lnTo>
                    <a:pt x="19951" y="2334164"/>
                  </a:lnTo>
                  <a:cubicBezTo>
                    <a:pt x="8933" y="2334164"/>
                    <a:pt x="0" y="2325231"/>
                    <a:pt x="0" y="2314212"/>
                  </a:cubicBezTo>
                  <a:lnTo>
                    <a:pt x="0" y="19951"/>
                  </a:lnTo>
                  <a:cubicBezTo>
                    <a:pt x="0" y="8933"/>
                    <a:pt x="8933" y="0"/>
                    <a:pt x="19951" y="0"/>
                  </a:cubicBezTo>
                  <a:close/>
                </a:path>
              </a:pathLst>
            </a:custGeom>
            <a:solidFill>
              <a:srgbClr val="000000">
                <a:alpha val="0"/>
              </a:srgbClr>
            </a:solidFill>
            <a:ln w="38100" cap="sq">
              <a:solidFill>
                <a:srgbClr val="1C5739"/>
              </a:solidFill>
              <a:prstDash val="solid"/>
              <a:miter/>
            </a:ln>
          </p:spPr>
        </p:sp>
        <p:sp>
          <p:nvSpPr>
            <p:cNvPr name="TextBox 8" id="8"/>
            <p:cNvSpPr txBox="true"/>
            <p:nvPr/>
          </p:nvSpPr>
          <p:spPr>
            <a:xfrm>
              <a:off x="0" y="-38100"/>
              <a:ext cx="1635194" cy="237226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461924" y="1390132"/>
            <a:ext cx="4436708" cy="3182065"/>
            <a:chOff x="0" y="0"/>
            <a:chExt cx="1133275" cy="812800"/>
          </a:xfrm>
        </p:grpSpPr>
        <p:sp>
          <p:nvSpPr>
            <p:cNvPr name="Freeform 10" id="10"/>
            <p:cNvSpPr/>
            <p:nvPr/>
          </p:nvSpPr>
          <p:spPr>
            <a:xfrm flipH="false" flipV="false" rot="0">
              <a:off x="0" y="0"/>
              <a:ext cx="1133275" cy="812800"/>
            </a:xfrm>
            <a:custGeom>
              <a:avLst/>
              <a:gdLst/>
              <a:ahLst/>
              <a:cxnLst/>
              <a:rect r="r" b="b" t="t" l="l"/>
              <a:pathLst>
                <a:path h="812800" w="1133275">
                  <a:moveTo>
                    <a:pt x="26175" y="0"/>
                  </a:moveTo>
                  <a:lnTo>
                    <a:pt x="1107101" y="0"/>
                  </a:lnTo>
                  <a:cubicBezTo>
                    <a:pt x="1114043" y="0"/>
                    <a:pt x="1120700" y="2758"/>
                    <a:pt x="1125609" y="7666"/>
                  </a:cubicBezTo>
                  <a:cubicBezTo>
                    <a:pt x="1130518" y="12575"/>
                    <a:pt x="1133275" y="19233"/>
                    <a:pt x="1133275" y="26175"/>
                  </a:cubicBezTo>
                  <a:lnTo>
                    <a:pt x="1133275" y="786625"/>
                  </a:lnTo>
                  <a:cubicBezTo>
                    <a:pt x="1133275" y="801081"/>
                    <a:pt x="1121557" y="812800"/>
                    <a:pt x="1107101" y="812800"/>
                  </a:cubicBezTo>
                  <a:lnTo>
                    <a:pt x="26175" y="812800"/>
                  </a:lnTo>
                  <a:cubicBezTo>
                    <a:pt x="11719" y="812800"/>
                    <a:pt x="0" y="801081"/>
                    <a:pt x="0" y="786625"/>
                  </a:cubicBezTo>
                  <a:lnTo>
                    <a:pt x="0" y="26175"/>
                  </a:lnTo>
                  <a:cubicBezTo>
                    <a:pt x="0" y="11719"/>
                    <a:pt x="11719" y="0"/>
                    <a:pt x="26175" y="0"/>
                  </a:cubicBezTo>
                  <a:close/>
                </a:path>
              </a:pathLst>
            </a:custGeom>
            <a:blipFill>
              <a:blip r:embed="rId2"/>
              <a:stretch>
                <a:fillRect l="0" t="-2349" r="0" b="-2349"/>
              </a:stretch>
            </a:blipFill>
            <a:ln w="38100" cap="sq">
              <a:solidFill>
                <a:srgbClr val="1C5739"/>
              </a:solidFill>
              <a:prstDash val="solid"/>
              <a:miter/>
            </a:ln>
          </p:spPr>
        </p:sp>
      </p:grpSp>
      <p:grpSp>
        <p:nvGrpSpPr>
          <p:cNvPr name="Group 11" id="11"/>
          <p:cNvGrpSpPr/>
          <p:nvPr/>
        </p:nvGrpSpPr>
        <p:grpSpPr>
          <a:xfrm rot="0">
            <a:off x="9682339" y="3983231"/>
            <a:ext cx="4436708" cy="3182065"/>
            <a:chOff x="0" y="0"/>
            <a:chExt cx="1133275" cy="812800"/>
          </a:xfrm>
        </p:grpSpPr>
        <p:sp>
          <p:nvSpPr>
            <p:cNvPr name="Freeform 12" id="12"/>
            <p:cNvSpPr/>
            <p:nvPr/>
          </p:nvSpPr>
          <p:spPr>
            <a:xfrm flipH="false" flipV="false" rot="0">
              <a:off x="0" y="0"/>
              <a:ext cx="1133275" cy="812800"/>
            </a:xfrm>
            <a:custGeom>
              <a:avLst/>
              <a:gdLst/>
              <a:ahLst/>
              <a:cxnLst/>
              <a:rect r="r" b="b" t="t" l="l"/>
              <a:pathLst>
                <a:path h="812800" w="1133275">
                  <a:moveTo>
                    <a:pt x="26175" y="0"/>
                  </a:moveTo>
                  <a:lnTo>
                    <a:pt x="1107101" y="0"/>
                  </a:lnTo>
                  <a:cubicBezTo>
                    <a:pt x="1114043" y="0"/>
                    <a:pt x="1120700" y="2758"/>
                    <a:pt x="1125609" y="7666"/>
                  </a:cubicBezTo>
                  <a:cubicBezTo>
                    <a:pt x="1130518" y="12575"/>
                    <a:pt x="1133275" y="19233"/>
                    <a:pt x="1133275" y="26175"/>
                  </a:cubicBezTo>
                  <a:lnTo>
                    <a:pt x="1133275" y="786625"/>
                  </a:lnTo>
                  <a:cubicBezTo>
                    <a:pt x="1133275" y="801081"/>
                    <a:pt x="1121557" y="812800"/>
                    <a:pt x="1107101" y="812800"/>
                  </a:cubicBezTo>
                  <a:lnTo>
                    <a:pt x="26175" y="812800"/>
                  </a:lnTo>
                  <a:cubicBezTo>
                    <a:pt x="11719" y="812800"/>
                    <a:pt x="0" y="801081"/>
                    <a:pt x="0" y="786625"/>
                  </a:cubicBezTo>
                  <a:lnTo>
                    <a:pt x="0" y="26175"/>
                  </a:lnTo>
                  <a:cubicBezTo>
                    <a:pt x="0" y="11719"/>
                    <a:pt x="11719" y="0"/>
                    <a:pt x="26175" y="0"/>
                  </a:cubicBezTo>
                  <a:close/>
                </a:path>
              </a:pathLst>
            </a:custGeom>
            <a:blipFill>
              <a:blip r:embed="rId3"/>
              <a:stretch>
                <a:fillRect l="-833" t="0" r="-833" b="0"/>
              </a:stretch>
            </a:blipFill>
            <a:ln w="38100" cap="sq">
              <a:solidFill>
                <a:srgbClr val="1C5739"/>
              </a:solidFill>
              <a:prstDash val="solid"/>
              <a:miter/>
            </a:ln>
          </p:spPr>
        </p:sp>
      </p:grpSp>
      <p:grpSp>
        <p:nvGrpSpPr>
          <p:cNvPr name="Group 13" id="13"/>
          <p:cNvGrpSpPr/>
          <p:nvPr/>
        </p:nvGrpSpPr>
        <p:grpSpPr>
          <a:xfrm rot="0">
            <a:off x="13461924" y="6428142"/>
            <a:ext cx="4436708" cy="3182065"/>
            <a:chOff x="0" y="0"/>
            <a:chExt cx="1133275" cy="812800"/>
          </a:xfrm>
        </p:grpSpPr>
        <p:sp>
          <p:nvSpPr>
            <p:cNvPr name="Freeform 14" id="14"/>
            <p:cNvSpPr/>
            <p:nvPr/>
          </p:nvSpPr>
          <p:spPr>
            <a:xfrm flipH="false" flipV="false" rot="0">
              <a:off x="0" y="0"/>
              <a:ext cx="1133275" cy="812800"/>
            </a:xfrm>
            <a:custGeom>
              <a:avLst/>
              <a:gdLst/>
              <a:ahLst/>
              <a:cxnLst/>
              <a:rect r="r" b="b" t="t" l="l"/>
              <a:pathLst>
                <a:path h="812800" w="1133275">
                  <a:moveTo>
                    <a:pt x="26175" y="0"/>
                  </a:moveTo>
                  <a:lnTo>
                    <a:pt x="1107101" y="0"/>
                  </a:lnTo>
                  <a:cubicBezTo>
                    <a:pt x="1114043" y="0"/>
                    <a:pt x="1120700" y="2758"/>
                    <a:pt x="1125609" y="7666"/>
                  </a:cubicBezTo>
                  <a:cubicBezTo>
                    <a:pt x="1130518" y="12575"/>
                    <a:pt x="1133275" y="19233"/>
                    <a:pt x="1133275" y="26175"/>
                  </a:cubicBezTo>
                  <a:lnTo>
                    <a:pt x="1133275" y="786625"/>
                  </a:lnTo>
                  <a:cubicBezTo>
                    <a:pt x="1133275" y="801081"/>
                    <a:pt x="1121557" y="812800"/>
                    <a:pt x="1107101" y="812800"/>
                  </a:cubicBezTo>
                  <a:lnTo>
                    <a:pt x="26175" y="812800"/>
                  </a:lnTo>
                  <a:cubicBezTo>
                    <a:pt x="11719" y="812800"/>
                    <a:pt x="0" y="801081"/>
                    <a:pt x="0" y="786625"/>
                  </a:cubicBezTo>
                  <a:lnTo>
                    <a:pt x="0" y="26175"/>
                  </a:lnTo>
                  <a:cubicBezTo>
                    <a:pt x="0" y="11719"/>
                    <a:pt x="11719" y="0"/>
                    <a:pt x="26175" y="0"/>
                  </a:cubicBezTo>
                  <a:close/>
                </a:path>
              </a:pathLst>
            </a:custGeom>
            <a:blipFill>
              <a:blip r:embed="rId4"/>
              <a:stretch>
                <a:fillRect l="-9767" t="0" r="-9767" b="0"/>
              </a:stretch>
            </a:blipFill>
            <a:ln w="38100" cap="sq">
              <a:solidFill>
                <a:srgbClr val="1C5739"/>
              </a:solidFill>
              <a:prstDash val="solid"/>
              <a:miter/>
            </a:ln>
          </p:spPr>
        </p:sp>
      </p:grpSp>
      <p:sp>
        <p:nvSpPr>
          <p:cNvPr name="TextBox 15" id="15"/>
          <p:cNvSpPr txBox="true"/>
          <p:nvPr/>
        </p:nvSpPr>
        <p:spPr>
          <a:xfrm rot="0">
            <a:off x="670035" y="3085474"/>
            <a:ext cx="7860200" cy="5477501"/>
          </a:xfrm>
          <a:prstGeom prst="rect">
            <a:avLst/>
          </a:prstGeom>
        </p:spPr>
        <p:txBody>
          <a:bodyPr anchor="t" rtlCol="false" tIns="0" lIns="0" bIns="0" rIns="0">
            <a:spAutoFit/>
          </a:bodyPr>
          <a:lstStyle/>
          <a:p>
            <a:pPr algn="just">
              <a:lnSpc>
                <a:spcPts val="5494"/>
              </a:lnSpc>
            </a:pPr>
            <a:r>
              <a:rPr lang="en-US" sz="2520">
                <a:solidFill>
                  <a:srgbClr val="0D0D0D"/>
                </a:solidFill>
                <a:latin typeface="Montserrat"/>
                <a:ea typeface="Montserrat"/>
                <a:cs typeface="Montserrat"/>
                <a:sym typeface="Montserrat"/>
              </a:rPr>
              <a:t>L</a:t>
            </a:r>
            <a:r>
              <a:rPr lang="en-US" sz="2520">
                <a:solidFill>
                  <a:srgbClr val="0D0D0D"/>
                </a:solidFill>
                <a:latin typeface="Montserrat"/>
                <a:ea typeface="Montserrat"/>
                <a:cs typeface="Montserrat"/>
                <a:sym typeface="Montserrat"/>
              </a:rPr>
              <a:t>es missions prin</a:t>
            </a:r>
            <a:r>
              <a:rPr lang="en-US" sz="2520">
                <a:solidFill>
                  <a:srgbClr val="0D0D0D"/>
                </a:solidFill>
                <a:latin typeface="Montserrat"/>
                <a:ea typeface="Montserrat"/>
                <a:cs typeface="Montserrat"/>
                <a:sym typeface="Montserrat"/>
              </a:rPr>
              <a:t>cipal</a:t>
            </a:r>
            <a:r>
              <a:rPr lang="en-US" sz="2520">
                <a:solidFill>
                  <a:srgbClr val="0D0D0D"/>
                </a:solidFill>
                <a:latin typeface="Montserrat"/>
                <a:ea typeface="Montserrat"/>
                <a:cs typeface="Montserrat"/>
                <a:sym typeface="Montserrat"/>
              </a:rPr>
              <a:t>e</a:t>
            </a:r>
            <a:r>
              <a:rPr lang="en-US" sz="2520">
                <a:solidFill>
                  <a:srgbClr val="0D0D0D"/>
                </a:solidFill>
                <a:latin typeface="Montserrat"/>
                <a:ea typeface="Montserrat"/>
                <a:cs typeface="Montserrat"/>
                <a:sym typeface="Montserrat"/>
              </a:rPr>
              <a:t>s</a:t>
            </a:r>
            <a:r>
              <a:rPr lang="en-US" sz="2520">
                <a:solidFill>
                  <a:srgbClr val="0D0D0D"/>
                </a:solidFill>
                <a:latin typeface="Montserrat"/>
                <a:ea typeface="Montserrat"/>
                <a:cs typeface="Montserrat"/>
                <a:sym typeface="Montserrat"/>
              </a:rPr>
              <a:t> de l</a:t>
            </a:r>
            <a:r>
              <a:rPr lang="en-US" sz="2520" strike="noStrike" u="none">
                <a:solidFill>
                  <a:srgbClr val="0D0D0D"/>
                </a:solidFill>
                <a:latin typeface="Montserrat"/>
                <a:ea typeface="Montserrat"/>
                <a:cs typeface="Montserrat"/>
                <a:sym typeface="Montserrat"/>
              </a:rPr>
              <a:t>a</a:t>
            </a:r>
            <a:r>
              <a:rPr lang="en-US" b="true" sz="2520" strike="noStrike" u="none">
                <a:solidFill>
                  <a:srgbClr val="0D0D0D"/>
                </a:solidFill>
                <a:latin typeface="Montserrat Bold"/>
                <a:ea typeface="Montserrat Bold"/>
                <a:cs typeface="Montserrat Bold"/>
                <a:sym typeface="Montserrat Bold"/>
              </a:rPr>
              <a:t> DGE</a:t>
            </a:r>
            <a:r>
              <a:rPr lang="en-US" sz="2520" strike="noStrike" u="none">
                <a:solidFill>
                  <a:srgbClr val="0D0D0D"/>
                </a:solidFill>
                <a:latin typeface="Montserrat"/>
                <a:ea typeface="Montserrat"/>
                <a:cs typeface="Montserrat"/>
                <a:sym typeface="Montserrat"/>
              </a:rPr>
              <a:t> :</a:t>
            </a:r>
          </a:p>
          <a:p>
            <a:pPr algn="just">
              <a:lnSpc>
                <a:spcPts val="5494"/>
              </a:lnSpc>
            </a:pPr>
            <a:r>
              <a:rPr lang="en-US" sz="2520" strike="noStrike" u="none">
                <a:solidFill>
                  <a:srgbClr val="0D0D0D"/>
                </a:solidFill>
                <a:latin typeface="Montserrat"/>
                <a:ea typeface="Montserrat"/>
                <a:cs typeface="Montserrat"/>
                <a:sym typeface="Montserrat"/>
              </a:rPr>
              <a:t> élaboration de la politique économique, suivi conjoncturel, évaluation des invest</a:t>
            </a:r>
            <a:r>
              <a:rPr lang="en-US" sz="2520" strike="noStrike" u="none">
                <a:solidFill>
                  <a:srgbClr val="0D0D0D"/>
                </a:solidFill>
                <a:latin typeface="Montserrat"/>
                <a:ea typeface="Montserrat"/>
                <a:cs typeface="Montserrat"/>
                <a:sym typeface="Montserrat"/>
              </a:rPr>
              <a:t>issem</a:t>
            </a:r>
            <a:r>
              <a:rPr lang="en-US" sz="2520" strike="noStrike" u="none">
                <a:solidFill>
                  <a:srgbClr val="0D0D0D"/>
                </a:solidFill>
                <a:latin typeface="Montserrat"/>
                <a:ea typeface="Montserrat"/>
                <a:cs typeface="Montserrat"/>
                <a:sym typeface="Montserrat"/>
              </a:rPr>
              <a:t>ents publics et négociation des acc</a:t>
            </a:r>
            <a:r>
              <a:rPr lang="en-US" sz="2520" strike="noStrike" u="none">
                <a:solidFill>
                  <a:srgbClr val="0D0D0D"/>
                </a:solidFill>
                <a:latin typeface="Montserrat"/>
                <a:ea typeface="Montserrat"/>
                <a:cs typeface="Montserrat"/>
                <a:sym typeface="Montserrat"/>
              </a:rPr>
              <a:t>ords</a:t>
            </a:r>
            <a:r>
              <a:rPr lang="en-US" sz="2520" strike="noStrike" u="none">
                <a:solidFill>
                  <a:srgbClr val="0D0D0D"/>
                </a:solidFill>
                <a:latin typeface="Montserrat"/>
                <a:ea typeface="Montserrat"/>
                <a:cs typeface="Montserrat"/>
                <a:sym typeface="Montserrat"/>
              </a:rPr>
              <a:t> inte</a:t>
            </a:r>
            <a:r>
              <a:rPr lang="en-US" sz="2520" strike="noStrike" u="none">
                <a:solidFill>
                  <a:srgbClr val="0D0D0D"/>
                </a:solidFill>
                <a:latin typeface="Montserrat"/>
                <a:ea typeface="Montserrat"/>
                <a:cs typeface="Montserrat"/>
                <a:sym typeface="Montserrat"/>
              </a:rPr>
              <a:t>rnation</a:t>
            </a:r>
            <a:r>
              <a:rPr lang="en-US" sz="2520" strike="noStrike" u="none">
                <a:solidFill>
                  <a:srgbClr val="0D0D0D"/>
                </a:solidFill>
                <a:latin typeface="Montserrat"/>
                <a:ea typeface="Montserrat"/>
                <a:cs typeface="Montserrat"/>
                <a:sym typeface="Montserrat"/>
              </a:rPr>
              <a:t>a</a:t>
            </a:r>
            <a:r>
              <a:rPr lang="en-US" sz="2520" strike="noStrike" u="none">
                <a:solidFill>
                  <a:srgbClr val="0D0D0D"/>
                </a:solidFill>
                <a:latin typeface="Montserrat"/>
                <a:ea typeface="Montserrat"/>
                <a:cs typeface="Montserrat"/>
                <a:sym typeface="Montserrat"/>
              </a:rPr>
              <a:t>ux sont directement conc</a:t>
            </a:r>
            <a:r>
              <a:rPr lang="en-US" sz="2520" strike="noStrike" u="none">
                <a:solidFill>
                  <a:srgbClr val="0D0D0D"/>
                </a:solidFill>
                <a:latin typeface="Montserrat"/>
                <a:ea typeface="Montserrat"/>
                <a:cs typeface="Montserrat"/>
                <a:sym typeface="Montserrat"/>
              </a:rPr>
              <a:t>ernées par </a:t>
            </a:r>
            <a:r>
              <a:rPr lang="en-US" b="true" sz="2520" strike="noStrike" u="none">
                <a:solidFill>
                  <a:srgbClr val="0D0D0D"/>
                </a:solidFill>
                <a:latin typeface="Montserrat Bold"/>
                <a:ea typeface="Montserrat Bold"/>
                <a:cs typeface="Montserrat Bold"/>
                <a:sym typeface="Montserrat Bold"/>
              </a:rPr>
              <a:t>la variabilité climatique</a:t>
            </a:r>
            <a:r>
              <a:rPr lang="en-US" sz="2520" strike="noStrike" u="none">
                <a:solidFill>
                  <a:srgbClr val="0D0D0D"/>
                </a:solidFill>
                <a:latin typeface="Montserrat"/>
                <a:ea typeface="Montserrat"/>
                <a:cs typeface="Montserrat"/>
                <a:sym typeface="Montserrat"/>
              </a:rPr>
              <a:t>. Or, </a:t>
            </a:r>
            <a:r>
              <a:rPr lang="en-US" b="true" sz="2520" strike="noStrike" u="none">
                <a:solidFill>
                  <a:srgbClr val="0D0D0D"/>
                </a:solidFill>
                <a:latin typeface="Montserrat Bold"/>
                <a:ea typeface="Montserrat Bold"/>
                <a:cs typeface="Montserrat Bold"/>
                <a:sym typeface="Montserrat Bold"/>
              </a:rPr>
              <a:t>plusieurs défis</a:t>
            </a:r>
            <a:r>
              <a:rPr lang="en-US" sz="2520" strike="noStrike" u="none">
                <a:solidFill>
                  <a:srgbClr val="0D0D0D"/>
                </a:solidFill>
                <a:latin typeface="Montserrat"/>
                <a:ea typeface="Montserrat"/>
                <a:cs typeface="Montserrat"/>
                <a:sym typeface="Montserrat"/>
              </a:rPr>
              <a:t> majeurs entravent aujourd'hui un</a:t>
            </a:r>
            <a:r>
              <a:rPr lang="en-US" sz="2520" strike="noStrike" u="none">
                <a:solidFill>
                  <a:srgbClr val="0D0D0D"/>
                </a:solidFill>
                <a:latin typeface="Montserrat"/>
                <a:ea typeface="Montserrat"/>
                <a:cs typeface="Montserrat"/>
                <a:sym typeface="Montserrat"/>
              </a:rPr>
              <a:t>e </a:t>
            </a:r>
            <a:r>
              <a:rPr lang="en-US" sz="2520" strike="noStrike" u="none">
                <a:solidFill>
                  <a:srgbClr val="0D0D0D"/>
                </a:solidFill>
                <a:latin typeface="Montserrat"/>
                <a:ea typeface="Montserrat"/>
                <a:cs typeface="Montserrat"/>
                <a:sym typeface="Montserrat"/>
              </a:rPr>
              <a:t>pri</a:t>
            </a:r>
            <a:r>
              <a:rPr lang="en-US" sz="2520" strike="noStrike" u="none">
                <a:solidFill>
                  <a:srgbClr val="0D0D0D"/>
                </a:solidFill>
                <a:latin typeface="Montserrat"/>
                <a:ea typeface="Montserrat"/>
                <a:cs typeface="Montserrat"/>
                <a:sym typeface="Montserrat"/>
              </a:rPr>
              <a:t>se </a:t>
            </a:r>
            <a:r>
              <a:rPr lang="en-US" sz="2520" strike="noStrike" u="none">
                <a:solidFill>
                  <a:srgbClr val="0D0D0D"/>
                </a:solidFill>
                <a:latin typeface="Montserrat"/>
                <a:ea typeface="Montserrat"/>
                <a:cs typeface="Montserrat"/>
                <a:sym typeface="Montserrat"/>
              </a:rPr>
              <a:t>en </a:t>
            </a:r>
            <a:r>
              <a:rPr lang="en-US" sz="2520" strike="noStrike" u="none">
                <a:solidFill>
                  <a:srgbClr val="0D0D0D"/>
                </a:solidFill>
                <a:latin typeface="Montserrat"/>
                <a:ea typeface="Montserrat"/>
                <a:cs typeface="Montserrat"/>
                <a:sym typeface="Montserrat"/>
              </a:rPr>
              <a:t>com</a:t>
            </a:r>
            <a:r>
              <a:rPr lang="en-US" sz="2520" strike="noStrike" u="none">
                <a:solidFill>
                  <a:srgbClr val="0D0D0D"/>
                </a:solidFill>
                <a:latin typeface="Montserrat"/>
                <a:ea typeface="Montserrat"/>
                <a:cs typeface="Montserrat"/>
                <a:sym typeface="Montserrat"/>
              </a:rPr>
              <a:t>pt</a:t>
            </a:r>
            <a:r>
              <a:rPr lang="en-US" sz="2520" strike="noStrike" u="none">
                <a:solidFill>
                  <a:srgbClr val="0D0D0D"/>
                </a:solidFill>
                <a:latin typeface="Montserrat"/>
                <a:ea typeface="Montserrat"/>
                <a:cs typeface="Montserrat"/>
                <a:sym typeface="Montserrat"/>
              </a:rPr>
              <a:t>e </a:t>
            </a:r>
            <a:r>
              <a:rPr lang="en-US" sz="2520" strike="noStrike" u="none">
                <a:solidFill>
                  <a:srgbClr val="0D0D0D"/>
                </a:solidFill>
                <a:latin typeface="Montserrat"/>
                <a:ea typeface="Montserrat"/>
                <a:cs typeface="Montserrat"/>
                <a:sym typeface="Montserrat"/>
              </a:rPr>
              <a:t>o</a:t>
            </a:r>
            <a:r>
              <a:rPr lang="en-US" sz="2520" strike="noStrike" u="none">
                <a:solidFill>
                  <a:srgbClr val="0D0D0D"/>
                </a:solidFill>
                <a:latin typeface="Montserrat"/>
                <a:ea typeface="Montserrat"/>
                <a:cs typeface="Montserrat"/>
                <a:sym typeface="Montserrat"/>
              </a:rPr>
              <a:t>pt</a:t>
            </a:r>
            <a:r>
              <a:rPr lang="en-US" sz="2520" strike="noStrike" u="none">
                <a:solidFill>
                  <a:srgbClr val="0D0D0D"/>
                </a:solidFill>
                <a:latin typeface="Montserrat"/>
                <a:ea typeface="Montserrat"/>
                <a:cs typeface="Montserrat"/>
                <a:sym typeface="Montserrat"/>
              </a:rPr>
              <a:t>im</a:t>
            </a:r>
            <a:r>
              <a:rPr lang="en-US" sz="2520" strike="noStrike" u="none">
                <a:solidFill>
                  <a:srgbClr val="0D0D0D"/>
                </a:solidFill>
                <a:latin typeface="Montserrat"/>
                <a:ea typeface="Montserrat"/>
                <a:cs typeface="Montserrat"/>
                <a:sym typeface="Montserrat"/>
              </a:rPr>
              <a:t>a</a:t>
            </a:r>
            <a:r>
              <a:rPr lang="en-US" sz="2520" strike="noStrike" u="none">
                <a:solidFill>
                  <a:srgbClr val="0D0D0D"/>
                </a:solidFill>
                <a:latin typeface="Montserrat"/>
                <a:ea typeface="Montserrat"/>
                <a:cs typeface="Montserrat"/>
                <a:sym typeface="Montserrat"/>
              </a:rPr>
              <a:t>le </a:t>
            </a:r>
            <a:r>
              <a:rPr lang="en-US" sz="2520" strike="noStrike" u="none">
                <a:solidFill>
                  <a:srgbClr val="0D0D0D"/>
                </a:solidFill>
                <a:latin typeface="Montserrat"/>
                <a:ea typeface="Montserrat"/>
                <a:cs typeface="Montserrat"/>
                <a:sym typeface="Montserrat"/>
              </a:rPr>
              <a:t>d</a:t>
            </a:r>
            <a:r>
              <a:rPr lang="en-US" sz="2520" strike="noStrike" u="none">
                <a:solidFill>
                  <a:srgbClr val="0D0D0D"/>
                </a:solidFill>
                <a:latin typeface="Montserrat"/>
                <a:ea typeface="Montserrat"/>
                <a:cs typeface="Montserrat"/>
                <a:sym typeface="Montserrat"/>
              </a:rPr>
              <a:t>e </a:t>
            </a:r>
            <a:r>
              <a:rPr lang="en-US" sz="2520" strike="noStrike" u="none">
                <a:solidFill>
                  <a:srgbClr val="0D0D0D"/>
                </a:solidFill>
                <a:latin typeface="Montserrat"/>
                <a:ea typeface="Montserrat"/>
                <a:cs typeface="Montserrat"/>
                <a:sym typeface="Montserrat"/>
              </a:rPr>
              <a:t>c</a:t>
            </a:r>
            <a:r>
              <a:rPr lang="en-US" sz="2520" strike="noStrike" u="none">
                <a:solidFill>
                  <a:srgbClr val="0D0D0D"/>
                </a:solidFill>
                <a:latin typeface="Montserrat"/>
                <a:ea typeface="Montserrat"/>
                <a:cs typeface="Montserrat"/>
                <a:sym typeface="Montserrat"/>
              </a:rPr>
              <a:t>e</a:t>
            </a:r>
            <a:r>
              <a:rPr lang="en-US" sz="2520" strike="noStrike" u="none">
                <a:solidFill>
                  <a:srgbClr val="0D0D0D"/>
                </a:solidFill>
                <a:latin typeface="Montserrat"/>
                <a:ea typeface="Montserrat"/>
                <a:cs typeface="Montserrat"/>
                <a:sym typeface="Montserrat"/>
              </a:rPr>
              <a:t>s </a:t>
            </a:r>
            <a:r>
              <a:rPr lang="en-US" sz="2520" strike="noStrike" u="none">
                <a:solidFill>
                  <a:srgbClr val="0D0D0D"/>
                </a:solidFill>
                <a:latin typeface="Montserrat"/>
                <a:ea typeface="Montserrat"/>
                <a:cs typeface="Montserrat"/>
                <a:sym typeface="Montserrat"/>
              </a:rPr>
              <a:t>r</a:t>
            </a:r>
            <a:r>
              <a:rPr lang="en-US" sz="2520" strike="noStrike" u="none">
                <a:solidFill>
                  <a:srgbClr val="0D0D0D"/>
                </a:solidFill>
                <a:latin typeface="Montserrat"/>
                <a:ea typeface="Montserrat"/>
                <a:cs typeface="Montserrat"/>
                <a:sym typeface="Montserrat"/>
              </a:rPr>
              <a:t>i</a:t>
            </a:r>
            <a:r>
              <a:rPr lang="en-US" sz="2520" strike="noStrike" u="none">
                <a:solidFill>
                  <a:srgbClr val="0D0D0D"/>
                </a:solidFill>
                <a:latin typeface="Montserrat"/>
                <a:ea typeface="Montserrat"/>
                <a:cs typeface="Montserrat"/>
                <a:sym typeface="Montserrat"/>
              </a:rPr>
              <a:t>s</a:t>
            </a:r>
            <a:r>
              <a:rPr lang="en-US" sz="2520" strike="noStrike" u="none">
                <a:solidFill>
                  <a:srgbClr val="0D0D0D"/>
                </a:solidFill>
                <a:latin typeface="Montserrat"/>
                <a:ea typeface="Montserrat"/>
                <a:cs typeface="Montserrat"/>
                <a:sym typeface="Montserrat"/>
              </a:rPr>
              <a:t>que</a:t>
            </a:r>
            <a:r>
              <a:rPr lang="en-US" sz="2520" strike="noStrike" u="none">
                <a:solidFill>
                  <a:srgbClr val="0D0D0D"/>
                </a:solidFill>
                <a:latin typeface="Montserrat"/>
                <a:ea typeface="Montserrat"/>
                <a:cs typeface="Montserrat"/>
                <a:sym typeface="Montserrat"/>
              </a:rPr>
              <a:t>s</a:t>
            </a:r>
            <a:r>
              <a:rPr lang="en-US" sz="2520" strike="noStrike" u="none">
                <a:solidFill>
                  <a:srgbClr val="0D0D0D"/>
                </a:solidFill>
                <a:latin typeface="Montserrat"/>
                <a:ea typeface="Montserrat"/>
                <a:cs typeface="Montserrat"/>
                <a:sym typeface="Montserrat"/>
              </a:rPr>
              <a:t>.</a:t>
            </a:r>
          </a:p>
        </p:txBody>
      </p:sp>
      <p:sp>
        <p:nvSpPr>
          <p:cNvPr name="TextBox 16" id="16"/>
          <p:cNvSpPr txBox="true"/>
          <p:nvPr/>
        </p:nvSpPr>
        <p:spPr>
          <a:xfrm rot="0">
            <a:off x="2036831" y="2571438"/>
            <a:ext cx="1735301"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MISSIONS</a:t>
            </a:r>
          </a:p>
        </p:txBody>
      </p:sp>
      <p:sp>
        <p:nvSpPr>
          <p:cNvPr name="TextBox 17" id="17"/>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3951" y="6954065"/>
            <a:ext cx="5421286" cy="2799389"/>
            <a:chOff x="0" y="0"/>
            <a:chExt cx="1427828" cy="737288"/>
          </a:xfrm>
        </p:grpSpPr>
        <p:sp>
          <p:nvSpPr>
            <p:cNvPr name="Freeform 3" id="3"/>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1C5739"/>
            </a:solidFill>
          </p:spPr>
        </p:sp>
        <p:sp>
          <p:nvSpPr>
            <p:cNvPr name="TextBox 4" id="4"/>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9853" y="3187935"/>
            <a:ext cx="5089482" cy="6417970"/>
            <a:chOff x="0" y="0"/>
            <a:chExt cx="1340440" cy="1690329"/>
          </a:xfrm>
        </p:grpSpPr>
        <p:sp>
          <p:nvSpPr>
            <p:cNvPr name="Freeform 6" id="6"/>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7" id="7"/>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571225" y="2294566"/>
            <a:ext cx="1786738" cy="17867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434302" y="6954065"/>
            <a:ext cx="5421286" cy="2799389"/>
            <a:chOff x="0" y="0"/>
            <a:chExt cx="1427828" cy="737288"/>
          </a:xfrm>
        </p:grpSpPr>
        <p:sp>
          <p:nvSpPr>
            <p:cNvPr name="Freeform 12" id="12"/>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1C5739"/>
            </a:solidFill>
          </p:spPr>
        </p:sp>
        <p:sp>
          <p:nvSpPr>
            <p:cNvPr name="TextBox 13" id="13"/>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600203" y="3187935"/>
            <a:ext cx="5089482" cy="6417970"/>
            <a:chOff x="0" y="0"/>
            <a:chExt cx="1340440" cy="1690329"/>
          </a:xfrm>
        </p:grpSpPr>
        <p:sp>
          <p:nvSpPr>
            <p:cNvPr name="Freeform 15" id="15"/>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16" id="16"/>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241830" y="2275075"/>
            <a:ext cx="1806229" cy="180622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112763" y="6954065"/>
            <a:ext cx="5421286" cy="2799389"/>
            <a:chOff x="0" y="0"/>
            <a:chExt cx="1427828" cy="737288"/>
          </a:xfrm>
        </p:grpSpPr>
        <p:sp>
          <p:nvSpPr>
            <p:cNvPr name="Freeform 21" id="21"/>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1C5739"/>
            </a:solidFill>
          </p:spPr>
        </p:sp>
        <p:sp>
          <p:nvSpPr>
            <p:cNvPr name="TextBox 22" id="22"/>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278664" y="3187935"/>
            <a:ext cx="5089482" cy="6417970"/>
            <a:chOff x="0" y="0"/>
            <a:chExt cx="1340440" cy="1690329"/>
          </a:xfrm>
        </p:grpSpPr>
        <p:sp>
          <p:nvSpPr>
            <p:cNvPr name="Freeform 24" id="24"/>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25" id="25"/>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3930036" y="2275075"/>
            <a:ext cx="1786738" cy="178673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2783603" y="2688954"/>
            <a:ext cx="1361983" cy="997962"/>
          </a:xfrm>
          <a:custGeom>
            <a:avLst/>
            <a:gdLst/>
            <a:ahLst/>
            <a:cxnLst/>
            <a:rect r="r" b="b" t="t" l="l"/>
            <a:pathLst>
              <a:path h="997962" w="1361983">
                <a:moveTo>
                  <a:pt x="0" y="0"/>
                </a:moveTo>
                <a:lnTo>
                  <a:pt x="1361983" y="0"/>
                </a:lnTo>
                <a:lnTo>
                  <a:pt x="1361983" y="997962"/>
                </a:lnTo>
                <a:lnTo>
                  <a:pt x="0" y="997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8444462" y="2837693"/>
            <a:ext cx="1400966" cy="700483"/>
          </a:xfrm>
          <a:custGeom>
            <a:avLst/>
            <a:gdLst/>
            <a:ahLst/>
            <a:cxnLst/>
            <a:rect r="r" b="b" t="t" l="l"/>
            <a:pathLst>
              <a:path h="700483" w="1400966">
                <a:moveTo>
                  <a:pt x="0" y="0"/>
                </a:moveTo>
                <a:lnTo>
                  <a:pt x="1400965" y="0"/>
                </a:lnTo>
                <a:lnTo>
                  <a:pt x="1400965" y="700483"/>
                </a:lnTo>
                <a:lnTo>
                  <a:pt x="0" y="700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4291591" y="2435589"/>
            <a:ext cx="1063628" cy="1251327"/>
          </a:xfrm>
          <a:custGeom>
            <a:avLst/>
            <a:gdLst/>
            <a:ahLst/>
            <a:cxnLst/>
            <a:rect r="r" b="b" t="t" l="l"/>
            <a:pathLst>
              <a:path h="1251327" w="1063628">
                <a:moveTo>
                  <a:pt x="0" y="0"/>
                </a:moveTo>
                <a:lnTo>
                  <a:pt x="1063629" y="0"/>
                </a:lnTo>
                <a:lnTo>
                  <a:pt x="1063629" y="1251327"/>
                </a:lnTo>
                <a:lnTo>
                  <a:pt x="0" y="12513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2" id="32"/>
          <p:cNvSpPr txBox="true"/>
          <p:nvPr/>
        </p:nvSpPr>
        <p:spPr>
          <a:xfrm rot="0">
            <a:off x="1411446" y="4309904"/>
            <a:ext cx="4112433" cy="860425"/>
          </a:xfrm>
          <a:prstGeom prst="rect">
            <a:avLst/>
          </a:prstGeom>
        </p:spPr>
        <p:txBody>
          <a:bodyPr anchor="t" rtlCol="false" tIns="0" lIns="0" bIns="0" rIns="0">
            <a:spAutoFit/>
          </a:bodyPr>
          <a:lstStyle/>
          <a:p>
            <a:pPr algn="ctr">
              <a:lnSpc>
                <a:spcPts val="3499"/>
              </a:lnSpc>
            </a:pPr>
            <a:r>
              <a:rPr lang="en-US" sz="2499" b="true">
                <a:solidFill>
                  <a:srgbClr val="000000"/>
                </a:solidFill>
                <a:latin typeface="Garet Bold"/>
                <a:ea typeface="Garet Bold"/>
                <a:cs typeface="Garet Bold"/>
                <a:sym typeface="Garet Bold"/>
              </a:rPr>
              <a:t>Évaluation subjective des risques</a:t>
            </a:r>
          </a:p>
        </p:txBody>
      </p:sp>
      <p:sp>
        <p:nvSpPr>
          <p:cNvPr name="TextBox 33" id="33"/>
          <p:cNvSpPr txBox="true"/>
          <p:nvPr/>
        </p:nvSpPr>
        <p:spPr>
          <a:xfrm rot="0">
            <a:off x="7087784" y="4463302"/>
            <a:ext cx="4112433" cy="860425"/>
          </a:xfrm>
          <a:prstGeom prst="rect">
            <a:avLst/>
          </a:prstGeom>
        </p:spPr>
        <p:txBody>
          <a:bodyPr anchor="t" rtlCol="false" tIns="0" lIns="0" bIns="0" rIns="0">
            <a:spAutoFit/>
          </a:bodyPr>
          <a:lstStyle/>
          <a:p>
            <a:pPr algn="ctr">
              <a:lnSpc>
                <a:spcPts val="3499"/>
              </a:lnSpc>
            </a:pPr>
            <a:r>
              <a:rPr lang="en-US" sz="2499" b="true">
                <a:solidFill>
                  <a:srgbClr val="000000"/>
                </a:solidFill>
                <a:latin typeface="Garet Bold"/>
                <a:ea typeface="Garet Bold"/>
                <a:cs typeface="Garet Bold"/>
                <a:sym typeface="Garet Bold"/>
              </a:rPr>
              <a:t>Budgétisation réactive post-catastrophe</a:t>
            </a:r>
          </a:p>
        </p:txBody>
      </p:sp>
      <p:sp>
        <p:nvSpPr>
          <p:cNvPr name="TextBox 34" id="34"/>
          <p:cNvSpPr txBox="true"/>
          <p:nvPr/>
        </p:nvSpPr>
        <p:spPr>
          <a:xfrm rot="0">
            <a:off x="12767189" y="4463302"/>
            <a:ext cx="4112433" cy="860425"/>
          </a:xfrm>
          <a:prstGeom prst="rect">
            <a:avLst/>
          </a:prstGeom>
        </p:spPr>
        <p:txBody>
          <a:bodyPr anchor="t" rtlCol="false" tIns="0" lIns="0" bIns="0" rIns="0">
            <a:spAutoFit/>
          </a:bodyPr>
          <a:lstStyle/>
          <a:p>
            <a:pPr algn="ctr">
              <a:lnSpc>
                <a:spcPts val="3499"/>
              </a:lnSpc>
            </a:pPr>
            <a:r>
              <a:rPr lang="en-US" sz="2499" b="true">
                <a:solidFill>
                  <a:srgbClr val="000000"/>
                </a:solidFill>
                <a:latin typeface="Garet Bold"/>
                <a:ea typeface="Garet Bold"/>
                <a:cs typeface="Garet Bold"/>
                <a:sym typeface="Garet Bold"/>
              </a:rPr>
              <a:t>Absence d'outils probabilistes </a:t>
            </a:r>
          </a:p>
        </p:txBody>
      </p:sp>
      <p:sp>
        <p:nvSpPr>
          <p:cNvPr name="TextBox 35" id="35"/>
          <p:cNvSpPr txBox="true"/>
          <p:nvPr/>
        </p:nvSpPr>
        <p:spPr>
          <a:xfrm rot="0">
            <a:off x="1408378" y="5379879"/>
            <a:ext cx="4112433" cy="3753359"/>
          </a:xfrm>
          <a:prstGeom prst="rect">
            <a:avLst/>
          </a:prstGeom>
        </p:spPr>
        <p:txBody>
          <a:bodyPr anchor="t" rtlCol="false" tIns="0" lIns="0" bIns="0" rIns="0">
            <a:spAutoFit/>
          </a:bodyPr>
          <a:lstStyle/>
          <a:p>
            <a:pPr algn="just" marL="0" indent="0" lvl="0">
              <a:lnSpc>
                <a:spcPts val="2735"/>
              </a:lnSpc>
            </a:pPr>
            <a:r>
              <a:rPr lang="en-US" sz="1720" strike="noStrike" u="none">
                <a:solidFill>
                  <a:srgbClr val="0D0D0D"/>
                </a:solidFill>
                <a:latin typeface="Montserrat"/>
                <a:ea typeface="Montserrat"/>
                <a:cs typeface="Montserrat"/>
                <a:sym typeface="Montserrat"/>
              </a:rPr>
              <a:t>l'analyse des risques climatiques repose souvent sur des approches qualitatives, sans quantification scientifique rigoureuse. Par exemple, lors de l'évaluation de grands projets d'infrastructure, l'impact potentiel d'un aléa climatique est fréquemment mentionné sans être chiffré, conduisant à une sous-estimation systématique des coûts futurs.</a:t>
            </a:r>
          </a:p>
        </p:txBody>
      </p:sp>
      <p:sp>
        <p:nvSpPr>
          <p:cNvPr name="TextBox 36" id="36"/>
          <p:cNvSpPr txBox="true"/>
          <p:nvPr/>
        </p:nvSpPr>
        <p:spPr>
          <a:xfrm rot="0">
            <a:off x="7087784" y="5564505"/>
            <a:ext cx="4112433" cy="3410459"/>
          </a:xfrm>
          <a:prstGeom prst="rect">
            <a:avLst/>
          </a:prstGeom>
        </p:spPr>
        <p:txBody>
          <a:bodyPr anchor="t" rtlCol="false" tIns="0" lIns="0" bIns="0" rIns="0">
            <a:spAutoFit/>
          </a:bodyPr>
          <a:lstStyle/>
          <a:p>
            <a:pPr algn="just" marL="0" indent="0" lvl="0">
              <a:lnSpc>
                <a:spcPts val="2735"/>
              </a:lnSpc>
              <a:spcBef>
                <a:spcPct val="0"/>
              </a:spcBef>
            </a:pPr>
            <a:r>
              <a:rPr lang="en-US" sz="1720" strike="noStrike" u="none">
                <a:solidFill>
                  <a:srgbClr val="0D0D0D"/>
                </a:solidFill>
                <a:latin typeface="Montserrat"/>
                <a:ea typeface="Montserrat"/>
                <a:cs typeface="Montserrat"/>
                <a:sym typeface="Montserrat"/>
              </a:rPr>
              <a:t>Les allocations financières pour faire face aux catastrophes naturelles interviennent majoritairement </a:t>
            </a:r>
            <a:r>
              <a:rPr lang="en-US" b="true" sz="1720" strike="noStrike" u="none">
                <a:solidFill>
                  <a:srgbClr val="0D0D0D"/>
                </a:solidFill>
                <a:latin typeface="Montserrat Bold"/>
                <a:ea typeface="Montserrat Bold"/>
                <a:cs typeface="Montserrat Bold"/>
                <a:sym typeface="Montserrat Bold"/>
              </a:rPr>
              <a:t>a posteriori</a:t>
            </a:r>
            <a:r>
              <a:rPr lang="en-US" sz="1720" strike="noStrike" u="none">
                <a:solidFill>
                  <a:srgbClr val="0D0D0D"/>
                </a:solidFill>
                <a:latin typeface="Montserrat"/>
                <a:ea typeface="Montserrat"/>
                <a:cs typeface="Montserrat"/>
                <a:sym typeface="Montserrat"/>
              </a:rPr>
              <a:t>, dans l'urgence, suivant une logique de reconstruction plutôt que de prévention. Cette approche génère des coûts bien supérieurs souvent trois à quatre fois plus élevés et désorganise la programmation budgétaire pluriannuelle.</a:t>
            </a:r>
          </a:p>
        </p:txBody>
      </p:sp>
      <p:sp>
        <p:nvSpPr>
          <p:cNvPr name="TextBox 37" id="37"/>
          <p:cNvSpPr txBox="true"/>
          <p:nvPr/>
        </p:nvSpPr>
        <p:spPr>
          <a:xfrm rot="0">
            <a:off x="12767189" y="5564505"/>
            <a:ext cx="4334500" cy="3067559"/>
          </a:xfrm>
          <a:prstGeom prst="rect">
            <a:avLst/>
          </a:prstGeom>
        </p:spPr>
        <p:txBody>
          <a:bodyPr anchor="t" rtlCol="false" tIns="0" lIns="0" bIns="0" rIns="0">
            <a:spAutoFit/>
          </a:bodyPr>
          <a:lstStyle/>
          <a:p>
            <a:pPr algn="just" marL="0" indent="0" lvl="0">
              <a:lnSpc>
                <a:spcPts val="2735"/>
              </a:lnSpc>
              <a:spcBef>
                <a:spcPct val="0"/>
              </a:spcBef>
            </a:pPr>
            <a:r>
              <a:rPr lang="en-US" sz="1720" strike="noStrike" u="none">
                <a:solidFill>
                  <a:srgbClr val="0D0D0D"/>
                </a:solidFill>
                <a:latin typeface="Montserrat"/>
                <a:ea typeface="Montserrat"/>
                <a:cs typeface="Montserrat"/>
                <a:sym typeface="Montserrat"/>
              </a:rPr>
              <a:t>pour évaluer les investissements. Les analyses coût-bénéfice traditionnelles utilisent des hypothèses déterministes, basées sur un scénario unique, sans prendre en compte l'incertitude et la gamme complète des événements possibles. Cette lacune peut conduire à une surestimation de la rentabilité des projets.</a:t>
            </a:r>
          </a:p>
        </p:txBody>
      </p:sp>
      <p:sp>
        <p:nvSpPr>
          <p:cNvPr name="TextBox 38" id="38"/>
          <p:cNvSpPr txBox="true"/>
          <p:nvPr/>
        </p:nvSpPr>
        <p:spPr>
          <a:xfrm rot="0">
            <a:off x="2066735" y="479914"/>
            <a:ext cx="7778693"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BESOINS INSTITUTIONNELS DGE</a:t>
            </a:r>
          </a:p>
        </p:txBody>
      </p:sp>
      <p:sp>
        <p:nvSpPr>
          <p:cNvPr name="TextBox 39" id="39"/>
          <p:cNvSpPr txBox="true"/>
          <p:nvPr/>
        </p:nvSpPr>
        <p:spPr>
          <a:xfrm rot="0">
            <a:off x="238752" y="969524"/>
            <a:ext cx="17812385" cy="1305551"/>
          </a:xfrm>
          <a:prstGeom prst="rect">
            <a:avLst/>
          </a:prstGeom>
        </p:spPr>
        <p:txBody>
          <a:bodyPr anchor="t" rtlCol="false" tIns="0" lIns="0" bIns="0" rIns="0">
            <a:spAutoFit/>
          </a:bodyPr>
          <a:lstStyle/>
          <a:p>
            <a:pPr algn="just" marL="0" indent="0" lvl="0">
              <a:lnSpc>
                <a:spcPts val="5494"/>
              </a:lnSpc>
              <a:spcBef>
                <a:spcPct val="0"/>
              </a:spcBef>
            </a:pPr>
            <a:r>
              <a:rPr lang="en-US" sz="2520" strike="noStrike" u="none">
                <a:solidFill>
                  <a:srgbClr val="0D0D0D"/>
                </a:solidFill>
                <a:latin typeface="Montserrat"/>
                <a:ea typeface="Montserrat"/>
                <a:cs typeface="Montserrat"/>
                <a:sym typeface="Montserrat"/>
              </a:rPr>
              <a:t>La DGE joue un rôle central dans la planification économique et le développement en Côte d'Ivoire. Ses besoins</a:t>
            </a:r>
          </a:p>
          <a:p>
            <a:pPr algn="just" marL="0" indent="0" lvl="0">
              <a:lnSpc>
                <a:spcPts val="5494"/>
              </a:lnSpc>
              <a:spcBef>
                <a:spcPct val="0"/>
              </a:spcBef>
            </a:pPr>
            <a:r>
              <a:rPr lang="en-US" sz="2520" strike="noStrike" u="none">
                <a:solidFill>
                  <a:srgbClr val="0D0D0D"/>
                </a:solidFill>
                <a:latin typeface="Montserrat"/>
                <a:ea typeface="Montserrat"/>
                <a:cs typeface="Montserrat"/>
                <a:sym typeface="Montserrat"/>
              </a:rPr>
              <a:t>spécifiques en matière de modélisation des risques climatiques incluent :</a:t>
            </a:r>
          </a:p>
        </p:txBody>
      </p:sp>
      <p:sp>
        <p:nvSpPr>
          <p:cNvPr name="TextBox 40" id="40"/>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3970" y="0"/>
            <a:ext cx="2984312" cy="10287000"/>
            <a:chOff x="0" y="0"/>
            <a:chExt cx="785992" cy="2709333"/>
          </a:xfrm>
        </p:grpSpPr>
        <p:sp>
          <p:nvSpPr>
            <p:cNvPr name="Freeform 3" id="3"/>
            <p:cNvSpPr/>
            <p:nvPr/>
          </p:nvSpPr>
          <p:spPr>
            <a:xfrm flipH="false" flipV="false" rot="0">
              <a:off x="0" y="0"/>
              <a:ext cx="785992" cy="2709333"/>
            </a:xfrm>
            <a:custGeom>
              <a:avLst/>
              <a:gdLst/>
              <a:ahLst/>
              <a:cxnLst/>
              <a:rect r="r" b="b" t="t" l="l"/>
              <a:pathLst>
                <a:path h="2709333" w="785992">
                  <a:moveTo>
                    <a:pt x="0" y="0"/>
                  </a:moveTo>
                  <a:lnTo>
                    <a:pt x="785992" y="0"/>
                  </a:lnTo>
                  <a:lnTo>
                    <a:pt x="785992" y="2709333"/>
                  </a:lnTo>
                  <a:lnTo>
                    <a:pt x="0" y="2709333"/>
                  </a:lnTo>
                  <a:close/>
                </a:path>
              </a:pathLst>
            </a:custGeom>
            <a:solidFill>
              <a:srgbClr val="3B3B3B"/>
            </a:solidFill>
          </p:spPr>
        </p:sp>
        <p:sp>
          <p:nvSpPr>
            <p:cNvPr name="TextBox 4" id="4"/>
            <p:cNvSpPr txBox="true"/>
            <p:nvPr/>
          </p:nvSpPr>
          <p:spPr>
            <a:xfrm>
              <a:off x="0" y="-38100"/>
              <a:ext cx="785992"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554122" y="171388"/>
            <a:ext cx="4760165" cy="1504612"/>
          </a:xfrm>
          <a:custGeom>
            <a:avLst/>
            <a:gdLst/>
            <a:ahLst/>
            <a:cxnLst/>
            <a:rect r="r" b="b" t="t" l="l"/>
            <a:pathLst>
              <a:path h="1504612" w="4760165">
                <a:moveTo>
                  <a:pt x="0" y="0"/>
                </a:moveTo>
                <a:lnTo>
                  <a:pt x="4760165" y="0"/>
                </a:lnTo>
                <a:lnTo>
                  <a:pt x="4760165" y="1504612"/>
                </a:lnTo>
                <a:lnTo>
                  <a:pt x="0" y="1504612"/>
                </a:lnTo>
                <a:lnTo>
                  <a:pt x="0" y="0"/>
                </a:lnTo>
                <a:close/>
              </a:path>
            </a:pathLst>
          </a:custGeom>
          <a:blipFill>
            <a:blip r:embed="rId2"/>
            <a:stretch>
              <a:fillRect l="0" t="0" r="0" b="0"/>
            </a:stretch>
          </a:blipFill>
        </p:spPr>
      </p:sp>
      <p:sp>
        <p:nvSpPr>
          <p:cNvPr name="TextBox 6" id="6"/>
          <p:cNvSpPr txBox="true"/>
          <p:nvPr/>
        </p:nvSpPr>
        <p:spPr>
          <a:xfrm rot="0">
            <a:off x="1552143" y="479830"/>
            <a:ext cx="8115300" cy="443863"/>
          </a:xfrm>
          <a:prstGeom prst="rect">
            <a:avLst/>
          </a:prstGeom>
        </p:spPr>
        <p:txBody>
          <a:bodyPr anchor="t" rtlCol="false" tIns="0" lIns="0" bIns="0" rIns="0">
            <a:spAutoFit/>
          </a:bodyPr>
          <a:lstStyle/>
          <a:p>
            <a:pPr algn="just" marL="0" indent="0" lvl="0">
              <a:lnSpc>
                <a:spcPts val="3360"/>
              </a:lnSpc>
              <a:spcBef>
                <a:spcPct val="0"/>
              </a:spcBef>
            </a:pPr>
            <a:r>
              <a:rPr lang="en-US" b="true" sz="2400" strike="noStrike" u="none">
                <a:solidFill>
                  <a:srgbClr val="C34D24"/>
                </a:solidFill>
                <a:latin typeface="Helvetica World Bold"/>
                <a:ea typeface="Helvetica World Bold"/>
                <a:cs typeface="Helvetica World Bold"/>
                <a:sym typeface="Helvetica World Bold"/>
              </a:rPr>
              <a:t> POURQUOI CLIMADA EN CÔTE D'IVOIRE ? </a:t>
            </a:r>
          </a:p>
        </p:txBody>
      </p:sp>
      <p:sp>
        <p:nvSpPr>
          <p:cNvPr name="TextBox 7" id="7"/>
          <p:cNvSpPr txBox="true"/>
          <p:nvPr/>
        </p:nvSpPr>
        <p:spPr>
          <a:xfrm rot="0">
            <a:off x="829765" y="1247462"/>
            <a:ext cx="8118186" cy="6868151"/>
          </a:xfrm>
          <a:prstGeom prst="rect">
            <a:avLst/>
          </a:prstGeom>
        </p:spPr>
        <p:txBody>
          <a:bodyPr anchor="t" rtlCol="false" tIns="0" lIns="0" bIns="0" rIns="0">
            <a:spAutoFit/>
          </a:bodyPr>
          <a:lstStyle/>
          <a:p>
            <a:pPr algn="just">
              <a:lnSpc>
                <a:spcPts val="5494"/>
              </a:lnSpc>
            </a:pPr>
            <a:r>
              <a:rPr lang="en-US" sz="2520">
                <a:solidFill>
                  <a:srgbClr val="0D0D0D"/>
                </a:solidFill>
                <a:latin typeface="Montserrat"/>
                <a:ea typeface="Montserrat"/>
                <a:cs typeface="Montserrat"/>
                <a:sym typeface="Montserrat"/>
              </a:rPr>
              <a:t>Face à ces constats, </a:t>
            </a:r>
            <a:r>
              <a:rPr lang="en-US" b="true" sz="2520">
                <a:solidFill>
                  <a:srgbClr val="0D0D0D"/>
                </a:solidFill>
                <a:latin typeface="Montserrat Bold"/>
                <a:ea typeface="Montserrat Bold"/>
                <a:cs typeface="Montserrat Bold"/>
                <a:sym typeface="Montserrat Bold"/>
              </a:rPr>
              <a:t>CLIMADA</a:t>
            </a:r>
            <a:r>
              <a:rPr lang="en-US" sz="2520">
                <a:solidFill>
                  <a:srgbClr val="0D0D0D"/>
                </a:solidFill>
                <a:latin typeface="Montserrat"/>
                <a:ea typeface="Montserrat"/>
                <a:cs typeface="Montserrat"/>
                <a:sym typeface="Montserrat"/>
              </a:rPr>
              <a:t> r</a:t>
            </a:r>
            <a:r>
              <a:rPr lang="en-US" sz="2520">
                <a:solidFill>
                  <a:srgbClr val="0D0D0D"/>
                </a:solidFill>
                <a:latin typeface="Montserrat"/>
                <a:ea typeface="Montserrat"/>
                <a:cs typeface="Montserrat"/>
                <a:sym typeface="Montserrat"/>
              </a:rPr>
              <a:t>eprésente une opportunité de transformation des capacités d'an</a:t>
            </a:r>
            <a:r>
              <a:rPr lang="en-US" sz="2520">
                <a:solidFill>
                  <a:srgbClr val="0D0D0D"/>
                </a:solidFill>
                <a:latin typeface="Montserrat"/>
                <a:ea typeface="Montserrat"/>
                <a:cs typeface="Montserrat"/>
                <a:sym typeface="Montserrat"/>
              </a:rPr>
              <a:t>alys</a:t>
            </a:r>
            <a:r>
              <a:rPr lang="en-US" sz="2520">
                <a:solidFill>
                  <a:srgbClr val="0D0D0D"/>
                </a:solidFill>
                <a:latin typeface="Montserrat"/>
                <a:ea typeface="Montserrat"/>
                <a:cs typeface="Montserrat"/>
                <a:sym typeface="Montserrat"/>
              </a:rPr>
              <a:t>e de l</a:t>
            </a:r>
            <a:r>
              <a:rPr lang="en-US" sz="2520" strike="noStrike" u="none">
                <a:solidFill>
                  <a:srgbClr val="0D0D0D"/>
                </a:solidFill>
                <a:latin typeface="Montserrat"/>
                <a:ea typeface="Montserrat"/>
                <a:cs typeface="Montserrat"/>
                <a:sym typeface="Montserrat"/>
              </a:rPr>
              <a:t>a </a:t>
            </a:r>
            <a:r>
              <a:rPr lang="en-US" sz="2520" strike="noStrike" u="none">
                <a:solidFill>
                  <a:srgbClr val="0D0D0D"/>
                </a:solidFill>
                <a:latin typeface="Montserrat"/>
                <a:ea typeface="Montserrat"/>
                <a:cs typeface="Montserrat"/>
                <a:sym typeface="Montserrat"/>
              </a:rPr>
              <a:t>DGE. Cet outil permet notamment de passer de l'intuition à la science en objectivant le ris</a:t>
            </a:r>
            <a:r>
              <a:rPr lang="en-US" sz="2520" strike="noStrike" u="none">
                <a:solidFill>
                  <a:srgbClr val="0D0D0D"/>
                </a:solidFill>
                <a:latin typeface="Montserrat"/>
                <a:ea typeface="Montserrat"/>
                <a:cs typeface="Montserrat"/>
                <a:sym typeface="Montserrat"/>
              </a:rPr>
              <a:t>qu</a:t>
            </a:r>
            <a:r>
              <a:rPr lang="en-US" sz="2520" strike="noStrike" u="none">
                <a:solidFill>
                  <a:srgbClr val="0D0D0D"/>
                </a:solidFill>
                <a:latin typeface="Montserrat"/>
                <a:ea typeface="Montserrat"/>
                <a:cs typeface="Montserrat"/>
                <a:sym typeface="Montserrat"/>
              </a:rPr>
              <a:t>e</a:t>
            </a:r>
            <a:r>
              <a:rPr lang="en-US" sz="2520" strike="noStrike" u="none">
                <a:solidFill>
                  <a:srgbClr val="0D0D0D"/>
                </a:solidFill>
                <a:latin typeface="Montserrat"/>
                <a:ea typeface="Montserrat"/>
                <a:cs typeface="Montserrat"/>
                <a:sym typeface="Montserrat"/>
              </a:rPr>
              <a:t> par d</a:t>
            </a:r>
            <a:r>
              <a:rPr lang="en-US" sz="2520" strike="noStrike" u="none">
                <a:solidFill>
                  <a:srgbClr val="0D0D0D"/>
                </a:solidFill>
                <a:latin typeface="Montserrat"/>
                <a:ea typeface="Montserrat"/>
                <a:cs typeface="Montserrat"/>
                <a:sym typeface="Montserrat"/>
              </a:rPr>
              <a:t>es probabilités et les montants. </a:t>
            </a:r>
          </a:p>
          <a:p>
            <a:pPr algn="just">
              <a:lnSpc>
                <a:spcPts val="5494"/>
              </a:lnSpc>
            </a:pPr>
            <a:r>
              <a:rPr lang="en-US" sz="2520" strike="noStrike" u="none">
                <a:solidFill>
                  <a:srgbClr val="0D0D0D"/>
                </a:solidFill>
                <a:latin typeface="Montserrat"/>
                <a:ea typeface="Montserrat"/>
                <a:cs typeface="Montserrat"/>
                <a:sym typeface="Montserrat"/>
              </a:rPr>
              <a:t>Ains</a:t>
            </a:r>
            <a:r>
              <a:rPr lang="en-US" sz="2520" strike="noStrike" u="none">
                <a:solidFill>
                  <a:srgbClr val="0D0D0D"/>
                </a:solidFill>
                <a:latin typeface="Montserrat"/>
                <a:ea typeface="Montserrat"/>
                <a:cs typeface="Montserrat"/>
                <a:sym typeface="Montserrat"/>
              </a:rPr>
              <a:t>i, une affirmation gé</a:t>
            </a:r>
            <a:r>
              <a:rPr lang="en-US" sz="2520" strike="noStrike" u="none">
                <a:solidFill>
                  <a:srgbClr val="0D0D0D"/>
                </a:solidFill>
                <a:latin typeface="Montserrat"/>
                <a:ea typeface="Montserrat"/>
                <a:cs typeface="Montserrat"/>
                <a:sym typeface="Montserrat"/>
              </a:rPr>
              <a:t>nérale sur la vulnérabilité de l'agricu</a:t>
            </a:r>
            <a:r>
              <a:rPr lang="en-US" sz="2520" strike="noStrike" u="none">
                <a:solidFill>
                  <a:srgbClr val="0D0D0D"/>
                </a:solidFill>
                <a:latin typeface="Montserrat"/>
                <a:ea typeface="Montserrat"/>
                <a:cs typeface="Montserrat"/>
                <a:sym typeface="Montserrat"/>
              </a:rPr>
              <a:t>lture po</a:t>
            </a:r>
            <a:r>
              <a:rPr lang="en-US" sz="2520" strike="noStrike" u="none">
                <a:solidFill>
                  <a:srgbClr val="0D0D0D"/>
                </a:solidFill>
                <a:latin typeface="Montserrat"/>
                <a:ea typeface="Montserrat"/>
                <a:cs typeface="Montserrat"/>
                <a:sym typeface="Montserrat"/>
              </a:rPr>
              <a:t>urra être remplacée par une quantification telle que : </a:t>
            </a:r>
            <a:r>
              <a:rPr lang="en-US" b="true" sz="2520" strike="noStrike" u="none">
                <a:solidFill>
                  <a:srgbClr val="0D0D0D"/>
                </a:solidFill>
                <a:latin typeface="Montserrat Bold"/>
                <a:ea typeface="Montserrat Bold"/>
                <a:cs typeface="Montserrat Bold"/>
                <a:sym typeface="Montserrat Bold"/>
              </a:rPr>
              <a:t>le secteur agricole présente une perte annuelle moyenne de 85 milliards FCFA.</a:t>
            </a:r>
          </a:p>
        </p:txBody>
      </p:sp>
      <p:sp>
        <p:nvSpPr>
          <p:cNvPr name="TextBox 8" id="8"/>
          <p:cNvSpPr txBox="true"/>
          <p:nvPr/>
        </p:nvSpPr>
        <p:spPr>
          <a:xfrm rot="0">
            <a:off x="9778477" y="2050201"/>
            <a:ext cx="8118186" cy="5477501"/>
          </a:xfrm>
          <a:prstGeom prst="rect">
            <a:avLst/>
          </a:prstGeom>
        </p:spPr>
        <p:txBody>
          <a:bodyPr anchor="t" rtlCol="false" tIns="0" lIns="0" bIns="0" rIns="0">
            <a:spAutoFit/>
          </a:bodyPr>
          <a:lstStyle/>
          <a:p>
            <a:pPr algn="just">
              <a:lnSpc>
                <a:spcPts val="5494"/>
              </a:lnSpc>
            </a:pPr>
            <a:r>
              <a:rPr lang="en-US" sz="2520" strike="noStrike" u="none">
                <a:solidFill>
                  <a:srgbClr val="0D0D0D"/>
                </a:solidFill>
                <a:latin typeface="Montserrat"/>
                <a:ea typeface="Montserrat"/>
                <a:cs typeface="Montserrat"/>
                <a:sym typeface="Montserrat"/>
              </a:rPr>
              <a:t>E</a:t>
            </a:r>
            <a:r>
              <a:rPr lang="en-US" sz="2520" strike="noStrike" u="none">
                <a:solidFill>
                  <a:srgbClr val="0D0D0D"/>
                </a:solidFill>
                <a:latin typeface="Montserrat"/>
                <a:ea typeface="Montserrat"/>
                <a:cs typeface="Montserrat"/>
                <a:sym typeface="Montserrat"/>
              </a:rPr>
              <a:t>nsu</a:t>
            </a:r>
            <a:r>
              <a:rPr lang="en-US" sz="2520" strike="noStrike" u="none">
                <a:solidFill>
                  <a:srgbClr val="0D0D0D"/>
                </a:solidFill>
                <a:latin typeface="Montserrat"/>
                <a:ea typeface="Montserrat"/>
                <a:cs typeface="Montserrat"/>
                <a:sym typeface="Montserrat"/>
              </a:rPr>
              <a:t>ite, </a:t>
            </a:r>
            <a:r>
              <a:rPr lang="en-US" b="true" sz="2520" strike="noStrike" u="none">
                <a:solidFill>
                  <a:srgbClr val="0D0D0D"/>
                </a:solidFill>
                <a:latin typeface="Montserrat Bold"/>
                <a:ea typeface="Montserrat Bold"/>
                <a:cs typeface="Montserrat Bold"/>
                <a:sym typeface="Montserrat Bold"/>
              </a:rPr>
              <a:t>CLIMADA</a:t>
            </a:r>
            <a:r>
              <a:rPr lang="en-US" sz="2520" strike="noStrike" u="none">
                <a:solidFill>
                  <a:srgbClr val="0D0D0D"/>
                </a:solidFill>
                <a:latin typeface="Montserrat"/>
                <a:ea typeface="Montserrat"/>
                <a:cs typeface="Montserrat"/>
                <a:sym typeface="Montserrat"/>
              </a:rPr>
              <a:t> favorise </a:t>
            </a:r>
            <a:r>
              <a:rPr lang="en-US" sz="2520" strike="noStrike" u="none">
                <a:solidFill>
                  <a:srgbClr val="0D0D0D"/>
                </a:solidFill>
                <a:latin typeface="Montserrat"/>
                <a:ea typeface="Montserrat"/>
                <a:cs typeface="Montserrat"/>
                <a:sym typeface="Montserrat"/>
              </a:rPr>
              <a:t>le passage de la réaction à l'anticipa</a:t>
            </a:r>
            <a:r>
              <a:rPr lang="en-US" sz="2520" strike="noStrike" u="none">
                <a:solidFill>
                  <a:srgbClr val="0D0D0D"/>
                </a:solidFill>
                <a:latin typeface="Montserrat"/>
                <a:ea typeface="Montserrat"/>
                <a:cs typeface="Montserrat"/>
                <a:sym typeface="Montserrat"/>
              </a:rPr>
              <a:t>tion. Il pe</a:t>
            </a:r>
            <a:r>
              <a:rPr lang="en-US" sz="2520" strike="noStrike" u="none">
                <a:solidFill>
                  <a:srgbClr val="0D0D0D"/>
                </a:solidFill>
                <a:latin typeface="Montserrat"/>
                <a:ea typeface="Montserrat"/>
                <a:cs typeface="Montserrat"/>
                <a:sym typeface="Montserrat"/>
              </a:rPr>
              <a:t>rmet de démontrer économiquement, via des calculs de taux de </a:t>
            </a:r>
            <a:r>
              <a:rPr lang="en-US" b="true" sz="2520" strike="noStrike" u="none">
                <a:solidFill>
                  <a:srgbClr val="0D0D0D"/>
                </a:solidFill>
                <a:latin typeface="Montserrat Bold"/>
                <a:ea typeface="Montserrat Bold"/>
                <a:cs typeface="Montserrat Bold"/>
                <a:sym typeface="Montserrat Bold"/>
              </a:rPr>
              <a:t>rentabilité interne</a:t>
            </a:r>
            <a:r>
              <a:rPr lang="en-US" sz="2520" strike="noStrike" u="none">
                <a:solidFill>
                  <a:srgbClr val="0D0D0D"/>
                </a:solidFill>
                <a:latin typeface="Montserrat"/>
                <a:ea typeface="Montserrat"/>
                <a:cs typeface="Montserrat"/>
                <a:sym typeface="Montserrat"/>
              </a:rPr>
              <a:t> (TRI) ou de </a:t>
            </a:r>
            <a:r>
              <a:rPr lang="en-US" b="true" sz="2520" strike="noStrike" u="none">
                <a:solidFill>
                  <a:srgbClr val="0D0D0D"/>
                </a:solidFill>
                <a:latin typeface="Montserrat Bold"/>
                <a:ea typeface="Montserrat Bold"/>
                <a:cs typeface="Montserrat Bold"/>
                <a:sym typeface="Montserrat Bold"/>
              </a:rPr>
              <a:t>valeur actuelle nette</a:t>
            </a:r>
            <a:r>
              <a:rPr lang="en-US" sz="2520" strike="noStrike" u="none">
                <a:solidFill>
                  <a:srgbClr val="0D0D0D"/>
                </a:solidFill>
                <a:latin typeface="Montserrat"/>
                <a:ea typeface="Montserrat"/>
                <a:cs typeface="Montserrat"/>
                <a:sym typeface="Montserrat"/>
              </a:rPr>
              <a:t> (VAN), qu'u</a:t>
            </a:r>
            <a:r>
              <a:rPr lang="en-US" sz="2520" strike="noStrike" u="none">
                <a:solidFill>
                  <a:srgbClr val="0D0D0D"/>
                </a:solidFill>
                <a:latin typeface="Montserrat"/>
                <a:ea typeface="Montserrat"/>
                <a:cs typeface="Montserrat"/>
                <a:sym typeface="Montserrat"/>
              </a:rPr>
              <a:t>n franc CFA investi</a:t>
            </a:r>
            <a:r>
              <a:rPr lang="en-US" sz="2520" strike="noStrike" u="none">
                <a:solidFill>
                  <a:srgbClr val="0D0D0D"/>
                </a:solidFill>
                <a:latin typeface="Montserrat"/>
                <a:ea typeface="Montserrat"/>
                <a:cs typeface="Montserrat"/>
                <a:sym typeface="Montserrat"/>
              </a:rPr>
              <a:t> dans l'adaptation peut en évit</a:t>
            </a:r>
            <a:r>
              <a:rPr lang="en-US" sz="2520" strike="noStrike" u="none">
                <a:solidFill>
                  <a:srgbClr val="0D0D0D"/>
                </a:solidFill>
                <a:latin typeface="Montserrat"/>
                <a:ea typeface="Montserrat"/>
                <a:cs typeface="Montserrat"/>
                <a:sym typeface="Montserrat"/>
              </a:rPr>
              <a:t>er</a:t>
            </a:r>
            <a:r>
              <a:rPr lang="en-US" sz="2520" strike="noStrike" u="none">
                <a:solidFill>
                  <a:srgbClr val="0D0D0D"/>
                </a:solidFill>
                <a:latin typeface="Montserrat"/>
                <a:ea typeface="Montserrat"/>
                <a:cs typeface="Montserrat"/>
                <a:sym typeface="Montserrat"/>
              </a:rPr>
              <a:t> trois à quatre en</a:t>
            </a:r>
            <a:r>
              <a:rPr lang="en-US" sz="2520" strike="noStrike" u="none">
                <a:solidFill>
                  <a:srgbClr val="0D0D0D"/>
                </a:solidFill>
                <a:latin typeface="Montserrat"/>
                <a:ea typeface="Montserrat"/>
                <a:cs typeface="Montserrat"/>
                <a:sym typeface="Montserrat"/>
              </a:rPr>
              <a:t> dommages futurs,</a:t>
            </a:r>
            <a:r>
              <a:rPr lang="en-US" sz="2520" strike="noStrike" u="none">
                <a:solidFill>
                  <a:srgbClr val="0D0D0D"/>
                </a:solidFill>
                <a:latin typeface="Montserrat"/>
                <a:ea typeface="Montserrat"/>
                <a:cs typeface="Montserrat"/>
                <a:sym typeface="Montserrat"/>
              </a:rPr>
              <a:t> légitimant ainsi les budget</a:t>
            </a:r>
            <a:r>
              <a:rPr lang="en-US" sz="2520" strike="noStrike" u="none">
                <a:solidFill>
                  <a:srgbClr val="0D0D0D"/>
                </a:solidFill>
                <a:latin typeface="Montserrat"/>
                <a:ea typeface="Montserrat"/>
                <a:cs typeface="Montserrat"/>
                <a:sym typeface="Montserrat"/>
              </a:rPr>
              <a:t>s préventifs.</a:t>
            </a:r>
          </a:p>
        </p:txBody>
      </p:sp>
      <p:sp>
        <p:nvSpPr>
          <p:cNvPr name="TextBox 9" id="9"/>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1753892" y="2877161"/>
            <a:ext cx="15505408" cy="0"/>
          </a:xfrm>
          <a:prstGeom prst="line">
            <a:avLst/>
          </a:prstGeom>
          <a:ln cap="flat" w="38100">
            <a:solidFill>
              <a:srgbClr val="1C5739"/>
            </a:solidFill>
            <a:prstDash val="solid"/>
            <a:headEnd type="none" len="sm" w="sm"/>
            <a:tailEnd type="none" len="sm" w="sm"/>
          </a:ln>
        </p:spPr>
      </p:sp>
      <p:sp>
        <p:nvSpPr>
          <p:cNvPr name="AutoShape 3" id="3"/>
          <p:cNvSpPr/>
          <p:nvPr/>
        </p:nvSpPr>
        <p:spPr>
          <a:xfrm flipV="true">
            <a:off x="1753892" y="7379458"/>
            <a:ext cx="15505408" cy="0"/>
          </a:xfrm>
          <a:prstGeom prst="line">
            <a:avLst/>
          </a:prstGeom>
          <a:ln cap="flat" w="38100">
            <a:solidFill>
              <a:srgbClr val="1C5739"/>
            </a:solidFill>
            <a:prstDash val="solid"/>
            <a:headEnd type="none" len="sm" w="sm"/>
            <a:tailEnd type="none" len="sm" w="sm"/>
          </a:ln>
        </p:spPr>
      </p:sp>
      <p:grpSp>
        <p:nvGrpSpPr>
          <p:cNvPr name="Group 4" id="4"/>
          <p:cNvGrpSpPr/>
          <p:nvPr/>
        </p:nvGrpSpPr>
        <p:grpSpPr>
          <a:xfrm rot="5400000">
            <a:off x="1772680" y="3000925"/>
            <a:ext cx="845452" cy="883027"/>
            <a:chOff x="0" y="0"/>
            <a:chExt cx="571500" cy="596900"/>
          </a:xfrm>
        </p:grpSpPr>
        <p:sp>
          <p:nvSpPr>
            <p:cNvPr name="Freeform 5" id="5"/>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6" id="6"/>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5400000">
            <a:off x="16395061" y="6358070"/>
            <a:ext cx="845452" cy="883027"/>
            <a:chOff x="0" y="0"/>
            <a:chExt cx="571500" cy="596900"/>
          </a:xfrm>
        </p:grpSpPr>
        <p:sp>
          <p:nvSpPr>
            <p:cNvPr name="Freeform 8" id="8"/>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9" id="9"/>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372574" y="3187071"/>
            <a:ext cx="14003699" cy="3779508"/>
          </a:xfrm>
          <a:prstGeom prst="rect">
            <a:avLst/>
          </a:prstGeom>
        </p:spPr>
        <p:txBody>
          <a:bodyPr anchor="t" rtlCol="false" tIns="0" lIns="0" bIns="0" rIns="0">
            <a:spAutoFit/>
          </a:bodyPr>
          <a:lstStyle/>
          <a:p>
            <a:pPr algn="ctr">
              <a:lnSpc>
                <a:spcPts val="10080"/>
              </a:lnSpc>
            </a:pPr>
            <a:r>
              <a:rPr lang="en-US" sz="7200" b="true">
                <a:solidFill>
                  <a:srgbClr val="000000"/>
                </a:solidFill>
                <a:latin typeface="Open Sans Bold"/>
                <a:ea typeface="Open Sans Bold"/>
                <a:cs typeface="Open Sans Bold"/>
                <a:sym typeface="Open Sans Bold"/>
              </a:rPr>
              <a:t>4.Qu'est-ce que CLIMADA ? Définitions et concepts fondamentaux</a:t>
            </a:r>
          </a:p>
        </p:txBody>
      </p:sp>
      <p:sp>
        <p:nvSpPr>
          <p:cNvPr name="TextBox 11" id="11"/>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435419" y="3691729"/>
            <a:ext cx="9322085" cy="5982617"/>
          </a:xfrm>
          <a:custGeom>
            <a:avLst/>
            <a:gdLst/>
            <a:ahLst/>
            <a:cxnLst/>
            <a:rect r="r" b="b" t="t" l="l"/>
            <a:pathLst>
              <a:path h="5982617" w="9322085">
                <a:moveTo>
                  <a:pt x="0" y="0"/>
                </a:moveTo>
                <a:lnTo>
                  <a:pt x="9322085" y="0"/>
                </a:lnTo>
                <a:lnTo>
                  <a:pt x="9322085" y="5982618"/>
                </a:lnTo>
                <a:lnTo>
                  <a:pt x="0" y="5982618"/>
                </a:lnTo>
                <a:lnTo>
                  <a:pt x="0" y="0"/>
                </a:lnTo>
                <a:close/>
              </a:path>
            </a:pathLst>
          </a:custGeom>
          <a:blipFill>
            <a:blip r:embed="rId3"/>
            <a:stretch>
              <a:fillRect l="-525" t="0" r="-525" b="0"/>
            </a:stretch>
          </a:blipFill>
        </p:spPr>
      </p:sp>
      <p:grpSp>
        <p:nvGrpSpPr>
          <p:cNvPr name="Group 4" id="4"/>
          <p:cNvGrpSpPr/>
          <p:nvPr/>
        </p:nvGrpSpPr>
        <p:grpSpPr>
          <a:xfrm rot="0">
            <a:off x="9105555" y="3510346"/>
            <a:ext cx="380297" cy="362766"/>
            <a:chOff x="0" y="0"/>
            <a:chExt cx="587326" cy="560252"/>
          </a:xfrm>
        </p:grpSpPr>
        <p:sp>
          <p:nvSpPr>
            <p:cNvPr name="Freeform 5" id="5"/>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6" id="6"/>
          <p:cNvGrpSpPr/>
          <p:nvPr/>
        </p:nvGrpSpPr>
        <p:grpSpPr>
          <a:xfrm rot="0">
            <a:off x="8435419" y="1355253"/>
            <a:ext cx="1720101" cy="2064402"/>
            <a:chOff x="0" y="0"/>
            <a:chExt cx="2656504" cy="3188238"/>
          </a:xfrm>
        </p:grpSpPr>
        <p:sp>
          <p:nvSpPr>
            <p:cNvPr name="Freeform 7" id="7"/>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8" id="8"/>
          <p:cNvSpPr/>
          <p:nvPr/>
        </p:nvSpPr>
        <p:spPr>
          <a:xfrm flipH="false" flipV="false" rot="0">
            <a:off x="8836955" y="1578097"/>
            <a:ext cx="917029" cy="1101235"/>
          </a:xfrm>
          <a:custGeom>
            <a:avLst/>
            <a:gdLst/>
            <a:ahLst/>
            <a:cxnLst/>
            <a:rect r="r" b="b" t="t" l="l"/>
            <a:pathLst>
              <a:path h="1101235" w="917029">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474751" y="3510346"/>
            <a:ext cx="380297" cy="362766"/>
            <a:chOff x="0" y="0"/>
            <a:chExt cx="587326" cy="560252"/>
          </a:xfrm>
        </p:grpSpPr>
        <p:sp>
          <p:nvSpPr>
            <p:cNvPr name="Freeform 10" id="10"/>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1" id="11"/>
          <p:cNvGrpSpPr/>
          <p:nvPr/>
        </p:nvGrpSpPr>
        <p:grpSpPr>
          <a:xfrm rot="0">
            <a:off x="10804615" y="1355253"/>
            <a:ext cx="1720101" cy="2064402"/>
            <a:chOff x="0" y="0"/>
            <a:chExt cx="2656504" cy="3188238"/>
          </a:xfrm>
        </p:grpSpPr>
        <p:sp>
          <p:nvSpPr>
            <p:cNvPr name="Freeform 12" id="12"/>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3" id="13"/>
          <p:cNvGrpSpPr/>
          <p:nvPr/>
        </p:nvGrpSpPr>
        <p:grpSpPr>
          <a:xfrm rot="0">
            <a:off x="13842043" y="3510346"/>
            <a:ext cx="380297" cy="362766"/>
            <a:chOff x="0" y="0"/>
            <a:chExt cx="587326" cy="560252"/>
          </a:xfrm>
        </p:grpSpPr>
        <p:sp>
          <p:nvSpPr>
            <p:cNvPr name="Freeform 14" id="14"/>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5" id="15"/>
          <p:cNvGrpSpPr/>
          <p:nvPr/>
        </p:nvGrpSpPr>
        <p:grpSpPr>
          <a:xfrm rot="0">
            <a:off x="13171907" y="1355253"/>
            <a:ext cx="1720101" cy="2064402"/>
            <a:chOff x="0" y="0"/>
            <a:chExt cx="2656504" cy="3188238"/>
          </a:xfrm>
        </p:grpSpPr>
        <p:sp>
          <p:nvSpPr>
            <p:cNvPr name="Freeform 16" id="16"/>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7" id="17"/>
          <p:cNvGrpSpPr/>
          <p:nvPr/>
        </p:nvGrpSpPr>
        <p:grpSpPr>
          <a:xfrm rot="0">
            <a:off x="16209335" y="3510346"/>
            <a:ext cx="380297" cy="362766"/>
            <a:chOff x="0" y="0"/>
            <a:chExt cx="587326" cy="560252"/>
          </a:xfrm>
        </p:grpSpPr>
        <p:sp>
          <p:nvSpPr>
            <p:cNvPr name="Freeform 18" id="18"/>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9" id="19"/>
          <p:cNvGrpSpPr/>
          <p:nvPr/>
        </p:nvGrpSpPr>
        <p:grpSpPr>
          <a:xfrm rot="0">
            <a:off x="15539199" y="1355253"/>
            <a:ext cx="1720101" cy="2064402"/>
            <a:chOff x="0" y="0"/>
            <a:chExt cx="2656504" cy="3188238"/>
          </a:xfrm>
        </p:grpSpPr>
        <p:sp>
          <p:nvSpPr>
            <p:cNvPr name="Freeform 20" id="20"/>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1" id="21"/>
          <p:cNvSpPr/>
          <p:nvPr/>
        </p:nvSpPr>
        <p:spPr>
          <a:xfrm flipH="false" flipV="false" rot="0">
            <a:off x="11119111" y="1694324"/>
            <a:ext cx="974600" cy="988985"/>
          </a:xfrm>
          <a:custGeom>
            <a:avLst/>
            <a:gdLst/>
            <a:ahLst/>
            <a:cxnLst/>
            <a:rect r="r" b="b" t="t" l="l"/>
            <a:pathLst>
              <a:path h="988985" w="974600">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3576323" y="1785294"/>
            <a:ext cx="911270" cy="898015"/>
          </a:xfrm>
          <a:custGeom>
            <a:avLst/>
            <a:gdLst/>
            <a:ahLst/>
            <a:cxnLst/>
            <a:rect r="r" b="b" t="t" l="l"/>
            <a:pathLst>
              <a:path h="898015" w="911270">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5945575" y="1694324"/>
            <a:ext cx="879297" cy="988985"/>
          </a:xfrm>
          <a:custGeom>
            <a:avLst/>
            <a:gdLst/>
            <a:ahLst/>
            <a:cxnLst/>
            <a:rect r="r" b="b" t="t" l="l"/>
            <a:pathLst>
              <a:path h="988985" w="879297">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5" id="25"/>
          <p:cNvSpPr txBox="true"/>
          <p:nvPr/>
        </p:nvSpPr>
        <p:spPr>
          <a:xfrm rot="0">
            <a:off x="891408" y="665945"/>
            <a:ext cx="7544010" cy="2079311"/>
          </a:xfrm>
          <a:prstGeom prst="rect">
            <a:avLst/>
          </a:prstGeom>
        </p:spPr>
        <p:txBody>
          <a:bodyPr anchor="t" rtlCol="false" tIns="0" lIns="0" bIns="0" rIns="0">
            <a:spAutoFit/>
          </a:bodyPr>
          <a:lstStyle/>
          <a:p>
            <a:pPr algn="l">
              <a:lnSpc>
                <a:spcPts val="7717"/>
              </a:lnSpc>
            </a:pPr>
            <a:r>
              <a:rPr lang="en-US" sz="5512" spc="-71" b="true">
                <a:solidFill>
                  <a:srgbClr val="000000"/>
                </a:solidFill>
                <a:latin typeface="Helvetica World Bold"/>
                <a:ea typeface="Helvetica World Bold"/>
                <a:cs typeface="Helvetica World Bold"/>
                <a:sym typeface="Helvetica World Bold"/>
              </a:rPr>
              <a:t>CLIMADA - présentation générale</a:t>
            </a:r>
          </a:p>
        </p:txBody>
      </p:sp>
      <p:sp>
        <p:nvSpPr>
          <p:cNvPr name="TextBox 26" id="26"/>
          <p:cNvSpPr txBox="true"/>
          <p:nvPr/>
        </p:nvSpPr>
        <p:spPr>
          <a:xfrm rot="0">
            <a:off x="182015" y="2712722"/>
            <a:ext cx="8118186" cy="7252072"/>
          </a:xfrm>
          <a:prstGeom prst="rect">
            <a:avLst/>
          </a:prstGeom>
        </p:spPr>
        <p:txBody>
          <a:bodyPr anchor="t" rtlCol="false" tIns="0" lIns="0" bIns="0" rIns="0">
            <a:spAutoFit/>
          </a:bodyPr>
          <a:lstStyle/>
          <a:p>
            <a:pPr algn="just">
              <a:lnSpc>
                <a:spcPts val="5276"/>
              </a:lnSpc>
            </a:pPr>
            <a:r>
              <a:rPr lang="en-US" b="true" sz="2420" strike="noStrike" u="none">
                <a:solidFill>
                  <a:srgbClr val="0D0D0D"/>
                </a:solidFill>
                <a:latin typeface="Montserrat Bold"/>
                <a:ea typeface="Montserrat Bold"/>
                <a:cs typeface="Montserrat Bold"/>
                <a:sym typeface="Montserrat Bold"/>
              </a:rPr>
              <a:t>CLIMADA</a:t>
            </a:r>
            <a:r>
              <a:rPr lang="en-US" sz="2420" strike="noStrike" u="none">
                <a:solidFill>
                  <a:srgbClr val="0D0D0D"/>
                </a:solidFill>
                <a:latin typeface="Montserrat"/>
                <a:ea typeface="Montserrat"/>
                <a:cs typeface="Montserrat"/>
                <a:sym typeface="Montserrat"/>
              </a:rPr>
              <a:t> (CLImat</a:t>
            </a:r>
            <a:r>
              <a:rPr lang="en-US" sz="2420" strike="noStrike" u="none">
                <a:solidFill>
                  <a:srgbClr val="0D0D0D"/>
                </a:solidFill>
                <a:latin typeface="Montserrat"/>
                <a:ea typeface="Montserrat"/>
                <a:cs typeface="Montserrat"/>
                <a:sym typeface="Montserrat"/>
              </a:rPr>
              <a:t>e ADAptation Damage</a:t>
            </a:r>
            <a:r>
              <a:rPr lang="en-US" sz="2420" strike="noStrike" u="none">
                <a:solidFill>
                  <a:srgbClr val="0D0D0D"/>
                </a:solidFill>
                <a:latin typeface="Montserrat"/>
                <a:ea typeface="Montserrat"/>
                <a:cs typeface="Montserrat"/>
                <a:sym typeface="Montserrat"/>
              </a:rPr>
              <a:t> Assess</a:t>
            </a:r>
            <a:r>
              <a:rPr lang="en-US" sz="2420" strike="noStrike" u="none">
                <a:solidFill>
                  <a:srgbClr val="0D0D0D"/>
                </a:solidFill>
                <a:latin typeface="Montserrat"/>
                <a:ea typeface="Montserrat"/>
                <a:cs typeface="Montserrat"/>
                <a:sym typeface="Montserrat"/>
              </a:rPr>
              <a:t>ment) n'est pas un simple logiciel, mais une p</a:t>
            </a:r>
            <a:r>
              <a:rPr lang="en-US" sz="2420" strike="noStrike" u="none">
                <a:solidFill>
                  <a:srgbClr val="0D0D0D"/>
                </a:solidFill>
                <a:latin typeface="Montserrat"/>
                <a:ea typeface="Montserrat"/>
                <a:cs typeface="Montserrat"/>
                <a:sym typeface="Montserrat"/>
              </a:rPr>
              <a:t>l</a:t>
            </a:r>
            <a:r>
              <a:rPr lang="en-US" sz="2420" strike="noStrike" u="none">
                <a:solidFill>
                  <a:srgbClr val="0D0D0D"/>
                </a:solidFill>
                <a:latin typeface="Montserrat"/>
                <a:ea typeface="Montserrat"/>
                <a:cs typeface="Montserrat"/>
                <a:sym typeface="Montserrat"/>
              </a:rPr>
              <a:t>a</a:t>
            </a:r>
            <a:r>
              <a:rPr lang="en-US" sz="2420" strike="noStrike" u="none">
                <a:solidFill>
                  <a:srgbClr val="0D0D0D"/>
                </a:solidFill>
                <a:latin typeface="Montserrat"/>
                <a:ea typeface="Montserrat"/>
                <a:cs typeface="Montserrat"/>
                <a:sym typeface="Montserrat"/>
              </a:rPr>
              <a:t>te</a:t>
            </a:r>
            <a:r>
              <a:rPr lang="en-US" sz="2420" strike="noStrike" u="none">
                <a:solidFill>
                  <a:srgbClr val="0D0D0D"/>
                </a:solidFill>
                <a:latin typeface="Montserrat"/>
                <a:ea typeface="Montserrat"/>
                <a:cs typeface="Montserrat"/>
                <a:sym typeface="Montserrat"/>
              </a:rPr>
              <a:t>fo</a:t>
            </a:r>
            <a:r>
              <a:rPr lang="en-US" sz="2420" strike="noStrike" u="none">
                <a:solidFill>
                  <a:srgbClr val="0D0D0D"/>
                </a:solidFill>
                <a:latin typeface="Montserrat"/>
                <a:ea typeface="Montserrat"/>
                <a:cs typeface="Montserrat"/>
                <a:sym typeface="Montserrat"/>
              </a:rPr>
              <a:t>r</a:t>
            </a:r>
            <a:r>
              <a:rPr lang="en-US" sz="2420" strike="noStrike" u="none">
                <a:solidFill>
                  <a:srgbClr val="0D0D0D"/>
                </a:solidFill>
                <a:latin typeface="Montserrat"/>
                <a:ea typeface="Montserrat"/>
                <a:cs typeface="Montserrat"/>
                <a:sym typeface="Montserrat"/>
              </a:rPr>
              <a:t>m</a:t>
            </a:r>
            <a:r>
              <a:rPr lang="en-US" sz="2420" strike="noStrike" u="none">
                <a:solidFill>
                  <a:srgbClr val="0D0D0D"/>
                </a:solidFill>
                <a:latin typeface="Montserrat"/>
                <a:ea typeface="Montserrat"/>
                <a:cs typeface="Montserrat"/>
                <a:sym typeface="Montserrat"/>
              </a:rPr>
              <a:t>e</a:t>
            </a:r>
            <a:r>
              <a:rPr lang="en-US" sz="2420" strike="noStrike" u="none">
                <a:solidFill>
                  <a:srgbClr val="0D0D0D"/>
                </a:solidFill>
                <a:latin typeface="Montserrat"/>
                <a:ea typeface="Montserrat"/>
                <a:cs typeface="Montserrat"/>
                <a:sym typeface="Montserrat"/>
              </a:rPr>
              <a:t> d'é</a:t>
            </a:r>
            <a:r>
              <a:rPr lang="en-US" sz="2420" strike="noStrike" u="none">
                <a:solidFill>
                  <a:srgbClr val="0D0D0D"/>
                </a:solidFill>
                <a:latin typeface="Montserrat"/>
                <a:ea typeface="Montserrat"/>
                <a:cs typeface="Montserrat"/>
                <a:sym typeface="Montserrat"/>
              </a:rPr>
              <a:t>valuat</a:t>
            </a:r>
            <a:r>
              <a:rPr lang="en-US" sz="2420" strike="noStrike" u="none">
                <a:solidFill>
                  <a:srgbClr val="0D0D0D"/>
                </a:solidFill>
                <a:latin typeface="Montserrat"/>
                <a:ea typeface="Montserrat"/>
                <a:cs typeface="Montserrat"/>
                <a:sym typeface="Montserrat"/>
              </a:rPr>
              <a:t>io</a:t>
            </a:r>
            <a:r>
              <a:rPr lang="en-US" sz="2420" strike="noStrike" u="none">
                <a:solidFill>
                  <a:srgbClr val="0D0D0D"/>
                </a:solidFill>
                <a:latin typeface="Montserrat"/>
                <a:ea typeface="Montserrat"/>
                <a:cs typeface="Montserrat"/>
                <a:sym typeface="Montserrat"/>
              </a:rPr>
              <a:t>n</a:t>
            </a:r>
            <a:r>
              <a:rPr lang="en-US" sz="2420" strike="noStrike" u="none">
                <a:solidFill>
                  <a:srgbClr val="0D0D0D"/>
                </a:solidFill>
                <a:latin typeface="Montserrat"/>
                <a:ea typeface="Montserrat"/>
                <a:cs typeface="Montserrat"/>
                <a:sym typeface="Montserrat"/>
              </a:rPr>
              <a:t> d</a:t>
            </a:r>
            <a:r>
              <a:rPr lang="en-US" sz="2420" strike="noStrike" u="none">
                <a:solidFill>
                  <a:srgbClr val="0D0D0D"/>
                </a:solidFill>
                <a:latin typeface="Montserrat"/>
                <a:ea typeface="Montserrat"/>
                <a:cs typeface="Montserrat"/>
                <a:sym typeface="Montserrat"/>
              </a:rPr>
              <a:t>e</a:t>
            </a:r>
            <a:r>
              <a:rPr lang="en-US" sz="2420" strike="noStrike" u="none">
                <a:solidFill>
                  <a:srgbClr val="0D0D0D"/>
                </a:solidFill>
                <a:latin typeface="Montserrat"/>
                <a:ea typeface="Montserrat"/>
                <a:cs typeface="Montserrat"/>
                <a:sym typeface="Montserrat"/>
              </a:rPr>
              <a:t>s</a:t>
            </a:r>
            <a:r>
              <a:rPr lang="en-US" sz="2420" strike="noStrike" u="none">
                <a:solidFill>
                  <a:srgbClr val="0D0D0D"/>
                </a:solidFill>
                <a:latin typeface="Montserrat"/>
                <a:ea typeface="Montserrat"/>
                <a:cs typeface="Montserrat"/>
                <a:sym typeface="Montserrat"/>
              </a:rPr>
              <a:t> domm</a:t>
            </a:r>
            <a:r>
              <a:rPr lang="en-US" sz="2420" strike="noStrike" u="none">
                <a:solidFill>
                  <a:srgbClr val="0D0D0D"/>
                </a:solidFill>
                <a:latin typeface="Montserrat"/>
                <a:ea typeface="Montserrat"/>
                <a:cs typeface="Montserrat"/>
                <a:sym typeface="Montserrat"/>
              </a:rPr>
              <a:t>ages et</a:t>
            </a:r>
            <a:r>
              <a:rPr lang="en-US" sz="2420" strike="noStrike" u="none">
                <a:solidFill>
                  <a:srgbClr val="0D0D0D"/>
                </a:solidFill>
                <a:latin typeface="Montserrat"/>
                <a:ea typeface="Montserrat"/>
                <a:cs typeface="Montserrat"/>
                <a:sym typeface="Montserrat"/>
              </a:rPr>
              <a:t> d'analyse de l'adaptation climatique développé</a:t>
            </a:r>
            <a:r>
              <a:rPr lang="en-US" sz="2420" strike="noStrike" u="none">
                <a:solidFill>
                  <a:srgbClr val="0D0D0D"/>
                </a:solidFill>
                <a:latin typeface="Montserrat"/>
                <a:ea typeface="Montserrat"/>
                <a:cs typeface="Montserrat"/>
                <a:sym typeface="Montserrat"/>
              </a:rPr>
              <a:t>e par</a:t>
            </a:r>
            <a:r>
              <a:rPr lang="en-US" sz="2420" strike="noStrike" u="none">
                <a:solidFill>
                  <a:srgbClr val="0D0D0D"/>
                </a:solidFill>
                <a:latin typeface="Montserrat"/>
                <a:ea typeface="Montserrat"/>
                <a:cs typeface="Montserrat"/>
                <a:sym typeface="Montserrat"/>
              </a:rPr>
              <a:t> une institution de pre</a:t>
            </a:r>
            <a:r>
              <a:rPr lang="en-US" sz="2420" strike="noStrike" u="none">
                <a:solidFill>
                  <a:srgbClr val="0D0D0D"/>
                </a:solidFill>
                <a:latin typeface="Montserrat"/>
                <a:ea typeface="Montserrat"/>
                <a:cs typeface="Montserrat"/>
                <a:sym typeface="Montserrat"/>
              </a:rPr>
              <a:t>mier</a:t>
            </a:r>
            <a:r>
              <a:rPr lang="en-US" sz="2420" strike="noStrike" u="none">
                <a:solidFill>
                  <a:srgbClr val="0D0D0D"/>
                </a:solidFill>
                <a:latin typeface="Montserrat"/>
                <a:ea typeface="Montserrat"/>
                <a:cs typeface="Montserrat"/>
                <a:sym typeface="Montserrat"/>
              </a:rPr>
              <a:t> plan : l'École Polytechnique Fédérale de Zurich (ETH</a:t>
            </a:r>
            <a:r>
              <a:rPr lang="en-US" sz="2420" strike="noStrike" u="none">
                <a:solidFill>
                  <a:srgbClr val="0D0D0D"/>
                </a:solidFill>
                <a:latin typeface="Montserrat"/>
                <a:ea typeface="Montserrat"/>
                <a:cs typeface="Montserrat"/>
                <a:sym typeface="Montserrat"/>
              </a:rPr>
              <a:t> Zurich).</a:t>
            </a:r>
          </a:p>
          <a:p>
            <a:pPr algn="just">
              <a:lnSpc>
                <a:spcPts val="5276"/>
              </a:lnSpc>
            </a:pPr>
            <a:r>
              <a:rPr lang="en-US" sz="2420" strike="noStrike" u="none">
                <a:solidFill>
                  <a:srgbClr val="0D0D0D"/>
                </a:solidFill>
                <a:latin typeface="Montserrat"/>
                <a:ea typeface="Montserrat"/>
                <a:cs typeface="Montserrat"/>
                <a:sym typeface="Montserrat"/>
              </a:rPr>
              <a:t>La légitimité internationale de CLIMADA est solidement établie. Utilisée par plus de </a:t>
            </a:r>
            <a:r>
              <a:rPr lang="en-US" b="true" sz="2420" strike="noStrike" u="none">
                <a:solidFill>
                  <a:srgbClr val="0D0D0D"/>
                </a:solidFill>
                <a:latin typeface="Montserrat Bold"/>
                <a:ea typeface="Montserrat Bold"/>
                <a:cs typeface="Montserrat Bold"/>
                <a:sym typeface="Montserrat Bold"/>
              </a:rPr>
              <a:t>200 institutions</a:t>
            </a:r>
            <a:r>
              <a:rPr lang="en-US" sz="2420" strike="noStrike" u="none">
                <a:solidFill>
                  <a:srgbClr val="0D0D0D"/>
                </a:solidFill>
                <a:latin typeface="Montserrat"/>
                <a:ea typeface="Montserrat"/>
                <a:cs typeface="Montserrat"/>
                <a:sym typeface="Montserrat"/>
              </a:rPr>
              <a:t> dans </a:t>
            </a:r>
            <a:r>
              <a:rPr lang="en-US" b="true" sz="2420" strike="noStrike" u="none">
                <a:solidFill>
                  <a:srgbClr val="0D0D0D"/>
                </a:solidFill>
                <a:latin typeface="Montserrat Bold"/>
                <a:ea typeface="Montserrat Bold"/>
                <a:cs typeface="Montserrat Bold"/>
                <a:sym typeface="Montserrat Bold"/>
              </a:rPr>
              <a:t>45 pays.</a:t>
            </a:r>
            <a:r>
              <a:rPr lang="en-US" sz="2420" strike="noStrike" u="none">
                <a:solidFill>
                  <a:srgbClr val="0D0D0D"/>
                </a:solidFill>
                <a:latin typeface="Montserrat"/>
                <a:ea typeface="Montserrat"/>
                <a:cs typeface="Montserrat"/>
                <a:sym typeface="Montserrat"/>
              </a:rPr>
              <a:t> C’est une référence pour des organisations telles que </a:t>
            </a:r>
            <a:r>
              <a:rPr lang="en-US" b="true" sz="2420" strike="noStrike" u="none">
                <a:solidFill>
                  <a:srgbClr val="0D0D0D"/>
                </a:solidFill>
                <a:latin typeface="Montserrat Bold"/>
                <a:ea typeface="Montserrat Bold"/>
                <a:cs typeface="Montserrat Bold"/>
                <a:sym typeface="Montserrat Bold"/>
              </a:rPr>
              <a:t>la Banque Mondiale</a:t>
            </a:r>
            <a:r>
              <a:rPr lang="en-US" sz="2420" strike="noStrike" u="none">
                <a:solidFill>
                  <a:srgbClr val="0D0D0D"/>
                </a:solidFill>
                <a:latin typeface="Montserrat"/>
                <a:ea typeface="Montserrat"/>
                <a:cs typeface="Montserrat"/>
                <a:sym typeface="Montserrat"/>
              </a:rPr>
              <a:t> et le </a:t>
            </a:r>
            <a:r>
              <a:rPr lang="en-US" b="true" sz="2420" strike="noStrike" u="none">
                <a:solidFill>
                  <a:srgbClr val="0D0D0D"/>
                </a:solidFill>
                <a:latin typeface="Montserrat Bold"/>
                <a:ea typeface="Montserrat Bold"/>
                <a:cs typeface="Montserrat Bold"/>
                <a:sym typeface="Montserrat Bold"/>
              </a:rPr>
              <a:t>GIEC</a:t>
            </a:r>
            <a:r>
              <a:rPr lang="en-US" sz="2420" strike="noStrike" u="none">
                <a:solidFill>
                  <a:srgbClr val="0D0D0D"/>
                </a:solidFill>
                <a:latin typeface="Montserrat"/>
                <a:ea typeface="Montserrat"/>
                <a:cs typeface="Montserrat"/>
                <a:sym typeface="Montserrat"/>
              </a:rPr>
              <a:t>. open-source et sous licence GNU GPL.</a:t>
            </a:r>
          </a:p>
        </p:txBody>
      </p:sp>
      <p:sp>
        <p:nvSpPr>
          <p:cNvPr name="TextBox 27" id="27"/>
          <p:cNvSpPr txBox="true"/>
          <p:nvPr/>
        </p:nvSpPr>
        <p:spPr>
          <a:xfrm rot="0">
            <a:off x="8591887" y="924921"/>
            <a:ext cx="2324193" cy="296848"/>
          </a:xfrm>
          <a:prstGeom prst="rect">
            <a:avLst/>
          </a:prstGeom>
        </p:spPr>
        <p:txBody>
          <a:bodyPr anchor="t" rtlCol="false" tIns="0" lIns="0" bIns="0" rIns="0">
            <a:spAutoFit/>
          </a:bodyPr>
          <a:lstStyle/>
          <a:p>
            <a:pPr algn="l">
              <a:lnSpc>
                <a:spcPts val="2275"/>
              </a:lnSpc>
            </a:pPr>
            <a:r>
              <a:rPr lang="en-US" sz="1625" spc="-21" b="true">
                <a:solidFill>
                  <a:srgbClr val="000000"/>
                </a:solidFill>
                <a:latin typeface="Helvetica World Bold"/>
                <a:ea typeface="Helvetica World Bold"/>
                <a:cs typeface="Helvetica World Bold"/>
                <a:sym typeface="Helvetica World Bold"/>
              </a:rPr>
              <a:t>Convivialité </a:t>
            </a:r>
          </a:p>
        </p:txBody>
      </p:sp>
      <p:sp>
        <p:nvSpPr>
          <p:cNvPr name="TextBox 28" id="28"/>
          <p:cNvSpPr txBox="true"/>
          <p:nvPr/>
        </p:nvSpPr>
        <p:spPr>
          <a:xfrm rot="0">
            <a:off x="10280628" y="883631"/>
            <a:ext cx="2388246" cy="606410"/>
          </a:xfrm>
          <a:prstGeom prst="rect">
            <a:avLst/>
          </a:prstGeom>
        </p:spPr>
        <p:txBody>
          <a:bodyPr anchor="t" rtlCol="false" tIns="0" lIns="0" bIns="0" rIns="0">
            <a:spAutoFit/>
          </a:bodyPr>
          <a:lstStyle/>
          <a:p>
            <a:pPr algn="l">
              <a:lnSpc>
                <a:spcPts val="2275"/>
              </a:lnSpc>
            </a:pPr>
            <a:r>
              <a:rPr lang="en-US" sz="1625" spc="-21" b="true">
                <a:solidFill>
                  <a:srgbClr val="000000"/>
                </a:solidFill>
                <a:latin typeface="Helvetica World Bold"/>
                <a:ea typeface="Helvetica World Bold"/>
                <a:cs typeface="Helvetica World Bold"/>
                <a:sym typeface="Helvetica World Bold"/>
              </a:rPr>
              <a:t>Évaluation complète des risques</a:t>
            </a:r>
          </a:p>
        </p:txBody>
      </p:sp>
      <p:sp>
        <p:nvSpPr>
          <p:cNvPr name="TextBox 29" id="29"/>
          <p:cNvSpPr txBox="true"/>
          <p:nvPr/>
        </p:nvSpPr>
        <p:spPr>
          <a:xfrm rot="0">
            <a:off x="12897676" y="883631"/>
            <a:ext cx="2412722" cy="606410"/>
          </a:xfrm>
          <a:prstGeom prst="rect">
            <a:avLst/>
          </a:prstGeom>
        </p:spPr>
        <p:txBody>
          <a:bodyPr anchor="t" rtlCol="false" tIns="0" lIns="0" bIns="0" rIns="0">
            <a:spAutoFit/>
          </a:bodyPr>
          <a:lstStyle/>
          <a:p>
            <a:pPr algn="l">
              <a:lnSpc>
                <a:spcPts val="2275"/>
              </a:lnSpc>
            </a:pPr>
            <a:r>
              <a:rPr lang="en-US" sz="1625" spc="-21" b="true">
                <a:solidFill>
                  <a:srgbClr val="000000"/>
                </a:solidFill>
                <a:latin typeface="Helvetica World Bold"/>
                <a:ea typeface="Helvetica World Bold"/>
                <a:cs typeface="Helvetica World Bold"/>
                <a:sym typeface="Helvetica World Bold"/>
              </a:rPr>
              <a:t>Analyse et résultats avancés</a:t>
            </a:r>
          </a:p>
        </p:txBody>
      </p:sp>
      <p:sp>
        <p:nvSpPr>
          <p:cNvPr name="TextBox 30" id="30"/>
          <p:cNvSpPr txBox="true"/>
          <p:nvPr/>
        </p:nvSpPr>
        <p:spPr>
          <a:xfrm rot="0">
            <a:off x="15539199" y="904276"/>
            <a:ext cx="2324193" cy="296848"/>
          </a:xfrm>
          <a:prstGeom prst="rect">
            <a:avLst/>
          </a:prstGeom>
        </p:spPr>
        <p:txBody>
          <a:bodyPr anchor="t" rtlCol="false" tIns="0" lIns="0" bIns="0" rIns="0">
            <a:spAutoFit/>
          </a:bodyPr>
          <a:lstStyle/>
          <a:p>
            <a:pPr algn="l">
              <a:lnSpc>
                <a:spcPts val="2275"/>
              </a:lnSpc>
            </a:pPr>
            <a:r>
              <a:rPr lang="en-US" sz="1625" spc="-21" b="true">
                <a:solidFill>
                  <a:srgbClr val="000000"/>
                </a:solidFill>
                <a:latin typeface="Helvetica World Bold"/>
                <a:ea typeface="Helvetica World Bold"/>
                <a:cs typeface="Helvetica World Bold"/>
                <a:sym typeface="Helvetica World Bold"/>
              </a:rPr>
              <a:t>Stratégies d'adaptation</a:t>
            </a:r>
          </a:p>
        </p:txBody>
      </p:sp>
      <p:sp>
        <p:nvSpPr>
          <p:cNvPr name="TextBox 31" id="31"/>
          <p:cNvSpPr txBox="true"/>
          <p:nvPr/>
        </p:nvSpPr>
        <p:spPr>
          <a:xfrm rot="0">
            <a:off x="7320257" y="9996133"/>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86882" y="2006443"/>
            <a:ext cx="10455266" cy="7780445"/>
          </a:xfrm>
          <a:custGeom>
            <a:avLst/>
            <a:gdLst/>
            <a:ahLst/>
            <a:cxnLst/>
            <a:rect r="r" b="b" t="t" l="l"/>
            <a:pathLst>
              <a:path h="7780445" w="10455266">
                <a:moveTo>
                  <a:pt x="0" y="0"/>
                </a:moveTo>
                <a:lnTo>
                  <a:pt x="10455266" y="0"/>
                </a:lnTo>
                <a:lnTo>
                  <a:pt x="10455266" y="7780445"/>
                </a:lnTo>
                <a:lnTo>
                  <a:pt x="0" y="7780445"/>
                </a:lnTo>
                <a:lnTo>
                  <a:pt x="0" y="0"/>
                </a:lnTo>
                <a:close/>
              </a:path>
            </a:pathLst>
          </a:custGeom>
          <a:blipFill>
            <a:blip r:embed="rId4"/>
            <a:stretch>
              <a:fillRect l="0" t="0" r="0" b="0"/>
            </a:stretch>
          </a:blipFill>
        </p:spPr>
      </p:sp>
      <p:sp>
        <p:nvSpPr>
          <p:cNvPr name="TextBox 5" id="5"/>
          <p:cNvSpPr txBox="true"/>
          <p:nvPr/>
        </p:nvSpPr>
        <p:spPr>
          <a:xfrm rot="0">
            <a:off x="1758991" y="-72868"/>
            <a:ext cx="7544010" cy="2079311"/>
          </a:xfrm>
          <a:prstGeom prst="rect">
            <a:avLst/>
          </a:prstGeom>
        </p:spPr>
        <p:txBody>
          <a:bodyPr anchor="t" rtlCol="false" tIns="0" lIns="0" bIns="0" rIns="0">
            <a:spAutoFit/>
          </a:bodyPr>
          <a:lstStyle/>
          <a:p>
            <a:pPr algn="l">
              <a:lnSpc>
                <a:spcPts val="7717"/>
              </a:lnSpc>
            </a:pPr>
            <a:r>
              <a:rPr lang="en-US" sz="5512" spc="-71" b="true">
                <a:solidFill>
                  <a:srgbClr val="000000"/>
                </a:solidFill>
                <a:latin typeface="Helvetica World Bold"/>
                <a:ea typeface="Helvetica World Bold"/>
                <a:cs typeface="Helvetica World Bold"/>
                <a:sym typeface="Helvetica World Bold"/>
              </a:rPr>
              <a:t>Cadre Conceptuel de CLIMADA</a:t>
            </a:r>
          </a:p>
        </p:txBody>
      </p:sp>
      <p:sp>
        <p:nvSpPr>
          <p:cNvPr name="TextBox 6" id="6"/>
          <p:cNvSpPr txBox="true"/>
          <p:nvPr/>
        </p:nvSpPr>
        <p:spPr>
          <a:xfrm rot="0">
            <a:off x="550644" y="3279307"/>
            <a:ext cx="5639377" cy="6585322"/>
          </a:xfrm>
          <a:prstGeom prst="rect">
            <a:avLst/>
          </a:prstGeom>
        </p:spPr>
        <p:txBody>
          <a:bodyPr anchor="t" rtlCol="false" tIns="0" lIns="0" bIns="0" rIns="0">
            <a:spAutoFit/>
          </a:bodyPr>
          <a:lstStyle/>
          <a:p>
            <a:pPr algn="just">
              <a:lnSpc>
                <a:spcPts val="5276"/>
              </a:lnSpc>
            </a:pPr>
            <a:r>
              <a:rPr lang="en-US" sz="2420">
                <a:solidFill>
                  <a:srgbClr val="0D0D0D"/>
                </a:solidFill>
                <a:latin typeface="Montserrat"/>
                <a:ea typeface="Montserrat"/>
                <a:cs typeface="Montserrat"/>
                <a:sym typeface="Montserrat"/>
              </a:rPr>
              <a:t>Le cœur méthodologique de </a:t>
            </a:r>
            <a:r>
              <a:rPr lang="en-US" b="true" sz="2420" strike="noStrike" u="none">
                <a:solidFill>
                  <a:srgbClr val="0D0D0D"/>
                </a:solidFill>
                <a:latin typeface="Montserrat Bold"/>
                <a:ea typeface="Montserrat Bold"/>
                <a:cs typeface="Montserrat Bold"/>
                <a:sym typeface="Montserrat Bold"/>
              </a:rPr>
              <a:t>CLIMADA</a:t>
            </a:r>
            <a:r>
              <a:rPr lang="en-US" sz="2420" strike="noStrike" u="none">
                <a:solidFill>
                  <a:srgbClr val="0D0D0D"/>
                </a:solidFill>
                <a:latin typeface="Montserrat"/>
                <a:ea typeface="Montserrat"/>
                <a:cs typeface="Montserrat"/>
                <a:sym typeface="Montserrat"/>
              </a:rPr>
              <a:t> repose sur quatre concepts fondamentaux et interdépendants, souvent résumés par l'équation : </a:t>
            </a:r>
            <a:r>
              <a:rPr lang="en-US" b="true" sz="2420" strike="noStrike" u="none">
                <a:solidFill>
                  <a:srgbClr val="0D0D0D"/>
                </a:solidFill>
                <a:latin typeface="Montserrat Bold"/>
                <a:ea typeface="Montserrat Bold"/>
                <a:cs typeface="Montserrat Bold"/>
                <a:sym typeface="Montserrat Bold"/>
              </a:rPr>
              <a:t>Risque = Aléa × Exposition × Vulnérabilité</a:t>
            </a:r>
          </a:p>
          <a:p>
            <a:pPr algn="just">
              <a:lnSpc>
                <a:spcPts val="5276"/>
              </a:lnSpc>
            </a:pPr>
            <a:r>
              <a:rPr lang="en-US" b="true" sz="2420" strike="noStrike" u="none">
                <a:solidFill>
                  <a:srgbClr val="0D0D0D"/>
                </a:solidFill>
                <a:latin typeface="Montserrat Bold"/>
                <a:ea typeface="Montserrat Bold"/>
                <a:cs typeface="Montserrat Bold"/>
                <a:sym typeface="Montserrat Bold"/>
              </a:rPr>
              <a:t>CLIMADA</a:t>
            </a:r>
            <a:r>
              <a:rPr lang="en-US" sz="2420" strike="noStrike" u="none">
                <a:solidFill>
                  <a:srgbClr val="0D0D0D"/>
                </a:solidFill>
                <a:latin typeface="Montserrat"/>
                <a:ea typeface="Montserrat"/>
                <a:cs typeface="Montserrat"/>
                <a:sym typeface="Montserrat"/>
              </a:rPr>
              <a:t> utilise ces concepts pour quantifier les risques climatiques et évaluer l'efficacité des mesures d'adaptation.</a:t>
            </a:r>
          </a:p>
        </p:txBody>
      </p:sp>
      <p:sp>
        <p:nvSpPr>
          <p:cNvPr name="TextBox 7" id="7"/>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727646" y="752632"/>
            <a:ext cx="6151674" cy="4613755"/>
          </a:xfrm>
          <a:custGeom>
            <a:avLst/>
            <a:gdLst/>
            <a:ahLst/>
            <a:cxnLst/>
            <a:rect r="r" b="b" t="t" l="l"/>
            <a:pathLst>
              <a:path h="4613755" w="6151674">
                <a:moveTo>
                  <a:pt x="0" y="0"/>
                </a:moveTo>
                <a:lnTo>
                  <a:pt x="6151674" y="0"/>
                </a:lnTo>
                <a:lnTo>
                  <a:pt x="6151674" y="4613755"/>
                </a:lnTo>
                <a:lnTo>
                  <a:pt x="0" y="4613755"/>
                </a:lnTo>
                <a:lnTo>
                  <a:pt x="0" y="0"/>
                </a:lnTo>
                <a:close/>
              </a:path>
            </a:pathLst>
          </a:custGeom>
          <a:blipFill>
            <a:blip r:embed="rId4"/>
            <a:stretch>
              <a:fillRect l="0" t="0" r="0" b="0"/>
            </a:stretch>
          </a:blipFill>
        </p:spPr>
      </p:sp>
      <p:sp>
        <p:nvSpPr>
          <p:cNvPr name="Freeform 5" id="5"/>
          <p:cNvSpPr/>
          <p:nvPr/>
        </p:nvSpPr>
        <p:spPr>
          <a:xfrm flipH="false" flipV="false" rot="0">
            <a:off x="9573921" y="5366387"/>
            <a:ext cx="6369351" cy="4777014"/>
          </a:xfrm>
          <a:custGeom>
            <a:avLst/>
            <a:gdLst/>
            <a:ahLst/>
            <a:cxnLst/>
            <a:rect r="r" b="b" t="t" l="l"/>
            <a:pathLst>
              <a:path h="4777014" w="6369351">
                <a:moveTo>
                  <a:pt x="0" y="0"/>
                </a:moveTo>
                <a:lnTo>
                  <a:pt x="6369351" y="0"/>
                </a:lnTo>
                <a:lnTo>
                  <a:pt x="6369351" y="4777014"/>
                </a:lnTo>
                <a:lnTo>
                  <a:pt x="0" y="4777014"/>
                </a:lnTo>
                <a:lnTo>
                  <a:pt x="0" y="0"/>
                </a:lnTo>
                <a:close/>
              </a:path>
            </a:pathLst>
          </a:custGeom>
          <a:blipFill>
            <a:blip r:embed="rId5"/>
            <a:stretch>
              <a:fillRect l="0" t="0" r="0" b="0"/>
            </a:stretch>
          </a:blipFill>
        </p:spPr>
      </p:sp>
      <p:sp>
        <p:nvSpPr>
          <p:cNvPr name="TextBox 6" id="6"/>
          <p:cNvSpPr txBox="true"/>
          <p:nvPr/>
        </p:nvSpPr>
        <p:spPr>
          <a:xfrm rot="0">
            <a:off x="1238284" y="1048379"/>
            <a:ext cx="6400726" cy="1251322"/>
          </a:xfrm>
          <a:prstGeom prst="rect">
            <a:avLst/>
          </a:prstGeom>
        </p:spPr>
        <p:txBody>
          <a:bodyPr anchor="t" rtlCol="false" tIns="0" lIns="0" bIns="0" rIns="0">
            <a:spAutoFit/>
          </a:bodyPr>
          <a:lstStyle/>
          <a:p>
            <a:pPr algn="just">
              <a:lnSpc>
                <a:spcPts val="5276"/>
              </a:lnSpc>
            </a:pPr>
            <a:r>
              <a:rPr lang="en-US" b="true" sz="2420">
                <a:solidFill>
                  <a:srgbClr val="1C5739"/>
                </a:solidFill>
                <a:latin typeface="Montserrat Bold"/>
                <a:ea typeface="Montserrat Bold"/>
                <a:cs typeface="Montserrat Bold"/>
                <a:sym typeface="Montserrat Bold"/>
              </a:rPr>
              <a:t>Le premier concept est l'Aléa (HAZARD) - Phénomène Climatique</a:t>
            </a:r>
          </a:p>
        </p:txBody>
      </p:sp>
      <p:sp>
        <p:nvSpPr>
          <p:cNvPr name="TextBox 7" id="7"/>
          <p:cNvSpPr txBox="true"/>
          <p:nvPr/>
        </p:nvSpPr>
        <p:spPr>
          <a:xfrm rot="0">
            <a:off x="2181018" y="196538"/>
            <a:ext cx="3256161"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DEFINITIONS 1/5</a:t>
            </a:r>
          </a:p>
        </p:txBody>
      </p:sp>
      <p:sp>
        <p:nvSpPr>
          <p:cNvPr name="TextBox 8" id="8"/>
          <p:cNvSpPr txBox="true"/>
          <p:nvPr/>
        </p:nvSpPr>
        <p:spPr>
          <a:xfrm rot="0">
            <a:off x="358908" y="2636716"/>
            <a:ext cx="8401026" cy="7252072"/>
          </a:xfrm>
          <a:prstGeom prst="rect">
            <a:avLst/>
          </a:prstGeom>
        </p:spPr>
        <p:txBody>
          <a:bodyPr anchor="t" rtlCol="false" tIns="0" lIns="0" bIns="0" rIns="0">
            <a:spAutoFit/>
          </a:bodyPr>
          <a:lstStyle/>
          <a:p>
            <a:pPr algn="just">
              <a:lnSpc>
                <a:spcPts val="5276"/>
              </a:lnSpc>
            </a:pPr>
            <a:r>
              <a:rPr lang="en-US" sz="2420">
                <a:solidFill>
                  <a:srgbClr val="0D0D0D"/>
                </a:solidFill>
                <a:latin typeface="Montserrat"/>
                <a:ea typeface="Montserrat"/>
                <a:cs typeface="Montserrat"/>
                <a:sym typeface="Montserrat"/>
              </a:rPr>
              <a:t>Il désigne</a:t>
            </a:r>
            <a:r>
              <a:rPr lang="en-US" sz="2420">
                <a:solidFill>
                  <a:srgbClr val="0D0D0D"/>
                </a:solidFill>
                <a:latin typeface="Montserrat"/>
                <a:ea typeface="Montserrat"/>
                <a:cs typeface="Montserrat"/>
                <a:sym typeface="Montserrat"/>
              </a:rPr>
              <a:t> le phénomène climatique dommageable lui-même,</a:t>
            </a:r>
            <a:r>
              <a:rPr lang="en-US" sz="2420" strike="noStrike" u="none">
                <a:solidFill>
                  <a:srgbClr val="0D0D0D"/>
                </a:solidFill>
                <a:latin typeface="Montserrat"/>
                <a:ea typeface="Montserrat"/>
                <a:cs typeface="Montserrat"/>
                <a:sym typeface="Montserrat"/>
              </a:rPr>
              <a:t> caractérisé par:</a:t>
            </a:r>
          </a:p>
          <a:p>
            <a:pPr algn="just" marL="522582" indent="-261291" lvl="1">
              <a:lnSpc>
                <a:spcPts val="5276"/>
              </a:lnSpc>
              <a:buFont typeface="Arial"/>
              <a:buChar char="•"/>
            </a:pPr>
            <a:r>
              <a:rPr lang="en-US" b="true" sz="2420" strike="noStrike" u="none">
                <a:solidFill>
                  <a:srgbClr val="99391B"/>
                </a:solidFill>
                <a:latin typeface="Montserrat Bold"/>
                <a:ea typeface="Montserrat Bold"/>
                <a:cs typeface="Montserrat Bold"/>
                <a:sym typeface="Montserrat Bold"/>
              </a:rPr>
              <a:t>son intensité physique</a:t>
            </a:r>
            <a:r>
              <a:rPr lang="en-US" sz="2420" strike="noStrike" u="none">
                <a:solidFill>
                  <a:srgbClr val="0D0D0D"/>
                </a:solidFill>
                <a:latin typeface="Montserrat"/>
                <a:ea typeface="Montserrat"/>
                <a:cs typeface="Montserrat"/>
                <a:sym typeface="Montserrat"/>
              </a:rPr>
              <a:t> (ex: </a:t>
            </a:r>
            <a:r>
              <a:rPr lang="en-US" b="true" sz="2420" strike="noStrike" u="none">
                <a:solidFill>
                  <a:srgbClr val="0D0D0D"/>
                </a:solidFill>
                <a:latin typeface="Montserrat Bold"/>
                <a:ea typeface="Montserrat Bold"/>
                <a:cs typeface="Montserrat Bold"/>
                <a:sym typeface="Montserrat Bold"/>
              </a:rPr>
              <a:t>mm de pluie</a:t>
            </a:r>
            <a:r>
              <a:rPr lang="en-US" sz="2420" strike="noStrike" u="none">
                <a:solidFill>
                  <a:srgbClr val="0D0D0D"/>
                </a:solidFill>
                <a:latin typeface="Montserrat"/>
                <a:ea typeface="Montserrat"/>
                <a:cs typeface="Montserrat"/>
                <a:sym typeface="Montserrat"/>
              </a:rPr>
              <a:t>, </a:t>
            </a:r>
            <a:r>
              <a:rPr lang="en-US" b="true" sz="2420" strike="noStrike" u="none">
                <a:solidFill>
                  <a:srgbClr val="0D0D0D"/>
                </a:solidFill>
                <a:latin typeface="Montserrat Bold"/>
                <a:ea typeface="Montserrat Bold"/>
                <a:cs typeface="Montserrat Bold"/>
                <a:sym typeface="Montserrat Bold"/>
              </a:rPr>
              <a:t>vitesse vent</a:t>
            </a:r>
            <a:r>
              <a:rPr lang="en-US" sz="2420" strike="noStrike" u="none">
                <a:solidFill>
                  <a:srgbClr val="0D0D0D"/>
                </a:solidFill>
                <a:latin typeface="Montserrat"/>
                <a:ea typeface="Montserrat"/>
                <a:cs typeface="Montserrat"/>
                <a:sym typeface="Montserrat"/>
              </a:rPr>
              <a:t> </a:t>
            </a:r>
            <a:r>
              <a:rPr lang="en-US" b="true" sz="2420" strike="noStrike" u="none">
                <a:solidFill>
                  <a:srgbClr val="0D0D0D"/>
                </a:solidFill>
                <a:latin typeface="Montserrat Bold"/>
                <a:ea typeface="Montserrat Bold"/>
                <a:cs typeface="Montserrat Bold"/>
                <a:sym typeface="Montserrat Bold"/>
              </a:rPr>
              <a:t>m/s</a:t>
            </a:r>
            <a:r>
              <a:rPr lang="en-US" sz="2420" strike="noStrike" u="none">
                <a:solidFill>
                  <a:srgbClr val="0D0D0D"/>
                </a:solidFill>
                <a:latin typeface="Montserrat"/>
                <a:ea typeface="Montserrat"/>
                <a:cs typeface="Montserrat"/>
                <a:sym typeface="Montserrat"/>
              </a:rPr>
              <a:t> ou </a:t>
            </a:r>
            <a:r>
              <a:rPr lang="en-US" b="true" sz="2420" strike="noStrike" u="none">
                <a:solidFill>
                  <a:srgbClr val="0D0D0D"/>
                </a:solidFill>
                <a:latin typeface="Montserrat Bold"/>
                <a:ea typeface="Montserrat Bold"/>
                <a:cs typeface="Montserrat Bold"/>
                <a:sym typeface="Montserrat Bold"/>
              </a:rPr>
              <a:t>canicule °C</a:t>
            </a:r>
            <a:r>
              <a:rPr lang="en-US" sz="2420" strike="noStrike" u="none">
                <a:solidFill>
                  <a:srgbClr val="0D0D0D"/>
                </a:solidFill>
                <a:latin typeface="Montserrat"/>
                <a:ea typeface="Montserrat"/>
                <a:cs typeface="Montserrat"/>
                <a:sym typeface="Montserrat"/>
              </a:rPr>
              <a:t>);</a:t>
            </a:r>
          </a:p>
          <a:p>
            <a:pPr algn="just" marL="522582" indent="-261291" lvl="1">
              <a:lnSpc>
                <a:spcPts val="5276"/>
              </a:lnSpc>
              <a:buFont typeface="Arial"/>
              <a:buChar char="•"/>
            </a:pPr>
            <a:r>
              <a:rPr lang="en-US" b="true" sz="2420" strike="noStrike" u="none">
                <a:solidFill>
                  <a:srgbClr val="99391B"/>
                </a:solidFill>
                <a:latin typeface="Montserrat Bold"/>
                <a:ea typeface="Montserrat Bold"/>
                <a:cs typeface="Montserrat Bold"/>
                <a:sym typeface="Montserrat Bold"/>
              </a:rPr>
              <a:t>sa fréquence</a:t>
            </a:r>
            <a:r>
              <a:rPr lang="en-US" b="true" sz="2420" strike="noStrike" u="none">
                <a:solidFill>
                  <a:srgbClr val="0D0D0D"/>
                </a:solidFill>
                <a:latin typeface="Montserrat Bold"/>
                <a:ea typeface="Montserrat Bold"/>
                <a:cs typeface="Montserrat Bold"/>
                <a:sym typeface="Montserrat Bold"/>
              </a:rPr>
              <a:t>:</a:t>
            </a:r>
            <a:r>
              <a:rPr lang="en-US" sz="2420" strike="noStrike" u="none">
                <a:solidFill>
                  <a:srgbClr val="0D0D0D"/>
                </a:solidFill>
                <a:latin typeface="Montserrat"/>
                <a:ea typeface="Montserrat"/>
                <a:cs typeface="Montserrat"/>
                <a:sym typeface="Montserrat"/>
              </a:rPr>
              <a:t> probabilité d’occurrence (période de retour);</a:t>
            </a:r>
          </a:p>
          <a:p>
            <a:pPr algn="just" marL="522582" indent="-261291" lvl="1">
              <a:lnSpc>
                <a:spcPts val="5276"/>
              </a:lnSpc>
              <a:buFont typeface="Arial"/>
              <a:buChar char="•"/>
            </a:pPr>
            <a:r>
              <a:rPr lang="en-US" b="true" sz="2420" strike="noStrike" u="none">
                <a:solidFill>
                  <a:srgbClr val="99391B"/>
                </a:solidFill>
                <a:latin typeface="Montserrat Bold"/>
                <a:ea typeface="Montserrat Bold"/>
                <a:cs typeface="Montserrat Bold"/>
                <a:sym typeface="Montserrat Bold"/>
              </a:rPr>
              <a:t>son extension géographique</a:t>
            </a:r>
            <a:r>
              <a:rPr lang="en-US" sz="2420" strike="noStrike" u="none">
                <a:solidFill>
                  <a:srgbClr val="99391B"/>
                </a:solidFill>
                <a:latin typeface="Montserrat"/>
                <a:ea typeface="Montserrat"/>
                <a:cs typeface="Montserrat"/>
                <a:sym typeface="Montserrat"/>
              </a:rPr>
              <a:t> </a:t>
            </a:r>
            <a:r>
              <a:rPr lang="en-US" sz="2420" strike="noStrike" u="none">
                <a:solidFill>
                  <a:srgbClr val="0D0D0D"/>
                </a:solidFill>
                <a:latin typeface="Montserrat"/>
                <a:ea typeface="Montserrat"/>
                <a:cs typeface="Montserrat"/>
                <a:sym typeface="Montserrat"/>
              </a:rPr>
              <a:t>(zone géographique impactée).</a:t>
            </a:r>
          </a:p>
          <a:p>
            <a:pPr algn="just">
              <a:lnSpc>
                <a:spcPts val="5276"/>
              </a:lnSpc>
            </a:pPr>
            <a:r>
              <a:rPr lang="en-US" sz="2420" strike="noStrike" u="none">
                <a:solidFill>
                  <a:srgbClr val="0D0D0D"/>
                </a:solidFill>
                <a:latin typeface="Montserrat"/>
                <a:ea typeface="Montserrat"/>
                <a:cs typeface="Montserrat"/>
                <a:sym typeface="Montserrat"/>
              </a:rPr>
              <a:t> Pour la Côte d'Ivo</a:t>
            </a:r>
            <a:r>
              <a:rPr lang="en-US" sz="2420" strike="noStrike" u="none">
                <a:solidFill>
                  <a:srgbClr val="0D0D0D"/>
                </a:solidFill>
                <a:latin typeface="Montserrat"/>
                <a:ea typeface="Montserrat"/>
                <a:cs typeface="Montserrat"/>
                <a:sym typeface="Montserrat"/>
              </a:rPr>
              <a:t>i</a:t>
            </a:r>
            <a:r>
              <a:rPr lang="en-US" sz="2420" strike="noStrike" u="none">
                <a:solidFill>
                  <a:srgbClr val="0D0D0D"/>
                </a:solidFill>
                <a:latin typeface="Montserrat"/>
                <a:ea typeface="Montserrat"/>
                <a:cs typeface="Montserrat"/>
                <a:sym typeface="Montserrat"/>
              </a:rPr>
              <a:t>r</a:t>
            </a:r>
            <a:r>
              <a:rPr lang="en-US" sz="2420" strike="noStrike" u="none">
                <a:solidFill>
                  <a:srgbClr val="0D0D0D"/>
                </a:solidFill>
                <a:latin typeface="Montserrat"/>
                <a:ea typeface="Montserrat"/>
                <a:cs typeface="Montserrat"/>
                <a:sym typeface="Montserrat"/>
              </a:rPr>
              <a:t>e</a:t>
            </a:r>
            <a:r>
              <a:rPr lang="en-US" sz="2420" strike="noStrike" u="none">
                <a:solidFill>
                  <a:srgbClr val="0D0D0D"/>
                </a:solidFill>
                <a:latin typeface="Montserrat"/>
                <a:ea typeface="Montserrat"/>
                <a:cs typeface="Montserrat"/>
                <a:sym typeface="Montserrat"/>
              </a:rPr>
              <a:t>,</a:t>
            </a:r>
            <a:r>
              <a:rPr lang="en-US" sz="2420" strike="noStrike" u="none">
                <a:solidFill>
                  <a:srgbClr val="0D0D0D"/>
                </a:solidFill>
                <a:latin typeface="Montserrat"/>
                <a:ea typeface="Montserrat"/>
                <a:cs typeface="Montserrat"/>
                <a:sym typeface="Montserrat"/>
              </a:rPr>
              <a:t> </a:t>
            </a:r>
            <a:r>
              <a:rPr lang="en-US" sz="2420" strike="noStrike" u="none">
                <a:solidFill>
                  <a:srgbClr val="0D0D0D"/>
                </a:solidFill>
                <a:latin typeface="Montserrat"/>
                <a:ea typeface="Montserrat"/>
                <a:cs typeface="Montserrat"/>
                <a:sym typeface="Montserrat"/>
              </a:rPr>
              <a:t>les</a:t>
            </a:r>
            <a:r>
              <a:rPr lang="en-US" sz="2420" strike="noStrike" u="none">
                <a:solidFill>
                  <a:srgbClr val="0D0D0D"/>
                </a:solidFill>
                <a:latin typeface="Montserrat"/>
                <a:ea typeface="Montserrat"/>
                <a:cs typeface="Montserrat"/>
                <a:sym typeface="Montserrat"/>
              </a:rPr>
              <a:t> </a:t>
            </a:r>
            <a:r>
              <a:rPr lang="en-US" sz="2420" strike="noStrike" u="none">
                <a:solidFill>
                  <a:srgbClr val="0D0D0D"/>
                </a:solidFill>
                <a:latin typeface="Montserrat"/>
                <a:ea typeface="Montserrat"/>
                <a:cs typeface="Montserrat"/>
                <a:sym typeface="Montserrat"/>
              </a:rPr>
              <a:t>a</a:t>
            </a:r>
            <a:r>
              <a:rPr lang="en-US" sz="2420" strike="noStrike" u="none">
                <a:solidFill>
                  <a:srgbClr val="0D0D0D"/>
                </a:solidFill>
                <a:latin typeface="Montserrat"/>
                <a:ea typeface="Montserrat"/>
                <a:cs typeface="Montserrat"/>
                <a:sym typeface="Montserrat"/>
              </a:rPr>
              <a:t>léa</a:t>
            </a:r>
            <a:r>
              <a:rPr lang="en-US" sz="2420" strike="noStrike" u="none">
                <a:solidFill>
                  <a:srgbClr val="0D0D0D"/>
                </a:solidFill>
                <a:latin typeface="Montserrat"/>
                <a:ea typeface="Montserrat"/>
                <a:cs typeface="Montserrat"/>
                <a:sym typeface="Montserrat"/>
              </a:rPr>
              <a:t>s</a:t>
            </a:r>
            <a:r>
              <a:rPr lang="en-US" sz="2420" strike="noStrike" u="none">
                <a:solidFill>
                  <a:srgbClr val="0D0D0D"/>
                </a:solidFill>
                <a:latin typeface="Montserrat"/>
                <a:ea typeface="Montserrat"/>
                <a:cs typeface="Montserrat"/>
                <a:sym typeface="Montserrat"/>
              </a:rPr>
              <a:t> p</a:t>
            </a:r>
            <a:r>
              <a:rPr lang="en-US" sz="2420" strike="noStrike" u="none">
                <a:solidFill>
                  <a:srgbClr val="0D0D0D"/>
                </a:solidFill>
                <a:latin typeface="Montserrat"/>
                <a:ea typeface="Montserrat"/>
                <a:cs typeface="Montserrat"/>
                <a:sym typeface="Montserrat"/>
              </a:rPr>
              <a:t>ri</a:t>
            </a:r>
            <a:r>
              <a:rPr lang="en-US" sz="2420" strike="noStrike" u="none">
                <a:solidFill>
                  <a:srgbClr val="0D0D0D"/>
                </a:solidFill>
                <a:latin typeface="Montserrat"/>
                <a:ea typeface="Montserrat"/>
                <a:cs typeface="Montserrat"/>
                <a:sym typeface="Montserrat"/>
              </a:rPr>
              <a:t>o</a:t>
            </a:r>
            <a:r>
              <a:rPr lang="en-US" sz="2420" strike="noStrike" u="none">
                <a:solidFill>
                  <a:srgbClr val="0D0D0D"/>
                </a:solidFill>
                <a:latin typeface="Montserrat"/>
                <a:ea typeface="Montserrat"/>
                <a:cs typeface="Montserrat"/>
                <a:sym typeface="Montserrat"/>
              </a:rPr>
              <a:t>r</a:t>
            </a:r>
            <a:r>
              <a:rPr lang="en-US" sz="2420" strike="noStrike" u="none">
                <a:solidFill>
                  <a:srgbClr val="0D0D0D"/>
                </a:solidFill>
                <a:latin typeface="Montserrat"/>
                <a:ea typeface="Montserrat"/>
                <a:cs typeface="Montserrat"/>
                <a:sym typeface="Montserrat"/>
              </a:rPr>
              <a:t>it</a:t>
            </a:r>
            <a:r>
              <a:rPr lang="en-US" sz="2420" strike="noStrike" u="none">
                <a:solidFill>
                  <a:srgbClr val="0D0D0D"/>
                </a:solidFill>
                <a:latin typeface="Montserrat"/>
                <a:ea typeface="Montserrat"/>
                <a:cs typeface="Montserrat"/>
                <a:sym typeface="Montserrat"/>
              </a:rPr>
              <a:t>a</a:t>
            </a:r>
            <a:r>
              <a:rPr lang="en-US" sz="2420" strike="noStrike" u="none">
                <a:solidFill>
                  <a:srgbClr val="0D0D0D"/>
                </a:solidFill>
                <a:latin typeface="Montserrat"/>
                <a:ea typeface="Montserrat"/>
                <a:cs typeface="Montserrat"/>
                <a:sym typeface="Montserrat"/>
              </a:rPr>
              <a:t>i</a:t>
            </a:r>
            <a:r>
              <a:rPr lang="en-US" sz="2420" strike="noStrike" u="none">
                <a:solidFill>
                  <a:srgbClr val="0D0D0D"/>
                </a:solidFill>
                <a:latin typeface="Montserrat"/>
                <a:ea typeface="Montserrat"/>
                <a:cs typeface="Montserrat"/>
                <a:sym typeface="Montserrat"/>
              </a:rPr>
              <a:t>res s</a:t>
            </a:r>
            <a:r>
              <a:rPr lang="en-US" sz="2420" strike="noStrike" u="none">
                <a:solidFill>
                  <a:srgbClr val="0D0D0D"/>
                </a:solidFill>
                <a:latin typeface="Montserrat"/>
                <a:ea typeface="Montserrat"/>
                <a:cs typeface="Montserrat"/>
                <a:sym typeface="Montserrat"/>
              </a:rPr>
              <a:t>on</a:t>
            </a:r>
            <a:r>
              <a:rPr lang="en-US" sz="2420" strike="noStrike" u="none">
                <a:solidFill>
                  <a:srgbClr val="0D0D0D"/>
                </a:solidFill>
                <a:latin typeface="Montserrat"/>
                <a:ea typeface="Montserrat"/>
                <a:cs typeface="Montserrat"/>
                <a:sym typeface="Montserrat"/>
              </a:rPr>
              <a:t>t</a:t>
            </a:r>
            <a:r>
              <a:rPr lang="en-US" sz="2420" strike="noStrike" u="none">
                <a:solidFill>
                  <a:srgbClr val="0D0D0D"/>
                </a:solidFill>
                <a:latin typeface="Montserrat"/>
                <a:ea typeface="Montserrat"/>
                <a:cs typeface="Montserrat"/>
                <a:sym typeface="Montserrat"/>
              </a:rPr>
              <a:t> </a:t>
            </a:r>
            <a:r>
              <a:rPr lang="en-US" sz="2420" strike="noStrike" u="none">
                <a:solidFill>
                  <a:srgbClr val="0D0D0D"/>
                </a:solidFill>
                <a:latin typeface="Montserrat"/>
                <a:ea typeface="Montserrat"/>
                <a:cs typeface="Montserrat"/>
                <a:sym typeface="Montserrat"/>
              </a:rPr>
              <a:t>les</a:t>
            </a:r>
            <a:r>
              <a:rPr lang="en-US" sz="2420" strike="noStrike" u="none">
                <a:solidFill>
                  <a:srgbClr val="0D0D0D"/>
                </a:solidFill>
                <a:latin typeface="Montserrat"/>
                <a:ea typeface="Montserrat"/>
                <a:cs typeface="Montserrat"/>
                <a:sym typeface="Montserrat"/>
              </a:rPr>
              <a:t> </a:t>
            </a:r>
            <a:r>
              <a:rPr lang="en-US" sz="2420" strike="noStrike" u="none">
                <a:solidFill>
                  <a:srgbClr val="0D0D0D"/>
                </a:solidFill>
                <a:latin typeface="Montserrat"/>
                <a:ea typeface="Montserrat"/>
                <a:cs typeface="Montserrat"/>
                <a:sym typeface="Montserrat"/>
              </a:rPr>
              <a:t>inondations </a:t>
            </a:r>
            <a:r>
              <a:rPr lang="en-US" sz="2420" strike="noStrike" u="none">
                <a:solidFill>
                  <a:srgbClr val="0D0D0D"/>
                </a:solidFill>
                <a:latin typeface="Montserrat"/>
                <a:ea typeface="Montserrat"/>
                <a:cs typeface="Montserrat"/>
                <a:sym typeface="Montserrat"/>
              </a:rPr>
              <a:t>u</a:t>
            </a:r>
            <a:r>
              <a:rPr lang="en-US" sz="2420" strike="noStrike" u="none">
                <a:solidFill>
                  <a:srgbClr val="0D0D0D"/>
                </a:solidFill>
                <a:latin typeface="Montserrat"/>
                <a:ea typeface="Montserrat"/>
                <a:cs typeface="Montserrat"/>
                <a:sym typeface="Montserrat"/>
              </a:rPr>
              <a:t>rbai</a:t>
            </a:r>
            <a:r>
              <a:rPr lang="en-US" sz="2420" strike="noStrike" u="none">
                <a:solidFill>
                  <a:srgbClr val="0D0D0D"/>
                </a:solidFill>
                <a:latin typeface="Montserrat"/>
                <a:ea typeface="Montserrat"/>
                <a:cs typeface="Montserrat"/>
                <a:sym typeface="Montserrat"/>
              </a:rPr>
              <a:t>n</a:t>
            </a:r>
            <a:r>
              <a:rPr lang="en-US" sz="2420" strike="noStrike" u="none">
                <a:solidFill>
                  <a:srgbClr val="0D0D0D"/>
                </a:solidFill>
                <a:latin typeface="Montserrat"/>
                <a:ea typeface="Montserrat"/>
                <a:cs typeface="Montserrat"/>
                <a:sym typeface="Montserrat"/>
              </a:rPr>
              <a:t>es, les sèche</a:t>
            </a:r>
            <a:r>
              <a:rPr lang="en-US" sz="2420" strike="noStrike" u="none">
                <a:solidFill>
                  <a:srgbClr val="0D0D0D"/>
                </a:solidFill>
                <a:latin typeface="Montserrat"/>
                <a:ea typeface="Montserrat"/>
                <a:cs typeface="Montserrat"/>
                <a:sym typeface="Montserrat"/>
              </a:rPr>
              <a:t>r</a:t>
            </a:r>
            <a:r>
              <a:rPr lang="en-US" sz="2420" strike="noStrike" u="none">
                <a:solidFill>
                  <a:srgbClr val="0D0D0D"/>
                </a:solidFill>
                <a:latin typeface="Montserrat"/>
                <a:ea typeface="Montserrat"/>
                <a:cs typeface="Montserrat"/>
                <a:sym typeface="Montserrat"/>
              </a:rPr>
              <a:t>esses </a:t>
            </a:r>
            <a:r>
              <a:rPr lang="en-US" sz="2420" strike="noStrike" u="none">
                <a:solidFill>
                  <a:srgbClr val="0D0D0D"/>
                </a:solidFill>
                <a:latin typeface="Montserrat"/>
                <a:ea typeface="Montserrat"/>
                <a:cs typeface="Montserrat"/>
                <a:sym typeface="Montserrat"/>
              </a:rPr>
              <a:t>a</a:t>
            </a:r>
            <a:r>
              <a:rPr lang="en-US" sz="2420" strike="noStrike" u="none">
                <a:solidFill>
                  <a:srgbClr val="0D0D0D"/>
                </a:solidFill>
                <a:latin typeface="Montserrat"/>
                <a:ea typeface="Montserrat"/>
                <a:cs typeface="Montserrat"/>
                <a:sym typeface="Montserrat"/>
              </a:rPr>
              <a:t>gr</a:t>
            </a:r>
            <a:r>
              <a:rPr lang="en-US" sz="2420" strike="noStrike" u="none">
                <a:solidFill>
                  <a:srgbClr val="0D0D0D"/>
                </a:solidFill>
                <a:latin typeface="Montserrat"/>
                <a:ea typeface="Montserrat"/>
                <a:cs typeface="Montserrat"/>
                <a:sym typeface="Montserrat"/>
              </a:rPr>
              <a:t>i</a:t>
            </a:r>
            <a:r>
              <a:rPr lang="en-US" sz="2420" strike="noStrike" u="none">
                <a:solidFill>
                  <a:srgbClr val="0D0D0D"/>
                </a:solidFill>
                <a:latin typeface="Montserrat"/>
                <a:ea typeface="Montserrat"/>
                <a:cs typeface="Montserrat"/>
                <a:sym typeface="Montserrat"/>
              </a:rPr>
              <a:t>co</a:t>
            </a:r>
            <a:r>
              <a:rPr lang="en-US" sz="2420" strike="noStrike" u="none">
                <a:solidFill>
                  <a:srgbClr val="0D0D0D"/>
                </a:solidFill>
                <a:latin typeface="Montserrat"/>
                <a:ea typeface="Montserrat"/>
                <a:cs typeface="Montserrat"/>
                <a:sym typeface="Montserrat"/>
              </a:rPr>
              <a:t>l</a:t>
            </a:r>
            <a:r>
              <a:rPr lang="en-US" sz="2420" strike="noStrike" u="none">
                <a:solidFill>
                  <a:srgbClr val="0D0D0D"/>
                </a:solidFill>
                <a:latin typeface="Montserrat"/>
                <a:ea typeface="Montserrat"/>
                <a:cs typeface="Montserrat"/>
                <a:sym typeface="Montserrat"/>
              </a:rPr>
              <a:t>es et l’érosion cotière.</a:t>
            </a:r>
          </a:p>
        </p:txBody>
      </p:sp>
      <p:sp>
        <p:nvSpPr>
          <p:cNvPr name="TextBox 9" id="9"/>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371426" y="-8887874"/>
            <a:ext cx="1545148" cy="18288000"/>
            <a:chOff x="0" y="0"/>
            <a:chExt cx="406953" cy="4816593"/>
          </a:xfrm>
        </p:grpSpPr>
        <p:sp>
          <p:nvSpPr>
            <p:cNvPr name="Freeform 3" id="3"/>
            <p:cNvSpPr/>
            <p:nvPr/>
          </p:nvSpPr>
          <p:spPr>
            <a:xfrm flipH="false" flipV="false" rot="0">
              <a:off x="0" y="0"/>
              <a:ext cx="406953" cy="4816592"/>
            </a:xfrm>
            <a:custGeom>
              <a:avLst/>
              <a:gdLst/>
              <a:ahLst/>
              <a:cxnLst/>
              <a:rect r="r" b="b" t="t" l="l"/>
              <a:pathLst>
                <a:path h="4816592" w="406953">
                  <a:moveTo>
                    <a:pt x="0" y="0"/>
                  </a:moveTo>
                  <a:lnTo>
                    <a:pt x="406953" y="0"/>
                  </a:lnTo>
                  <a:lnTo>
                    <a:pt x="406953" y="4816592"/>
                  </a:lnTo>
                  <a:lnTo>
                    <a:pt x="0" y="4816592"/>
                  </a:lnTo>
                  <a:close/>
                </a:path>
              </a:pathLst>
            </a:custGeom>
            <a:solidFill>
              <a:srgbClr val="6CB7C4"/>
            </a:solidFill>
          </p:spPr>
        </p:sp>
        <p:sp>
          <p:nvSpPr>
            <p:cNvPr name="TextBox 4" id="4"/>
            <p:cNvSpPr txBox="true"/>
            <p:nvPr/>
          </p:nvSpPr>
          <p:spPr>
            <a:xfrm>
              <a:off x="0" y="-38100"/>
              <a:ext cx="406953" cy="485469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9740862" y="256126"/>
            <a:ext cx="530327" cy="5303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9028791" y="256126"/>
            <a:ext cx="530327" cy="5303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316720" y="256126"/>
            <a:ext cx="530327" cy="5303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536212" y="1175633"/>
            <a:ext cx="6734977" cy="2690992"/>
          </a:xfrm>
          <a:prstGeom prst="rect">
            <a:avLst/>
          </a:prstGeom>
        </p:spPr>
        <p:txBody>
          <a:bodyPr anchor="t" rtlCol="false" tIns="0" lIns="0" bIns="0" rIns="0">
            <a:spAutoFit/>
          </a:bodyPr>
          <a:lstStyle/>
          <a:p>
            <a:pPr algn="l">
              <a:lnSpc>
                <a:spcPts val="6944"/>
              </a:lnSpc>
            </a:pPr>
            <a:r>
              <a:rPr lang="en-US" sz="6944" b="true">
                <a:solidFill>
                  <a:srgbClr val="2D5D68"/>
                </a:solidFill>
                <a:latin typeface="Asap Bold"/>
                <a:ea typeface="Asap Bold"/>
                <a:cs typeface="Asap Bold"/>
                <a:sym typeface="Asap Bold"/>
              </a:rPr>
              <a:t>CLIMADA -  ÉVALUATION DES PRÉREQUIS</a:t>
            </a:r>
          </a:p>
        </p:txBody>
      </p:sp>
      <p:sp>
        <p:nvSpPr>
          <p:cNvPr name="Freeform 15" id="15"/>
          <p:cNvSpPr/>
          <p:nvPr/>
        </p:nvSpPr>
        <p:spPr>
          <a:xfrm flipH="false" flipV="false" rot="0">
            <a:off x="9938234" y="1222928"/>
            <a:ext cx="1236495" cy="1160057"/>
          </a:xfrm>
          <a:custGeom>
            <a:avLst/>
            <a:gdLst/>
            <a:ahLst/>
            <a:cxnLst/>
            <a:rect r="r" b="b" t="t" l="l"/>
            <a:pathLst>
              <a:path h="1160057" w="1236495">
                <a:moveTo>
                  <a:pt x="0" y="0"/>
                </a:moveTo>
                <a:lnTo>
                  <a:pt x="1236495" y="0"/>
                </a:lnTo>
                <a:lnTo>
                  <a:pt x="1236495" y="1160057"/>
                </a:lnTo>
                <a:lnTo>
                  <a:pt x="0" y="1160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3914971" y="3956781"/>
            <a:ext cx="6091054" cy="5706933"/>
          </a:xfrm>
          <a:custGeom>
            <a:avLst/>
            <a:gdLst/>
            <a:ahLst/>
            <a:cxnLst/>
            <a:rect r="r" b="b" t="t" l="l"/>
            <a:pathLst>
              <a:path h="5706933" w="6091054">
                <a:moveTo>
                  <a:pt x="0" y="0"/>
                </a:moveTo>
                <a:lnTo>
                  <a:pt x="6091054" y="0"/>
                </a:lnTo>
                <a:lnTo>
                  <a:pt x="6091054" y="5706933"/>
                </a:lnTo>
                <a:lnTo>
                  <a:pt x="0" y="5706933"/>
                </a:lnTo>
                <a:lnTo>
                  <a:pt x="0" y="0"/>
                </a:lnTo>
                <a:close/>
              </a:path>
            </a:pathLst>
          </a:custGeom>
          <a:blipFill>
            <a:blip r:embed="rId4"/>
            <a:stretch>
              <a:fillRect l="-8435" t="-7908" r="-4077" b="-12178"/>
            </a:stretch>
          </a:blipFill>
        </p:spPr>
      </p:sp>
      <p:sp>
        <p:nvSpPr>
          <p:cNvPr name="TextBox 17" id="17"/>
          <p:cNvSpPr txBox="true"/>
          <p:nvPr/>
        </p:nvSpPr>
        <p:spPr>
          <a:xfrm rot="0">
            <a:off x="10234826" y="4526141"/>
            <a:ext cx="8183681" cy="2491105"/>
          </a:xfrm>
          <a:prstGeom prst="rect">
            <a:avLst/>
          </a:prstGeom>
        </p:spPr>
        <p:txBody>
          <a:bodyPr anchor="t" rtlCol="false" tIns="0" lIns="0" bIns="0" rIns="0">
            <a:spAutoFit/>
          </a:bodyPr>
          <a:lstStyle/>
          <a:p>
            <a:pPr algn="l" marL="604518" indent="-302259" lvl="1">
              <a:lnSpc>
                <a:spcPts val="3919"/>
              </a:lnSpc>
              <a:buFont typeface="Arial"/>
              <a:buChar char="•"/>
            </a:pPr>
            <a:r>
              <a:rPr lang="en-US" sz="2799" spc="741">
                <a:solidFill>
                  <a:srgbClr val="000000"/>
                </a:solidFill>
                <a:latin typeface="Poppins"/>
                <a:ea typeface="Poppins"/>
                <a:cs typeface="Poppins"/>
                <a:sym typeface="Poppins"/>
              </a:rPr>
              <a:t>Scannez pour l'évaluation</a:t>
            </a:r>
          </a:p>
          <a:p>
            <a:pPr algn="l" marL="604518" indent="-302259" lvl="1">
              <a:lnSpc>
                <a:spcPts val="3919"/>
              </a:lnSpc>
              <a:buFont typeface="Arial"/>
              <a:buChar char="•"/>
            </a:pPr>
            <a:r>
              <a:rPr lang="en-US" sz="2799" spc="741">
                <a:solidFill>
                  <a:srgbClr val="000000"/>
                </a:solidFill>
                <a:latin typeface="Poppins"/>
                <a:ea typeface="Poppins"/>
                <a:cs typeface="Poppins"/>
                <a:sym typeface="Poppins"/>
              </a:rPr>
              <a:t>Durée : 15 minutes              </a:t>
            </a:r>
          </a:p>
          <a:p>
            <a:pPr algn="l" marL="604518" indent="-302259" lvl="1">
              <a:lnSpc>
                <a:spcPts val="3919"/>
              </a:lnSpc>
              <a:buFont typeface="Arial"/>
              <a:buChar char="•"/>
            </a:pPr>
            <a:r>
              <a:rPr lang="en-US" sz="2799" spc="741">
                <a:solidFill>
                  <a:srgbClr val="000000"/>
                </a:solidFill>
                <a:latin typeface="Poppins"/>
                <a:ea typeface="Poppins"/>
                <a:cs typeface="Poppins"/>
                <a:sym typeface="Poppins"/>
              </a:rPr>
              <a:t>20 questions </a:t>
            </a:r>
            <a:r>
              <a:rPr lang="en-US" b="true" sz="2799" spc="741">
                <a:solidFill>
                  <a:srgbClr val="000000"/>
                </a:solidFill>
                <a:latin typeface="Poppins Bold"/>
                <a:ea typeface="Poppins Bold"/>
                <a:cs typeface="Poppins Bold"/>
                <a:sym typeface="Poppins Bold"/>
              </a:rPr>
              <a:t>                                                       </a:t>
            </a:r>
          </a:p>
          <a:p>
            <a:pPr algn="l">
              <a:lnSpc>
                <a:spcPts val="3919"/>
              </a:lnSpc>
            </a:pPr>
          </a:p>
          <a:p>
            <a:pPr algn="l">
              <a:lnSpc>
                <a:spcPts val="3919"/>
              </a:lnSpc>
            </a:pPr>
            <a:r>
              <a:rPr lang="en-US" b="true" sz="2799" spc="741">
                <a:solidFill>
                  <a:srgbClr val="000000"/>
                </a:solidFill>
                <a:latin typeface="Poppins Bold"/>
                <a:ea typeface="Poppins Bold"/>
                <a:cs typeface="Poppins Bold"/>
                <a:sym typeface="Poppins Bold"/>
              </a:rPr>
              <a:t>Merci de votre participation ! </a:t>
            </a:r>
          </a:p>
        </p:txBody>
      </p:sp>
      <p:sp>
        <p:nvSpPr>
          <p:cNvPr name="TextBox 18" id="18"/>
          <p:cNvSpPr txBox="true"/>
          <p:nvPr/>
        </p:nvSpPr>
        <p:spPr>
          <a:xfrm rot="0">
            <a:off x="14238137" y="9684277"/>
            <a:ext cx="3173563" cy="375285"/>
          </a:xfrm>
          <a:prstGeom prst="rect">
            <a:avLst/>
          </a:prstGeom>
        </p:spPr>
        <p:txBody>
          <a:bodyPr anchor="t" rtlCol="false" tIns="0" lIns="0" bIns="0" rIns="0">
            <a:spAutoFit/>
          </a:bodyPr>
          <a:lstStyle/>
          <a:p>
            <a:pPr algn="r">
              <a:lnSpc>
                <a:spcPts val="2940"/>
              </a:lnSpc>
            </a:pPr>
            <a:r>
              <a:rPr lang="en-US" b="true" sz="2100" spc="556">
                <a:solidFill>
                  <a:srgbClr val="2D5D68"/>
                </a:solidFill>
                <a:latin typeface="Poppins Bold"/>
                <a:ea typeface="Poppins Bold"/>
                <a:cs typeface="Poppins Bold"/>
                <a:sym typeface="Poppins Bold"/>
              </a:rPr>
              <a:t>07/10/2025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727646" y="752632"/>
            <a:ext cx="6151674" cy="4613755"/>
          </a:xfrm>
          <a:custGeom>
            <a:avLst/>
            <a:gdLst/>
            <a:ahLst/>
            <a:cxnLst/>
            <a:rect r="r" b="b" t="t" l="l"/>
            <a:pathLst>
              <a:path h="4613755" w="6151674">
                <a:moveTo>
                  <a:pt x="0" y="0"/>
                </a:moveTo>
                <a:lnTo>
                  <a:pt x="6151674" y="0"/>
                </a:lnTo>
                <a:lnTo>
                  <a:pt x="6151674" y="4613755"/>
                </a:lnTo>
                <a:lnTo>
                  <a:pt x="0" y="4613755"/>
                </a:lnTo>
                <a:lnTo>
                  <a:pt x="0" y="0"/>
                </a:lnTo>
                <a:close/>
              </a:path>
            </a:pathLst>
          </a:custGeom>
          <a:blipFill>
            <a:blip r:embed="rId4"/>
            <a:stretch>
              <a:fillRect l="-6198" t="0" r="-6198" b="0"/>
            </a:stretch>
          </a:blipFill>
        </p:spPr>
      </p:sp>
      <p:sp>
        <p:nvSpPr>
          <p:cNvPr name="Freeform 5" id="5"/>
          <p:cNvSpPr/>
          <p:nvPr/>
        </p:nvSpPr>
        <p:spPr>
          <a:xfrm flipH="false" flipV="false" rot="0">
            <a:off x="9144000" y="5366387"/>
            <a:ext cx="6069111" cy="4557350"/>
          </a:xfrm>
          <a:custGeom>
            <a:avLst/>
            <a:gdLst/>
            <a:ahLst/>
            <a:cxnLst/>
            <a:rect r="r" b="b" t="t" l="l"/>
            <a:pathLst>
              <a:path h="4557350" w="6069111">
                <a:moveTo>
                  <a:pt x="0" y="0"/>
                </a:moveTo>
                <a:lnTo>
                  <a:pt x="6069111" y="0"/>
                </a:lnTo>
                <a:lnTo>
                  <a:pt x="6069111" y="4557351"/>
                </a:lnTo>
                <a:lnTo>
                  <a:pt x="0" y="4557351"/>
                </a:lnTo>
                <a:lnTo>
                  <a:pt x="0" y="0"/>
                </a:lnTo>
                <a:close/>
              </a:path>
            </a:pathLst>
          </a:custGeom>
          <a:blipFill>
            <a:blip r:embed="rId5"/>
            <a:stretch>
              <a:fillRect l="0" t="0" r="0" b="0"/>
            </a:stretch>
          </a:blipFill>
        </p:spPr>
      </p:sp>
      <p:sp>
        <p:nvSpPr>
          <p:cNvPr name="TextBox 6" id="6"/>
          <p:cNvSpPr txBox="true"/>
          <p:nvPr/>
        </p:nvSpPr>
        <p:spPr>
          <a:xfrm rot="0">
            <a:off x="1359284" y="809625"/>
            <a:ext cx="6400726" cy="1251322"/>
          </a:xfrm>
          <a:prstGeom prst="rect">
            <a:avLst/>
          </a:prstGeom>
        </p:spPr>
        <p:txBody>
          <a:bodyPr anchor="t" rtlCol="false" tIns="0" lIns="0" bIns="0" rIns="0">
            <a:spAutoFit/>
          </a:bodyPr>
          <a:lstStyle/>
          <a:p>
            <a:pPr algn="just">
              <a:lnSpc>
                <a:spcPts val="5276"/>
              </a:lnSpc>
            </a:pPr>
            <a:r>
              <a:rPr lang="en-US" b="true" sz="2420">
                <a:solidFill>
                  <a:srgbClr val="1C5739"/>
                </a:solidFill>
                <a:latin typeface="Montserrat Bold"/>
                <a:ea typeface="Montserrat Bold"/>
                <a:cs typeface="Montserrat Bold"/>
                <a:sym typeface="Montserrat Bold"/>
              </a:rPr>
              <a:t>Le second concept est l'Exposition (EXPOSURE)- Éléments à Risque</a:t>
            </a:r>
          </a:p>
        </p:txBody>
      </p:sp>
      <p:sp>
        <p:nvSpPr>
          <p:cNvPr name="TextBox 7" id="7"/>
          <p:cNvSpPr txBox="true"/>
          <p:nvPr/>
        </p:nvSpPr>
        <p:spPr>
          <a:xfrm rot="0">
            <a:off x="2181018" y="196538"/>
            <a:ext cx="2838979"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DEFINITIONS 2/5</a:t>
            </a:r>
          </a:p>
        </p:txBody>
      </p:sp>
      <p:sp>
        <p:nvSpPr>
          <p:cNvPr name="TextBox 8" id="8"/>
          <p:cNvSpPr txBox="true"/>
          <p:nvPr/>
        </p:nvSpPr>
        <p:spPr>
          <a:xfrm rot="0">
            <a:off x="200095" y="2224579"/>
            <a:ext cx="8992826" cy="7918822"/>
          </a:xfrm>
          <a:prstGeom prst="rect">
            <a:avLst/>
          </a:prstGeom>
        </p:spPr>
        <p:txBody>
          <a:bodyPr anchor="t" rtlCol="false" tIns="0" lIns="0" bIns="0" rIns="0">
            <a:spAutoFit/>
          </a:bodyPr>
          <a:lstStyle/>
          <a:p>
            <a:pPr algn="just">
              <a:lnSpc>
                <a:spcPts val="5276"/>
              </a:lnSpc>
            </a:pPr>
            <a:r>
              <a:rPr lang="en-US" sz="2420">
                <a:solidFill>
                  <a:srgbClr val="0D0D0D"/>
                </a:solidFill>
                <a:latin typeface="Montserrat"/>
                <a:ea typeface="Montserrat"/>
                <a:cs typeface="Montserrat"/>
                <a:sym typeface="Montserrat"/>
              </a:rPr>
              <a:t>Il représente</a:t>
            </a:r>
            <a:r>
              <a:rPr lang="en-US" sz="2420">
                <a:solidFill>
                  <a:srgbClr val="0D0D0D"/>
                </a:solidFill>
                <a:latin typeface="Montserrat"/>
                <a:ea typeface="Montserrat"/>
                <a:cs typeface="Montserrat"/>
                <a:sym typeface="Montserrat"/>
              </a:rPr>
              <a:t> l'ensemble des bien</a:t>
            </a:r>
            <a:r>
              <a:rPr lang="en-US" sz="2420" strike="noStrike" u="none">
                <a:solidFill>
                  <a:srgbClr val="0D0D0D"/>
                </a:solidFill>
                <a:latin typeface="Montserrat"/>
                <a:ea typeface="Montserrat"/>
                <a:cs typeface="Montserrat"/>
                <a:sym typeface="Montserrat"/>
              </a:rPr>
              <a:t>s, per</a:t>
            </a:r>
            <a:r>
              <a:rPr lang="en-US" sz="2420" strike="noStrike" u="none">
                <a:solidFill>
                  <a:srgbClr val="0D0D0D"/>
                </a:solidFill>
                <a:latin typeface="Montserrat"/>
                <a:ea typeface="Montserrat"/>
                <a:cs typeface="Montserrat"/>
                <a:sym typeface="Montserrat"/>
              </a:rPr>
              <a:t>sonnes</a:t>
            </a:r>
            <a:r>
              <a:rPr lang="en-US" sz="2420" strike="noStrike" u="none">
                <a:solidFill>
                  <a:srgbClr val="0D0D0D"/>
                </a:solidFill>
                <a:latin typeface="Montserrat"/>
                <a:ea typeface="Montserrat"/>
                <a:cs typeface="Montserrat"/>
                <a:sym typeface="Montserrat"/>
              </a:rPr>
              <a:t> et activ</a:t>
            </a:r>
            <a:r>
              <a:rPr lang="en-US" sz="2420" strike="noStrike" u="none">
                <a:solidFill>
                  <a:srgbClr val="0D0D0D"/>
                </a:solidFill>
                <a:latin typeface="Montserrat"/>
                <a:ea typeface="Montserrat"/>
                <a:cs typeface="Montserrat"/>
                <a:sym typeface="Montserrat"/>
              </a:rPr>
              <a:t>ité</a:t>
            </a:r>
            <a:r>
              <a:rPr lang="en-US" sz="2420" strike="noStrike" u="none">
                <a:solidFill>
                  <a:srgbClr val="0D0D0D"/>
                </a:solidFill>
                <a:latin typeface="Montserrat"/>
                <a:ea typeface="Montserrat"/>
                <a:cs typeface="Montserrat"/>
                <a:sym typeface="Montserrat"/>
              </a:rPr>
              <a:t>s</a:t>
            </a:r>
            <a:r>
              <a:rPr lang="en-US" sz="2420" strike="noStrike" u="none">
                <a:solidFill>
                  <a:srgbClr val="0D0D0D"/>
                </a:solidFill>
                <a:latin typeface="Montserrat"/>
                <a:ea typeface="Montserrat"/>
                <a:cs typeface="Montserrat"/>
                <a:sym typeface="Montserrat"/>
              </a:rPr>
              <a:t> </a:t>
            </a:r>
            <a:r>
              <a:rPr lang="en-US" sz="2420" strike="noStrike" u="none">
                <a:solidFill>
                  <a:srgbClr val="0D0D0D"/>
                </a:solidFill>
                <a:latin typeface="Montserrat"/>
                <a:ea typeface="Montserrat"/>
                <a:cs typeface="Montserrat"/>
                <a:sym typeface="Montserrat"/>
              </a:rPr>
              <a:t>économ</a:t>
            </a:r>
            <a:r>
              <a:rPr lang="en-US" sz="2420" strike="noStrike" u="none">
                <a:solidFill>
                  <a:srgbClr val="0D0D0D"/>
                </a:solidFill>
                <a:latin typeface="Montserrat"/>
                <a:ea typeface="Montserrat"/>
                <a:cs typeface="Montserrat"/>
                <a:sym typeface="Montserrat"/>
              </a:rPr>
              <a:t>ique</a:t>
            </a:r>
            <a:r>
              <a:rPr lang="en-US" sz="2420" strike="noStrike" u="none">
                <a:solidFill>
                  <a:srgbClr val="0D0D0D"/>
                </a:solidFill>
                <a:latin typeface="Montserrat"/>
                <a:ea typeface="Montserrat"/>
                <a:cs typeface="Montserrat"/>
                <a:sym typeface="Montserrat"/>
              </a:rPr>
              <a:t>s</a:t>
            </a:r>
            <a:r>
              <a:rPr lang="en-US" sz="2420" strike="noStrike" u="none">
                <a:solidFill>
                  <a:srgbClr val="0D0D0D"/>
                </a:solidFill>
                <a:latin typeface="Montserrat"/>
                <a:ea typeface="Montserrat"/>
                <a:cs typeface="Montserrat"/>
                <a:sym typeface="Montserrat"/>
              </a:rPr>
              <a:t> s</a:t>
            </a:r>
            <a:r>
              <a:rPr lang="en-US" sz="2420" strike="noStrike" u="none">
                <a:solidFill>
                  <a:srgbClr val="0D0D0D"/>
                </a:solidFill>
                <a:latin typeface="Montserrat"/>
                <a:ea typeface="Montserrat"/>
                <a:cs typeface="Montserrat"/>
                <a:sym typeface="Montserrat"/>
              </a:rPr>
              <a:t>it</a:t>
            </a:r>
            <a:r>
              <a:rPr lang="en-US" sz="2420" strike="noStrike" u="none">
                <a:solidFill>
                  <a:srgbClr val="0D0D0D"/>
                </a:solidFill>
                <a:latin typeface="Montserrat"/>
                <a:ea typeface="Montserrat"/>
                <a:cs typeface="Montserrat"/>
                <a:sym typeface="Montserrat"/>
              </a:rPr>
              <a:t>ué</a:t>
            </a:r>
            <a:r>
              <a:rPr lang="en-US" sz="2420" strike="noStrike" u="none">
                <a:solidFill>
                  <a:srgbClr val="0D0D0D"/>
                </a:solidFill>
                <a:latin typeface="Montserrat"/>
                <a:ea typeface="Montserrat"/>
                <a:cs typeface="Montserrat"/>
                <a:sym typeface="Montserrat"/>
              </a:rPr>
              <a:t>s </a:t>
            </a:r>
            <a:r>
              <a:rPr lang="en-US" sz="2420" strike="noStrike" u="none">
                <a:solidFill>
                  <a:srgbClr val="0D0D0D"/>
                </a:solidFill>
                <a:latin typeface="Montserrat"/>
                <a:ea typeface="Montserrat"/>
                <a:cs typeface="Montserrat"/>
                <a:sym typeface="Montserrat"/>
              </a:rPr>
              <a:t>da</a:t>
            </a:r>
            <a:r>
              <a:rPr lang="en-US" sz="2420" strike="noStrike" u="none">
                <a:solidFill>
                  <a:srgbClr val="0D0D0D"/>
                </a:solidFill>
                <a:latin typeface="Montserrat"/>
                <a:ea typeface="Montserrat"/>
                <a:cs typeface="Montserrat"/>
                <a:sym typeface="Montserrat"/>
              </a:rPr>
              <a:t>ns</a:t>
            </a:r>
            <a:r>
              <a:rPr lang="en-US" sz="2420" strike="noStrike" u="none">
                <a:solidFill>
                  <a:srgbClr val="0D0D0D"/>
                </a:solidFill>
                <a:latin typeface="Montserrat"/>
                <a:ea typeface="Montserrat"/>
                <a:cs typeface="Montserrat"/>
                <a:sym typeface="Montserrat"/>
              </a:rPr>
              <a:t> la zo</a:t>
            </a:r>
            <a:r>
              <a:rPr lang="en-US" sz="2420" strike="noStrike" u="none">
                <a:solidFill>
                  <a:srgbClr val="0D0D0D"/>
                </a:solidFill>
                <a:latin typeface="Montserrat"/>
                <a:ea typeface="Montserrat"/>
                <a:cs typeface="Montserrat"/>
                <a:sym typeface="Montserrat"/>
              </a:rPr>
              <a:t>ne </a:t>
            </a:r>
            <a:r>
              <a:rPr lang="en-US" sz="2420" strike="noStrike" u="none">
                <a:solidFill>
                  <a:srgbClr val="0D0D0D"/>
                </a:solidFill>
                <a:latin typeface="Montserrat"/>
                <a:ea typeface="Montserrat"/>
                <a:cs typeface="Montserrat"/>
                <a:sym typeface="Montserrat"/>
              </a:rPr>
              <a:t>af</a:t>
            </a:r>
            <a:r>
              <a:rPr lang="en-US" sz="2420" strike="noStrike" u="none">
                <a:solidFill>
                  <a:srgbClr val="0D0D0D"/>
                </a:solidFill>
                <a:latin typeface="Montserrat"/>
                <a:ea typeface="Montserrat"/>
                <a:cs typeface="Montserrat"/>
                <a:sym typeface="Montserrat"/>
              </a:rPr>
              <a:t>f</a:t>
            </a:r>
            <a:r>
              <a:rPr lang="en-US" sz="2420" strike="noStrike" u="none">
                <a:solidFill>
                  <a:srgbClr val="0D0D0D"/>
                </a:solidFill>
                <a:latin typeface="Montserrat"/>
                <a:ea typeface="Montserrat"/>
                <a:cs typeface="Montserrat"/>
                <a:sym typeface="Montserrat"/>
              </a:rPr>
              <a:t>ec</a:t>
            </a:r>
            <a:r>
              <a:rPr lang="en-US" sz="2420" strike="noStrike" u="none">
                <a:solidFill>
                  <a:srgbClr val="0D0D0D"/>
                </a:solidFill>
                <a:latin typeface="Montserrat"/>
                <a:ea typeface="Montserrat"/>
                <a:cs typeface="Montserrat"/>
                <a:sym typeface="Montserrat"/>
              </a:rPr>
              <a:t>té</a:t>
            </a:r>
            <a:r>
              <a:rPr lang="en-US" sz="2420" strike="noStrike" u="none">
                <a:solidFill>
                  <a:srgbClr val="0D0D0D"/>
                </a:solidFill>
                <a:latin typeface="Montserrat"/>
                <a:ea typeface="Montserrat"/>
                <a:cs typeface="Montserrat"/>
                <a:sym typeface="Montserrat"/>
              </a:rPr>
              <a:t>e</a:t>
            </a:r>
            <a:r>
              <a:rPr lang="en-US" sz="2420" strike="noStrike" u="none">
                <a:solidFill>
                  <a:srgbClr val="0D0D0D"/>
                </a:solidFill>
                <a:latin typeface="Montserrat"/>
                <a:ea typeface="Montserrat"/>
                <a:cs typeface="Montserrat"/>
                <a:sym typeface="Montserrat"/>
              </a:rPr>
              <a:t> par l'aléa. En d’autres termes, il tient compte :</a:t>
            </a:r>
          </a:p>
          <a:p>
            <a:pPr algn="just" marL="522582" indent="-261291" lvl="1">
              <a:lnSpc>
                <a:spcPts val="5276"/>
              </a:lnSpc>
              <a:buFont typeface="Arial"/>
              <a:buChar char="•"/>
            </a:pPr>
            <a:r>
              <a:rPr lang="en-US" sz="2420" strike="noStrike" u="none">
                <a:solidFill>
                  <a:srgbClr val="0D0D0D"/>
                </a:solidFill>
                <a:latin typeface="Montserrat"/>
                <a:ea typeface="Montserrat"/>
                <a:cs typeface="Montserrat"/>
                <a:sym typeface="Montserrat"/>
              </a:rPr>
              <a:t>de la</a:t>
            </a:r>
            <a:r>
              <a:rPr lang="en-US" sz="2420" strike="noStrike" u="none">
                <a:solidFill>
                  <a:srgbClr val="99391B"/>
                </a:solidFill>
                <a:latin typeface="Montserrat"/>
                <a:ea typeface="Montserrat"/>
                <a:cs typeface="Montserrat"/>
                <a:sym typeface="Montserrat"/>
              </a:rPr>
              <a:t> </a:t>
            </a:r>
            <a:r>
              <a:rPr lang="en-US" b="true" sz="2420" strike="noStrike" u="none">
                <a:solidFill>
                  <a:srgbClr val="99391B"/>
                </a:solidFill>
                <a:latin typeface="Montserrat Bold"/>
                <a:ea typeface="Montserrat Bold"/>
                <a:cs typeface="Montserrat Bold"/>
                <a:sym typeface="Montserrat Bold"/>
              </a:rPr>
              <a:t>zone géographique</a:t>
            </a:r>
            <a:r>
              <a:rPr lang="en-US" sz="2420" strike="noStrike" u="none">
                <a:solidFill>
                  <a:srgbClr val="0D0D0D"/>
                </a:solidFill>
                <a:latin typeface="Montserrat"/>
                <a:ea typeface="Montserrat"/>
                <a:cs typeface="Montserrat"/>
                <a:sym typeface="Montserrat"/>
              </a:rPr>
              <a:t> : Localisation précise;</a:t>
            </a:r>
          </a:p>
          <a:p>
            <a:pPr algn="just" marL="522582" indent="-261291" lvl="1">
              <a:lnSpc>
                <a:spcPts val="5276"/>
              </a:lnSpc>
              <a:buFont typeface="Arial"/>
              <a:buChar char="•"/>
            </a:pPr>
            <a:r>
              <a:rPr lang="en-US" sz="2420" strike="noStrike" u="none">
                <a:solidFill>
                  <a:srgbClr val="0D0D0D"/>
                </a:solidFill>
                <a:latin typeface="Montserrat"/>
                <a:ea typeface="Montserrat"/>
                <a:cs typeface="Montserrat"/>
                <a:sym typeface="Montserrat"/>
              </a:rPr>
              <a:t>de la </a:t>
            </a:r>
            <a:r>
              <a:rPr lang="en-US" b="true" sz="2420" strike="noStrike" u="none">
                <a:solidFill>
                  <a:srgbClr val="99391B"/>
                </a:solidFill>
                <a:latin typeface="Montserrat Bold"/>
                <a:ea typeface="Montserrat Bold"/>
                <a:cs typeface="Montserrat Bold"/>
                <a:sym typeface="Montserrat Bold"/>
              </a:rPr>
              <a:t>zone économique</a:t>
            </a:r>
            <a:r>
              <a:rPr lang="en-US" sz="2420" strike="noStrike" u="none">
                <a:solidFill>
                  <a:srgbClr val="99391B"/>
                </a:solidFill>
                <a:latin typeface="Montserrat"/>
                <a:ea typeface="Montserrat"/>
                <a:cs typeface="Montserrat"/>
                <a:sym typeface="Montserrat"/>
              </a:rPr>
              <a:t> </a:t>
            </a:r>
            <a:r>
              <a:rPr lang="en-US" sz="2420" strike="noStrike" u="none">
                <a:solidFill>
                  <a:srgbClr val="0D0D0D"/>
                </a:solidFill>
                <a:latin typeface="Montserrat"/>
                <a:ea typeface="Montserrat"/>
                <a:cs typeface="Montserrat"/>
                <a:sym typeface="Montserrat"/>
              </a:rPr>
              <a:t>: valeur monétaire actifs (FCFA);</a:t>
            </a:r>
          </a:p>
          <a:p>
            <a:pPr algn="just" marL="522582" indent="-261291" lvl="1">
              <a:lnSpc>
                <a:spcPts val="5276"/>
              </a:lnSpc>
              <a:buFont typeface="Arial"/>
              <a:buChar char="•"/>
            </a:pPr>
            <a:r>
              <a:rPr lang="en-US" sz="2420" strike="noStrike" u="none">
                <a:solidFill>
                  <a:srgbClr val="0D0D0D"/>
                </a:solidFill>
                <a:latin typeface="Montserrat"/>
                <a:ea typeface="Montserrat"/>
                <a:cs typeface="Montserrat"/>
                <a:sym typeface="Montserrat"/>
              </a:rPr>
              <a:t>de la </a:t>
            </a:r>
            <a:r>
              <a:rPr lang="en-US" b="true" sz="2420" strike="noStrike" u="none">
                <a:solidFill>
                  <a:srgbClr val="99391B"/>
                </a:solidFill>
                <a:latin typeface="Montserrat Bold"/>
                <a:ea typeface="Montserrat Bold"/>
                <a:cs typeface="Montserrat Bold"/>
                <a:sym typeface="Montserrat Bold"/>
              </a:rPr>
              <a:t>démographie</a:t>
            </a:r>
            <a:r>
              <a:rPr lang="en-US" b="true" sz="2420" strike="noStrike" u="none">
                <a:solidFill>
                  <a:srgbClr val="0D0D0D"/>
                </a:solidFill>
                <a:latin typeface="Montserrat Bold"/>
                <a:ea typeface="Montserrat Bold"/>
                <a:cs typeface="Montserrat Bold"/>
                <a:sym typeface="Montserrat Bold"/>
              </a:rPr>
              <a:t> </a:t>
            </a:r>
            <a:r>
              <a:rPr lang="en-US" sz="2420" strike="noStrike" u="none">
                <a:solidFill>
                  <a:srgbClr val="0D0D0D"/>
                </a:solidFill>
                <a:latin typeface="Montserrat"/>
                <a:ea typeface="Montserrat"/>
                <a:cs typeface="Montserrat"/>
                <a:sym typeface="Montserrat"/>
              </a:rPr>
              <a:t>: Population emplois;</a:t>
            </a:r>
          </a:p>
          <a:p>
            <a:pPr algn="just" marL="522582" indent="-261291" lvl="1">
              <a:lnSpc>
                <a:spcPts val="5276"/>
              </a:lnSpc>
              <a:buFont typeface="Arial"/>
              <a:buChar char="•"/>
            </a:pPr>
            <a:r>
              <a:rPr lang="en-US" sz="2420" strike="noStrike" u="none">
                <a:solidFill>
                  <a:srgbClr val="0D0D0D"/>
                </a:solidFill>
                <a:latin typeface="Montserrat"/>
                <a:ea typeface="Montserrat"/>
                <a:cs typeface="Montserrat"/>
                <a:sym typeface="Montserrat"/>
              </a:rPr>
              <a:t>du </a:t>
            </a:r>
            <a:r>
              <a:rPr lang="en-US" b="true" sz="2420" strike="noStrike" u="none">
                <a:solidFill>
                  <a:srgbClr val="99391B"/>
                </a:solidFill>
                <a:latin typeface="Montserrat Bold"/>
                <a:ea typeface="Montserrat Bold"/>
                <a:cs typeface="Montserrat Bold"/>
                <a:sym typeface="Montserrat Bold"/>
              </a:rPr>
              <a:t>sectorielle</a:t>
            </a:r>
            <a:r>
              <a:rPr lang="en-US" sz="2420" strike="noStrike" u="none">
                <a:solidFill>
                  <a:srgbClr val="0D0D0D"/>
                </a:solidFill>
                <a:latin typeface="Montserrat"/>
                <a:ea typeface="Montserrat"/>
                <a:cs typeface="Montserrat"/>
                <a:sym typeface="Montserrat"/>
              </a:rPr>
              <a:t> : type d ‘activité économique.</a:t>
            </a:r>
          </a:p>
          <a:p>
            <a:pPr algn="just">
              <a:lnSpc>
                <a:spcPts val="5276"/>
              </a:lnSpc>
            </a:pPr>
            <a:r>
              <a:rPr lang="en-US" b="true" sz="2420" strike="noStrike" u="none">
                <a:solidFill>
                  <a:srgbClr val="0D0D0D"/>
                </a:solidFill>
                <a:latin typeface="Montserrat Bold"/>
                <a:ea typeface="Montserrat Bold"/>
                <a:cs typeface="Montserrat Bold"/>
                <a:sym typeface="Montserrat Bold"/>
              </a:rPr>
              <a:t>EXEMPLES SECTORIELS CI :</a:t>
            </a:r>
          </a:p>
          <a:p>
            <a:pPr algn="just">
              <a:lnSpc>
                <a:spcPts val="5276"/>
              </a:lnSpc>
            </a:pPr>
            <a:r>
              <a:rPr lang="en-US" sz="2420" strike="noStrike" u="none">
                <a:solidFill>
                  <a:srgbClr val="0D0D0D"/>
                </a:solidFill>
                <a:latin typeface="Montserrat"/>
                <a:ea typeface="Montserrat"/>
                <a:cs typeface="Montserrat"/>
                <a:sym typeface="Montserrat"/>
              </a:rPr>
              <a:t>Agriculture : Plantations cacao/café (7M ha)</a:t>
            </a:r>
          </a:p>
          <a:p>
            <a:pPr algn="just">
              <a:lnSpc>
                <a:spcPts val="5276"/>
              </a:lnSpc>
            </a:pPr>
            <a:r>
              <a:rPr lang="en-US" sz="2420" strike="noStrike" u="none">
                <a:solidFill>
                  <a:srgbClr val="0D0D0D"/>
                </a:solidFill>
                <a:latin typeface="Montserrat"/>
                <a:ea typeface="Montserrat"/>
                <a:cs typeface="Montserrat"/>
                <a:sym typeface="Montserrat"/>
              </a:rPr>
              <a:t>Industrie : Zones Yopougon/Koumassi (200 usines)</a:t>
            </a:r>
          </a:p>
          <a:p>
            <a:pPr algn="just">
              <a:lnSpc>
                <a:spcPts val="5276"/>
              </a:lnSpc>
            </a:pPr>
            <a:r>
              <a:rPr lang="en-US" sz="2420" strike="noStrike" u="none">
                <a:solidFill>
                  <a:srgbClr val="0D0D0D"/>
                </a:solidFill>
                <a:latin typeface="Montserrat"/>
                <a:ea typeface="Montserrat"/>
                <a:cs typeface="Montserrat"/>
                <a:sym typeface="Montserrat"/>
              </a:rPr>
              <a:t> Infrastructure : Routes, ports, aéroports</a:t>
            </a:r>
          </a:p>
        </p:txBody>
      </p:sp>
      <p:sp>
        <p:nvSpPr>
          <p:cNvPr name="TextBox 9" id="9"/>
          <p:cNvSpPr txBox="true"/>
          <p:nvPr/>
        </p:nvSpPr>
        <p:spPr>
          <a:xfrm rot="0">
            <a:off x="9460251" y="997891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869014" y="3141139"/>
            <a:ext cx="6151674" cy="4613755"/>
          </a:xfrm>
          <a:custGeom>
            <a:avLst/>
            <a:gdLst/>
            <a:ahLst/>
            <a:cxnLst/>
            <a:rect r="r" b="b" t="t" l="l"/>
            <a:pathLst>
              <a:path h="4613755" w="6151674">
                <a:moveTo>
                  <a:pt x="0" y="0"/>
                </a:moveTo>
                <a:lnTo>
                  <a:pt x="6151674" y="0"/>
                </a:lnTo>
                <a:lnTo>
                  <a:pt x="6151674" y="4613755"/>
                </a:lnTo>
                <a:lnTo>
                  <a:pt x="0" y="4613755"/>
                </a:lnTo>
                <a:lnTo>
                  <a:pt x="0" y="0"/>
                </a:lnTo>
                <a:close/>
              </a:path>
            </a:pathLst>
          </a:custGeom>
          <a:blipFill>
            <a:blip r:embed="rId4"/>
            <a:stretch>
              <a:fillRect l="-6285" t="0" r="-6285" b="0"/>
            </a:stretch>
          </a:blipFill>
        </p:spPr>
      </p:sp>
      <p:sp>
        <p:nvSpPr>
          <p:cNvPr name="TextBox 5" id="5"/>
          <p:cNvSpPr txBox="true"/>
          <p:nvPr/>
        </p:nvSpPr>
        <p:spPr>
          <a:xfrm rot="0">
            <a:off x="1359284" y="809625"/>
            <a:ext cx="6312371" cy="1251322"/>
          </a:xfrm>
          <a:prstGeom prst="rect">
            <a:avLst/>
          </a:prstGeom>
        </p:spPr>
        <p:txBody>
          <a:bodyPr anchor="t" rtlCol="false" tIns="0" lIns="0" bIns="0" rIns="0">
            <a:spAutoFit/>
          </a:bodyPr>
          <a:lstStyle/>
          <a:p>
            <a:pPr algn="just">
              <a:lnSpc>
                <a:spcPts val="5276"/>
              </a:lnSpc>
            </a:pPr>
            <a:r>
              <a:rPr lang="en-US" b="true" sz="2420">
                <a:solidFill>
                  <a:srgbClr val="1C5739"/>
                </a:solidFill>
                <a:latin typeface="Montserrat Bold"/>
                <a:ea typeface="Montserrat Bold"/>
                <a:cs typeface="Montserrat Bold"/>
                <a:sym typeface="Montserrat Bold"/>
              </a:rPr>
              <a:t>Le troisième concept est la Vulnérabilité- Fonctions de Dommage</a:t>
            </a:r>
          </a:p>
        </p:txBody>
      </p:sp>
      <p:sp>
        <p:nvSpPr>
          <p:cNvPr name="TextBox 6" id="6"/>
          <p:cNvSpPr txBox="true"/>
          <p:nvPr/>
        </p:nvSpPr>
        <p:spPr>
          <a:xfrm rot="0">
            <a:off x="2181018" y="196538"/>
            <a:ext cx="2661921"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DEFINITIONS 3/5</a:t>
            </a:r>
          </a:p>
        </p:txBody>
      </p:sp>
      <p:sp>
        <p:nvSpPr>
          <p:cNvPr name="TextBox 7" id="7"/>
          <p:cNvSpPr txBox="true"/>
          <p:nvPr/>
        </p:nvSpPr>
        <p:spPr>
          <a:xfrm rot="0">
            <a:off x="200095" y="2176954"/>
            <a:ext cx="11307725" cy="7918822"/>
          </a:xfrm>
          <a:prstGeom prst="rect">
            <a:avLst/>
          </a:prstGeom>
        </p:spPr>
        <p:txBody>
          <a:bodyPr anchor="t" rtlCol="false" tIns="0" lIns="0" bIns="0" rIns="0">
            <a:spAutoFit/>
          </a:bodyPr>
          <a:lstStyle/>
          <a:p>
            <a:pPr algn="just">
              <a:lnSpc>
                <a:spcPts val="5276"/>
              </a:lnSpc>
            </a:pPr>
            <a:r>
              <a:rPr lang="en-US" sz="2420">
                <a:solidFill>
                  <a:srgbClr val="0D0D0D"/>
                </a:solidFill>
                <a:latin typeface="Montserrat"/>
                <a:ea typeface="Montserrat"/>
                <a:cs typeface="Montserrat"/>
                <a:sym typeface="Montserrat"/>
              </a:rPr>
              <a:t>Il s'agit d'une fonction mathématique qui traduit </a:t>
            </a:r>
            <a:r>
              <a:rPr lang="en-US" sz="2420" b="true">
                <a:solidFill>
                  <a:srgbClr val="99391B"/>
                </a:solidFill>
                <a:latin typeface="Montserrat Bold"/>
                <a:ea typeface="Montserrat Bold"/>
                <a:cs typeface="Montserrat Bold"/>
                <a:sym typeface="Montserrat Bold"/>
              </a:rPr>
              <a:t>l'intensité d'un aléa</a:t>
            </a:r>
            <a:r>
              <a:rPr lang="en-US" sz="2420">
                <a:solidFill>
                  <a:srgbClr val="99391B"/>
                </a:solidFill>
                <a:latin typeface="Montserrat"/>
                <a:ea typeface="Montserrat"/>
                <a:cs typeface="Montserrat"/>
                <a:sym typeface="Montserrat"/>
              </a:rPr>
              <a:t> </a:t>
            </a:r>
            <a:r>
              <a:rPr lang="en-US" sz="2420">
                <a:solidFill>
                  <a:srgbClr val="0D0D0D"/>
                </a:solidFill>
                <a:latin typeface="Montserrat"/>
                <a:ea typeface="Montserrat"/>
                <a:cs typeface="Montserrat"/>
                <a:sym typeface="Montserrat"/>
              </a:rPr>
              <a:t>en </a:t>
            </a:r>
            <a:r>
              <a:rPr lang="en-US" sz="2420" b="true">
                <a:solidFill>
                  <a:srgbClr val="99391B"/>
                </a:solidFill>
                <a:latin typeface="Montserrat Bold"/>
                <a:ea typeface="Montserrat Bold"/>
                <a:cs typeface="Montserrat Bold"/>
                <a:sym typeface="Montserrat Bold"/>
              </a:rPr>
              <a:t>pourcentage de dommage</a:t>
            </a:r>
            <a:r>
              <a:rPr lang="en-US" sz="2420">
                <a:solidFill>
                  <a:srgbClr val="99391B"/>
                </a:solidFill>
                <a:latin typeface="Montserrat"/>
                <a:ea typeface="Montserrat"/>
                <a:cs typeface="Montserrat"/>
                <a:sym typeface="Montserrat"/>
              </a:rPr>
              <a:t> </a:t>
            </a:r>
            <a:r>
              <a:rPr lang="en-US" sz="2420">
                <a:solidFill>
                  <a:srgbClr val="0D0D0D"/>
                </a:solidFill>
                <a:latin typeface="Montserrat"/>
                <a:ea typeface="Montserrat"/>
                <a:cs typeface="Montserrat"/>
                <a:sym typeface="Montserrat"/>
              </a:rPr>
              <a:t>pour un type d'actif donné. Par exemple ne maison en banco n'aura pas la même courbe de vulnérabilité face à une inondation qu'un immeuble en béton armé.</a:t>
            </a:r>
          </a:p>
          <a:p>
            <a:pPr algn="just">
              <a:lnSpc>
                <a:spcPts val="5276"/>
              </a:lnSpc>
            </a:pPr>
            <a:r>
              <a:rPr lang="en-US" sz="2420">
                <a:solidFill>
                  <a:srgbClr val="0D0D0D"/>
                </a:solidFill>
                <a:latin typeface="Montserrat"/>
                <a:ea typeface="Montserrat"/>
                <a:cs typeface="Montserrat"/>
                <a:sym typeface="Montserrat"/>
              </a:rPr>
              <a:t>FONCTION MATHÉMATIQUE :</a:t>
            </a:r>
          </a:p>
          <a:p>
            <a:pPr algn="just">
              <a:lnSpc>
                <a:spcPts val="5276"/>
              </a:lnSpc>
            </a:pPr>
            <a:r>
              <a:rPr lang="en-US" sz="2420" b="true">
                <a:solidFill>
                  <a:srgbClr val="0D0D0D"/>
                </a:solidFill>
                <a:latin typeface="Montserrat Bold"/>
                <a:ea typeface="Montserrat Bold"/>
                <a:cs typeface="Montserrat Bold"/>
                <a:sym typeface="Montserrat Bold"/>
              </a:rPr>
              <a:t>Dommage (%) = f(Intensité aléa)</a:t>
            </a:r>
          </a:p>
          <a:p>
            <a:pPr algn="just">
              <a:lnSpc>
                <a:spcPts val="5276"/>
              </a:lnSpc>
            </a:pPr>
            <a:r>
              <a:rPr lang="en-US" sz="2420" b="true">
                <a:solidFill>
                  <a:srgbClr val="0D0D0D"/>
                </a:solidFill>
                <a:latin typeface="Montserrat Bold"/>
                <a:ea typeface="Montserrat Bold"/>
                <a:cs typeface="Montserrat Bold"/>
                <a:sym typeface="Montserrat Bold"/>
              </a:rPr>
              <a:t>EXEMPLES CALIBRÉS :</a:t>
            </a:r>
          </a:p>
          <a:p>
            <a:pPr algn="just" marL="522582" indent="-261291" lvl="1">
              <a:lnSpc>
                <a:spcPts val="5276"/>
              </a:lnSpc>
              <a:buFont typeface="Arial"/>
              <a:buChar char="•"/>
            </a:pPr>
            <a:r>
              <a:rPr lang="en-US" sz="2420">
                <a:solidFill>
                  <a:srgbClr val="0D0D0D"/>
                </a:solidFill>
                <a:latin typeface="Montserrat"/>
                <a:ea typeface="Montserrat"/>
                <a:cs typeface="Montserrat"/>
                <a:sym typeface="Montserrat"/>
              </a:rPr>
              <a:t>Sécheresse agricole : 0% (normal) → 80% (sévère)</a:t>
            </a:r>
          </a:p>
          <a:p>
            <a:pPr algn="just" marL="522582" indent="-261291" lvl="1">
              <a:lnSpc>
                <a:spcPts val="5276"/>
              </a:lnSpc>
              <a:buFont typeface="Arial"/>
              <a:buChar char="•"/>
            </a:pPr>
            <a:r>
              <a:rPr lang="en-US" sz="2420">
                <a:solidFill>
                  <a:srgbClr val="0D0D0D"/>
                </a:solidFill>
                <a:latin typeface="Montserrat"/>
                <a:ea typeface="Montserrat"/>
                <a:cs typeface="Montserrat"/>
                <a:sym typeface="Montserrat"/>
              </a:rPr>
              <a:t>Cyclone industrie : 0% (50km/h) → 90% (200km/h)</a:t>
            </a:r>
          </a:p>
          <a:p>
            <a:pPr algn="just">
              <a:lnSpc>
                <a:spcPts val="5276"/>
              </a:lnSpc>
            </a:pPr>
            <a:r>
              <a:rPr lang="en-US" sz="2420" b="true">
                <a:solidFill>
                  <a:srgbClr val="0D0D0D"/>
                </a:solidFill>
                <a:latin typeface="Montserrat Bold"/>
                <a:ea typeface="Montserrat Bold"/>
                <a:cs typeface="Montserrat Bold"/>
                <a:sym typeface="Montserrat Bold"/>
              </a:rPr>
              <a:t>FACTEURS VULNÉRABILITÉ :</a:t>
            </a:r>
          </a:p>
          <a:p>
            <a:pPr algn="just" marL="522582" indent="-261291" lvl="1">
              <a:lnSpc>
                <a:spcPts val="5276"/>
              </a:lnSpc>
              <a:buFont typeface="Arial"/>
              <a:buChar char="•"/>
            </a:pPr>
            <a:r>
              <a:rPr lang="en-US" sz="2420">
                <a:solidFill>
                  <a:srgbClr val="0D0D0D"/>
                </a:solidFill>
                <a:latin typeface="Montserrat"/>
                <a:ea typeface="Montserrat"/>
                <a:cs typeface="Montserrat"/>
                <a:sym typeface="Montserrat"/>
              </a:rPr>
              <a:t>Matériaux construction (béton vs banco)</a:t>
            </a:r>
          </a:p>
          <a:p>
            <a:pPr algn="just" marL="522582" indent="-261291" lvl="1">
              <a:lnSpc>
                <a:spcPts val="5276"/>
              </a:lnSpc>
              <a:buFont typeface="Arial"/>
              <a:buChar char="•"/>
            </a:pPr>
            <a:r>
              <a:rPr lang="en-US" sz="2420">
                <a:solidFill>
                  <a:srgbClr val="0D0D0D"/>
                </a:solidFill>
                <a:latin typeface="Montserrat"/>
                <a:ea typeface="Montserrat"/>
                <a:cs typeface="Montserrat"/>
                <a:sym typeface="Montserrat"/>
              </a:rPr>
              <a:t>Systèmes protection (digues, irrigation)</a:t>
            </a:r>
          </a:p>
        </p:txBody>
      </p:sp>
      <p:sp>
        <p:nvSpPr>
          <p:cNvPr name="TextBox 8" id="8"/>
          <p:cNvSpPr txBox="true"/>
          <p:nvPr/>
        </p:nvSpPr>
        <p:spPr>
          <a:xfrm rot="0">
            <a:off x="8108640" y="9996133"/>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836851" y="3141139"/>
            <a:ext cx="8307534" cy="4613755"/>
          </a:xfrm>
          <a:custGeom>
            <a:avLst/>
            <a:gdLst/>
            <a:ahLst/>
            <a:cxnLst/>
            <a:rect r="r" b="b" t="t" l="l"/>
            <a:pathLst>
              <a:path h="4613755" w="8307534">
                <a:moveTo>
                  <a:pt x="0" y="0"/>
                </a:moveTo>
                <a:lnTo>
                  <a:pt x="8307534" y="0"/>
                </a:lnTo>
                <a:lnTo>
                  <a:pt x="8307534" y="4613755"/>
                </a:lnTo>
                <a:lnTo>
                  <a:pt x="0" y="4613755"/>
                </a:lnTo>
                <a:lnTo>
                  <a:pt x="0" y="0"/>
                </a:lnTo>
                <a:close/>
              </a:path>
            </a:pathLst>
          </a:custGeom>
          <a:blipFill>
            <a:blip r:embed="rId4"/>
            <a:stretch>
              <a:fillRect l="0" t="-1425" r="-23839" b="-1425"/>
            </a:stretch>
          </a:blipFill>
        </p:spPr>
      </p:sp>
      <p:sp>
        <p:nvSpPr>
          <p:cNvPr name="TextBox 5" id="5"/>
          <p:cNvSpPr txBox="true"/>
          <p:nvPr/>
        </p:nvSpPr>
        <p:spPr>
          <a:xfrm rot="0">
            <a:off x="1907085" y="636996"/>
            <a:ext cx="7236915" cy="1251322"/>
          </a:xfrm>
          <a:prstGeom prst="rect">
            <a:avLst/>
          </a:prstGeom>
        </p:spPr>
        <p:txBody>
          <a:bodyPr anchor="t" rtlCol="false" tIns="0" lIns="0" bIns="0" rIns="0">
            <a:spAutoFit/>
          </a:bodyPr>
          <a:lstStyle/>
          <a:p>
            <a:pPr algn="just">
              <a:lnSpc>
                <a:spcPts val="5276"/>
              </a:lnSpc>
            </a:pPr>
            <a:r>
              <a:rPr lang="en-US" b="true" sz="2420">
                <a:solidFill>
                  <a:srgbClr val="1C5739"/>
                </a:solidFill>
                <a:latin typeface="Montserrat Bold"/>
                <a:ea typeface="Montserrat Bold"/>
                <a:cs typeface="Montserrat Bold"/>
                <a:sym typeface="Montserrat Bold"/>
              </a:rPr>
              <a:t>Le quatrième concept est l'Impacts économiques- Quantification Finale</a:t>
            </a:r>
          </a:p>
        </p:txBody>
      </p:sp>
      <p:sp>
        <p:nvSpPr>
          <p:cNvPr name="TextBox 6" id="6"/>
          <p:cNvSpPr txBox="true"/>
          <p:nvPr/>
        </p:nvSpPr>
        <p:spPr>
          <a:xfrm rot="0">
            <a:off x="2181018" y="196538"/>
            <a:ext cx="2555686"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DEFINITIONS 4/5</a:t>
            </a:r>
          </a:p>
        </p:txBody>
      </p:sp>
      <p:sp>
        <p:nvSpPr>
          <p:cNvPr name="TextBox 7" id="7"/>
          <p:cNvSpPr txBox="true"/>
          <p:nvPr/>
        </p:nvSpPr>
        <p:spPr>
          <a:xfrm rot="0">
            <a:off x="322183" y="2309687"/>
            <a:ext cx="9224157" cy="7214225"/>
          </a:xfrm>
          <a:prstGeom prst="rect">
            <a:avLst/>
          </a:prstGeom>
        </p:spPr>
        <p:txBody>
          <a:bodyPr anchor="t" rtlCol="false" tIns="0" lIns="0" bIns="0" rIns="0">
            <a:spAutoFit/>
          </a:bodyPr>
          <a:lstStyle/>
          <a:p>
            <a:pPr algn="just">
              <a:lnSpc>
                <a:spcPts val="4872"/>
              </a:lnSpc>
            </a:pPr>
            <a:r>
              <a:rPr lang="en-US" sz="2235">
                <a:solidFill>
                  <a:srgbClr val="0D0D0D"/>
                </a:solidFill>
                <a:latin typeface="Montserrat"/>
                <a:ea typeface="Montserrat"/>
                <a:cs typeface="Montserrat"/>
                <a:sym typeface="Montserrat"/>
              </a:rPr>
              <a:t>C'est le résultat final de l'analyse, qui quantifie la perte économique absolue. En d’autres termes c’est une perte monétaires résultant de l'équation risque. CLIMADA calcule des métriques standardisées comme la </a:t>
            </a:r>
            <a:r>
              <a:rPr lang="en-US" sz="2235" b="true">
                <a:solidFill>
                  <a:srgbClr val="0D0D0D"/>
                </a:solidFill>
                <a:latin typeface="Montserrat Bold"/>
                <a:ea typeface="Montserrat Bold"/>
                <a:cs typeface="Montserrat Bold"/>
                <a:sym typeface="Montserrat Bold"/>
              </a:rPr>
              <a:t>Perte Annuelle Moyenne (AAL)</a:t>
            </a:r>
            <a:r>
              <a:rPr lang="en-US" sz="2235">
                <a:solidFill>
                  <a:srgbClr val="0D0D0D"/>
                </a:solidFill>
                <a:latin typeface="Montserrat"/>
                <a:ea typeface="Montserrat"/>
                <a:cs typeface="Montserrat"/>
                <a:sym typeface="Montserrat"/>
              </a:rPr>
              <a:t>, qui représente l'espérance mathématique des pertes sur une longue période, ou la </a:t>
            </a:r>
            <a:r>
              <a:rPr lang="en-US" sz="2235" b="true">
                <a:solidFill>
                  <a:srgbClr val="0D0D0D"/>
                </a:solidFill>
                <a:latin typeface="Montserrat Bold"/>
                <a:ea typeface="Montserrat Bold"/>
                <a:cs typeface="Montserrat Bold"/>
                <a:sym typeface="Montserrat Bold"/>
              </a:rPr>
              <a:t>Perte Maximale Probable (PML)</a:t>
            </a:r>
            <a:r>
              <a:rPr lang="en-US" sz="2235">
                <a:solidFill>
                  <a:srgbClr val="0D0D0D"/>
                </a:solidFill>
                <a:latin typeface="Montserrat"/>
                <a:ea typeface="Montserrat"/>
                <a:cs typeface="Montserrat"/>
                <a:sym typeface="Montserrat"/>
              </a:rPr>
              <a:t> pour un évènement rare, comme une sécheresse.</a:t>
            </a:r>
          </a:p>
          <a:p>
            <a:pPr algn="just">
              <a:lnSpc>
                <a:spcPts val="4872"/>
              </a:lnSpc>
            </a:pPr>
            <a:r>
              <a:rPr lang="en-US" sz="2235" b="true">
                <a:solidFill>
                  <a:srgbClr val="0D0D0D"/>
                </a:solidFill>
                <a:latin typeface="Montserrat Bold"/>
                <a:ea typeface="Montserrat Bold"/>
                <a:cs typeface="Montserrat Bold"/>
                <a:sym typeface="Montserrat Bold"/>
              </a:rPr>
              <a:t>MÉTRIQUES CLIMADA :</a:t>
            </a:r>
            <a:r>
              <a:rPr lang="en-US" sz="2235">
                <a:solidFill>
                  <a:srgbClr val="0D0D0D"/>
                </a:solidFill>
                <a:latin typeface="Montserrat"/>
                <a:ea typeface="Montserrat"/>
                <a:cs typeface="Montserrat"/>
                <a:sym typeface="Montserrat"/>
              </a:rPr>
              <a:t>Pertes Annuelles Moyennes (AAL); Pertes Maximales Probables (PML); Courbes risque par période retour et Cartes spatiales exposition/risque.</a:t>
            </a:r>
          </a:p>
          <a:p>
            <a:pPr algn="just">
              <a:lnSpc>
                <a:spcPts val="4671"/>
              </a:lnSpc>
            </a:pPr>
            <a:r>
              <a:rPr lang="en-US" b="true" sz="2142">
                <a:solidFill>
                  <a:srgbClr val="0D0D0D"/>
                </a:solidFill>
                <a:latin typeface="Montserrat Bold"/>
                <a:ea typeface="Montserrat Bold"/>
                <a:cs typeface="Montserrat Bold"/>
                <a:sym typeface="Montserrat Bold"/>
              </a:rPr>
              <a:t>EXEMPLES QUANTIFIÉS CI</a:t>
            </a:r>
            <a:r>
              <a:rPr lang="en-US" sz="2142">
                <a:solidFill>
                  <a:srgbClr val="0D0D0D"/>
                </a:solidFill>
                <a:latin typeface="Montserrat"/>
                <a:ea typeface="Montserrat"/>
                <a:cs typeface="Montserrat"/>
                <a:sym typeface="Montserrat"/>
              </a:rPr>
              <a:t> : </a:t>
            </a:r>
            <a:r>
              <a:rPr lang="en-US" sz="2142">
                <a:solidFill>
                  <a:srgbClr val="0D0D0D"/>
                </a:solidFill>
                <a:latin typeface="Montserrat"/>
                <a:ea typeface="Montserrat"/>
                <a:cs typeface="Montserrat"/>
                <a:sym typeface="Montserrat"/>
              </a:rPr>
              <a:t>AAL Inondations Abidjan : 2,8 Mds FCFA/an; PML Sécheresse Agriculture : 75 Mds FCFA (1/50 ans)</a:t>
            </a:r>
          </a:p>
        </p:txBody>
      </p:sp>
      <p:sp>
        <p:nvSpPr>
          <p:cNvPr name="TextBox 8" id="8"/>
          <p:cNvSpPr txBox="true"/>
          <p:nvPr/>
        </p:nvSpPr>
        <p:spPr>
          <a:xfrm rot="0">
            <a:off x="7701407" y="9996133"/>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8163570" y="3257829"/>
            <a:ext cx="1971220" cy="101287"/>
          </a:xfrm>
          <a:custGeom>
            <a:avLst/>
            <a:gdLst/>
            <a:ahLst/>
            <a:cxnLst/>
            <a:rect r="r" b="b" t="t" l="l"/>
            <a:pathLst>
              <a:path h="101287" w="1971220">
                <a:moveTo>
                  <a:pt x="0" y="0"/>
                </a:moveTo>
                <a:lnTo>
                  <a:pt x="1971221" y="0"/>
                </a:lnTo>
                <a:lnTo>
                  <a:pt x="1971221" y="101287"/>
                </a:lnTo>
                <a:lnTo>
                  <a:pt x="0" y="101287"/>
                </a:lnTo>
                <a:lnTo>
                  <a:pt x="0" y="0"/>
                </a:lnTo>
                <a:close/>
              </a:path>
            </a:pathLst>
          </a:custGeom>
          <a:blipFill>
            <a:blip r:embed="rId2">
              <a:extLst>
                <a:ext uri="{96DAC541-7B7A-43D3-8B79-37D633B846F1}">
                  <asvg:svgBlip xmlns:asvg="http://schemas.microsoft.com/office/drawing/2016/SVG/main" r:embed="rId3"/>
                </a:ext>
              </a:extLst>
            </a:blip>
            <a:stretch>
              <a:fillRect l="0" t="0" r="-24564" b="0"/>
            </a:stretch>
          </a:blipFill>
        </p:spPr>
      </p:sp>
      <p:sp>
        <p:nvSpPr>
          <p:cNvPr name="Freeform 3" id="3"/>
          <p:cNvSpPr/>
          <p:nvPr/>
        </p:nvSpPr>
        <p:spPr>
          <a:xfrm flipH="false" flipV="false" rot="-5400000">
            <a:off x="8163570" y="5305524"/>
            <a:ext cx="1971220" cy="101287"/>
          </a:xfrm>
          <a:custGeom>
            <a:avLst/>
            <a:gdLst/>
            <a:ahLst/>
            <a:cxnLst/>
            <a:rect r="r" b="b" t="t" l="l"/>
            <a:pathLst>
              <a:path h="101287" w="1971220">
                <a:moveTo>
                  <a:pt x="0" y="0"/>
                </a:moveTo>
                <a:lnTo>
                  <a:pt x="1971221" y="0"/>
                </a:lnTo>
                <a:lnTo>
                  <a:pt x="1971221" y="101286"/>
                </a:lnTo>
                <a:lnTo>
                  <a:pt x="0" y="101286"/>
                </a:lnTo>
                <a:lnTo>
                  <a:pt x="0" y="0"/>
                </a:lnTo>
                <a:close/>
              </a:path>
            </a:pathLst>
          </a:custGeom>
          <a:blipFill>
            <a:blip r:embed="rId2">
              <a:extLst>
                <a:ext uri="{96DAC541-7B7A-43D3-8B79-37D633B846F1}">
                  <asvg:svgBlip xmlns:asvg="http://schemas.microsoft.com/office/drawing/2016/SVG/main" r:embed="rId3"/>
                </a:ext>
              </a:extLst>
            </a:blip>
            <a:stretch>
              <a:fillRect l="0" t="0" r="-24564" b="0"/>
            </a:stretch>
          </a:blipFill>
        </p:spPr>
      </p:sp>
      <p:sp>
        <p:nvSpPr>
          <p:cNvPr name="Freeform 4" id="4"/>
          <p:cNvSpPr/>
          <p:nvPr/>
        </p:nvSpPr>
        <p:spPr>
          <a:xfrm flipH="false" flipV="false" rot="-10800000">
            <a:off x="8198799" y="4356312"/>
            <a:ext cx="1069706" cy="103209"/>
          </a:xfrm>
          <a:custGeom>
            <a:avLst/>
            <a:gdLst/>
            <a:ahLst/>
            <a:cxnLst/>
            <a:rect r="r" b="b" t="t" l="l"/>
            <a:pathLst>
              <a:path h="103209" w="1069706">
                <a:moveTo>
                  <a:pt x="0" y="0"/>
                </a:moveTo>
                <a:lnTo>
                  <a:pt x="1069706" y="0"/>
                </a:lnTo>
                <a:lnTo>
                  <a:pt x="1069706" y="103208"/>
                </a:lnTo>
                <a:lnTo>
                  <a:pt x="0" y="103208"/>
                </a:lnTo>
                <a:lnTo>
                  <a:pt x="0" y="0"/>
                </a:lnTo>
                <a:close/>
              </a:path>
            </a:pathLst>
          </a:custGeom>
          <a:blipFill>
            <a:blip r:embed="rId2">
              <a:extLst>
                <a:ext uri="{96DAC541-7B7A-43D3-8B79-37D633B846F1}">
                  <asvg:svgBlip xmlns:asvg="http://schemas.microsoft.com/office/drawing/2016/SVG/main" r:embed="rId3"/>
                </a:ext>
              </a:extLst>
            </a:blip>
            <a:stretch>
              <a:fillRect l="-87774" t="0" r="-46125" b="0"/>
            </a:stretch>
          </a:blipFill>
        </p:spPr>
      </p:sp>
      <p:sp>
        <p:nvSpPr>
          <p:cNvPr name="Freeform 5" id="5"/>
          <p:cNvSpPr/>
          <p:nvPr/>
        </p:nvSpPr>
        <p:spPr>
          <a:xfrm flipH="false" flipV="false" rot="-10800000">
            <a:off x="9136390" y="2325077"/>
            <a:ext cx="1069706" cy="103209"/>
          </a:xfrm>
          <a:custGeom>
            <a:avLst/>
            <a:gdLst/>
            <a:ahLst/>
            <a:cxnLst/>
            <a:rect r="r" b="b" t="t" l="l"/>
            <a:pathLst>
              <a:path h="103209" w="1069706">
                <a:moveTo>
                  <a:pt x="0" y="0"/>
                </a:moveTo>
                <a:lnTo>
                  <a:pt x="1069706" y="0"/>
                </a:lnTo>
                <a:lnTo>
                  <a:pt x="1069706" y="103209"/>
                </a:lnTo>
                <a:lnTo>
                  <a:pt x="0" y="103209"/>
                </a:lnTo>
                <a:lnTo>
                  <a:pt x="0" y="0"/>
                </a:lnTo>
                <a:close/>
              </a:path>
            </a:pathLst>
          </a:custGeom>
          <a:blipFill>
            <a:blip r:embed="rId2">
              <a:extLst>
                <a:ext uri="{96DAC541-7B7A-43D3-8B79-37D633B846F1}">
                  <asvg:svgBlip xmlns:asvg="http://schemas.microsoft.com/office/drawing/2016/SVG/main" r:embed="rId3"/>
                </a:ext>
              </a:extLst>
            </a:blip>
            <a:stretch>
              <a:fillRect l="-87774" t="0" r="-46125" b="0"/>
            </a:stretch>
          </a:blipFill>
        </p:spPr>
      </p:sp>
      <p:sp>
        <p:nvSpPr>
          <p:cNvPr name="Freeform 6" id="6"/>
          <p:cNvSpPr/>
          <p:nvPr/>
        </p:nvSpPr>
        <p:spPr>
          <a:xfrm flipH="false" flipV="false" rot="-5400000">
            <a:off x="8163570" y="7233499"/>
            <a:ext cx="1971220" cy="101287"/>
          </a:xfrm>
          <a:custGeom>
            <a:avLst/>
            <a:gdLst/>
            <a:ahLst/>
            <a:cxnLst/>
            <a:rect r="r" b="b" t="t" l="l"/>
            <a:pathLst>
              <a:path h="101287" w="1971220">
                <a:moveTo>
                  <a:pt x="0" y="0"/>
                </a:moveTo>
                <a:lnTo>
                  <a:pt x="1971221" y="0"/>
                </a:lnTo>
                <a:lnTo>
                  <a:pt x="1971221" y="101287"/>
                </a:lnTo>
                <a:lnTo>
                  <a:pt x="0" y="101287"/>
                </a:lnTo>
                <a:lnTo>
                  <a:pt x="0" y="0"/>
                </a:lnTo>
                <a:close/>
              </a:path>
            </a:pathLst>
          </a:custGeom>
          <a:blipFill>
            <a:blip r:embed="rId2">
              <a:extLst>
                <a:ext uri="{96DAC541-7B7A-43D3-8B79-37D633B846F1}">
                  <asvg:svgBlip xmlns:asvg="http://schemas.microsoft.com/office/drawing/2016/SVG/main" r:embed="rId3"/>
                </a:ext>
              </a:extLst>
            </a:blip>
            <a:stretch>
              <a:fillRect l="0" t="0" r="-24564" b="0"/>
            </a:stretch>
          </a:blipFill>
        </p:spPr>
      </p:sp>
      <p:sp>
        <p:nvSpPr>
          <p:cNvPr name="Freeform 7" id="7"/>
          <p:cNvSpPr/>
          <p:nvPr/>
        </p:nvSpPr>
        <p:spPr>
          <a:xfrm flipH="false" flipV="false" rot="-10800000">
            <a:off x="9136390" y="6941772"/>
            <a:ext cx="1069706" cy="103209"/>
          </a:xfrm>
          <a:custGeom>
            <a:avLst/>
            <a:gdLst/>
            <a:ahLst/>
            <a:cxnLst/>
            <a:rect r="r" b="b" t="t" l="l"/>
            <a:pathLst>
              <a:path h="103209" w="1069706">
                <a:moveTo>
                  <a:pt x="0" y="0"/>
                </a:moveTo>
                <a:lnTo>
                  <a:pt x="1069706" y="0"/>
                </a:lnTo>
                <a:lnTo>
                  <a:pt x="1069706" y="103209"/>
                </a:lnTo>
                <a:lnTo>
                  <a:pt x="0" y="103209"/>
                </a:lnTo>
                <a:lnTo>
                  <a:pt x="0" y="0"/>
                </a:lnTo>
                <a:close/>
              </a:path>
            </a:pathLst>
          </a:custGeom>
          <a:blipFill>
            <a:blip r:embed="rId2">
              <a:extLst>
                <a:ext uri="{96DAC541-7B7A-43D3-8B79-37D633B846F1}">
                  <asvg:svgBlip xmlns:asvg="http://schemas.microsoft.com/office/drawing/2016/SVG/main" r:embed="rId3"/>
                </a:ext>
              </a:extLst>
            </a:blip>
            <a:stretch>
              <a:fillRect l="-87774" t="0" r="-46125" b="0"/>
            </a:stretch>
          </a:blipFill>
        </p:spPr>
      </p:sp>
      <p:grpSp>
        <p:nvGrpSpPr>
          <p:cNvPr name="Group 8" id="8"/>
          <p:cNvGrpSpPr/>
          <p:nvPr/>
        </p:nvGrpSpPr>
        <p:grpSpPr>
          <a:xfrm rot="0">
            <a:off x="8942625" y="6757532"/>
            <a:ext cx="387530" cy="3875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7377"/>
            </a:solidFill>
            <a:ln w="38100"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399"/>
                </a:lnSpc>
              </a:pPr>
            </a:p>
          </p:txBody>
        </p:sp>
      </p:grpSp>
      <p:grpSp>
        <p:nvGrpSpPr>
          <p:cNvPr name="Group 11" id="11"/>
          <p:cNvGrpSpPr/>
          <p:nvPr/>
        </p:nvGrpSpPr>
        <p:grpSpPr>
          <a:xfrm rot="0">
            <a:off x="8942625" y="2172885"/>
            <a:ext cx="387530" cy="3875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D5D"/>
            </a:solidFill>
            <a:ln w="38100"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399"/>
                </a:lnSpc>
              </a:pPr>
            </a:p>
          </p:txBody>
        </p:sp>
      </p:grpSp>
      <p:grpSp>
        <p:nvGrpSpPr>
          <p:cNvPr name="Group 14" id="14"/>
          <p:cNvGrpSpPr/>
          <p:nvPr/>
        </p:nvGrpSpPr>
        <p:grpSpPr>
          <a:xfrm rot="-10800000">
            <a:off x="8955415" y="4176792"/>
            <a:ext cx="387530" cy="38753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A6B2"/>
            </a:solidFill>
            <a:ln w="38100" cap="sq">
              <a:solidFill>
                <a:srgbClr val="FFFFFF"/>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399"/>
                </a:lnSpc>
              </a:pPr>
            </a:p>
          </p:txBody>
        </p:sp>
      </p:grpSp>
      <p:sp>
        <p:nvSpPr>
          <p:cNvPr name="Freeform 17" id="17"/>
          <p:cNvSpPr/>
          <p:nvPr/>
        </p:nvSpPr>
        <p:spPr>
          <a:xfrm flipH="false" flipV="false" rot="0">
            <a:off x="6568651" y="3560752"/>
            <a:ext cx="1593290" cy="1619609"/>
          </a:xfrm>
          <a:custGeom>
            <a:avLst/>
            <a:gdLst/>
            <a:ahLst/>
            <a:cxnLst/>
            <a:rect r="r" b="b" t="t" l="l"/>
            <a:pathLst>
              <a:path h="1619609" w="1593290">
                <a:moveTo>
                  <a:pt x="0" y="0"/>
                </a:moveTo>
                <a:lnTo>
                  <a:pt x="1593291" y="0"/>
                </a:lnTo>
                <a:lnTo>
                  <a:pt x="1593291" y="1619609"/>
                </a:lnTo>
                <a:lnTo>
                  <a:pt x="0" y="16196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0">
            <a:off x="10141233" y="1556845"/>
            <a:ext cx="1593290" cy="1619609"/>
          </a:xfrm>
          <a:custGeom>
            <a:avLst/>
            <a:gdLst/>
            <a:ahLst/>
            <a:cxnLst/>
            <a:rect r="r" b="b" t="t" l="l"/>
            <a:pathLst>
              <a:path h="1619609" w="1593290">
                <a:moveTo>
                  <a:pt x="1593291" y="0"/>
                </a:moveTo>
                <a:lnTo>
                  <a:pt x="0" y="0"/>
                </a:lnTo>
                <a:lnTo>
                  <a:pt x="0" y="1619609"/>
                </a:lnTo>
                <a:lnTo>
                  <a:pt x="1593291" y="1619609"/>
                </a:lnTo>
                <a:lnTo>
                  <a:pt x="1593291"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9" id="19"/>
          <p:cNvSpPr/>
          <p:nvPr/>
        </p:nvSpPr>
        <p:spPr>
          <a:xfrm flipH="true" flipV="false" rot="0">
            <a:off x="10141233" y="6183572"/>
            <a:ext cx="1593290" cy="1619609"/>
          </a:xfrm>
          <a:custGeom>
            <a:avLst/>
            <a:gdLst/>
            <a:ahLst/>
            <a:cxnLst/>
            <a:rect r="r" b="b" t="t" l="l"/>
            <a:pathLst>
              <a:path h="1619609" w="1593290">
                <a:moveTo>
                  <a:pt x="1593291" y="0"/>
                </a:moveTo>
                <a:lnTo>
                  <a:pt x="0" y="0"/>
                </a:lnTo>
                <a:lnTo>
                  <a:pt x="0" y="1619609"/>
                </a:lnTo>
                <a:lnTo>
                  <a:pt x="1593291" y="1619609"/>
                </a:lnTo>
                <a:lnTo>
                  <a:pt x="1593291"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0" id="20"/>
          <p:cNvSpPr/>
          <p:nvPr/>
        </p:nvSpPr>
        <p:spPr>
          <a:xfrm flipH="false" flipV="false" rot="0">
            <a:off x="10654321" y="2093125"/>
            <a:ext cx="567114" cy="567114"/>
          </a:xfrm>
          <a:custGeom>
            <a:avLst/>
            <a:gdLst/>
            <a:ahLst/>
            <a:cxnLst/>
            <a:rect r="r" b="b" t="t" l="l"/>
            <a:pathLst>
              <a:path h="567114" w="567114">
                <a:moveTo>
                  <a:pt x="0" y="0"/>
                </a:moveTo>
                <a:lnTo>
                  <a:pt x="567115" y="0"/>
                </a:lnTo>
                <a:lnTo>
                  <a:pt x="567115" y="567114"/>
                </a:lnTo>
                <a:lnTo>
                  <a:pt x="0" y="5671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0694251" y="6552472"/>
            <a:ext cx="487255" cy="758373"/>
          </a:xfrm>
          <a:custGeom>
            <a:avLst/>
            <a:gdLst/>
            <a:ahLst/>
            <a:cxnLst/>
            <a:rect r="r" b="b" t="t" l="l"/>
            <a:pathLst>
              <a:path h="758373" w="487255">
                <a:moveTo>
                  <a:pt x="0" y="0"/>
                </a:moveTo>
                <a:lnTo>
                  <a:pt x="487255" y="0"/>
                </a:lnTo>
                <a:lnTo>
                  <a:pt x="487255" y="758373"/>
                </a:lnTo>
                <a:lnTo>
                  <a:pt x="0" y="7583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771830" y="2125085"/>
            <a:ext cx="513741" cy="483130"/>
          </a:xfrm>
          <a:custGeom>
            <a:avLst/>
            <a:gdLst/>
            <a:ahLst/>
            <a:cxnLst/>
            <a:rect r="r" b="b" t="t" l="l"/>
            <a:pathLst>
              <a:path h="483130" w="513741">
                <a:moveTo>
                  <a:pt x="0" y="0"/>
                </a:moveTo>
                <a:lnTo>
                  <a:pt x="513740" y="0"/>
                </a:lnTo>
                <a:lnTo>
                  <a:pt x="513740" y="483130"/>
                </a:lnTo>
                <a:lnTo>
                  <a:pt x="0" y="4831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23" id="23"/>
          <p:cNvSpPr/>
          <p:nvPr/>
        </p:nvSpPr>
        <p:spPr>
          <a:xfrm flipH="false" flipV="false" rot="0">
            <a:off x="12695899" y="1778594"/>
            <a:ext cx="513741" cy="483130"/>
          </a:xfrm>
          <a:custGeom>
            <a:avLst/>
            <a:gdLst/>
            <a:ahLst/>
            <a:cxnLst/>
            <a:rect r="r" b="b" t="t" l="l"/>
            <a:pathLst>
              <a:path h="483130" w="513741">
                <a:moveTo>
                  <a:pt x="0" y="0"/>
                </a:moveTo>
                <a:lnTo>
                  <a:pt x="513741" y="0"/>
                </a:lnTo>
                <a:lnTo>
                  <a:pt x="513741" y="483130"/>
                </a:lnTo>
                <a:lnTo>
                  <a:pt x="0" y="4831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24" id="24"/>
          <p:cNvSpPr/>
          <p:nvPr/>
        </p:nvSpPr>
        <p:spPr>
          <a:xfrm flipH="false" flipV="false" rot="0">
            <a:off x="12695899" y="6739794"/>
            <a:ext cx="513741" cy="483130"/>
          </a:xfrm>
          <a:custGeom>
            <a:avLst/>
            <a:gdLst/>
            <a:ahLst/>
            <a:cxnLst/>
            <a:rect r="r" b="b" t="t" l="l"/>
            <a:pathLst>
              <a:path h="483130" w="513741">
                <a:moveTo>
                  <a:pt x="0" y="0"/>
                </a:moveTo>
                <a:lnTo>
                  <a:pt x="513741" y="0"/>
                </a:lnTo>
                <a:lnTo>
                  <a:pt x="513741" y="483131"/>
                </a:lnTo>
                <a:lnTo>
                  <a:pt x="0" y="48313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25" id="25"/>
          <p:cNvSpPr/>
          <p:nvPr/>
        </p:nvSpPr>
        <p:spPr>
          <a:xfrm flipH="false" flipV="false" rot="0">
            <a:off x="-156074" y="-374783"/>
            <a:ext cx="1184774" cy="1403483"/>
          </a:xfrm>
          <a:custGeom>
            <a:avLst/>
            <a:gdLst/>
            <a:ahLst/>
            <a:cxnLst/>
            <a:rect r="r" b="b" t="t" l="l"/>
            <a:pathLst>
              <a:path h="1403483" w="1184774">
                <a:moveTo>
                  <a:pt x="0" y="0"/>
                </a:moveTo>
                <a:lnTo>
                  <a:pt x="1184774" y="0"/>
                </a:lnTo>
                <a:lnTo>
                  <a:pt x="1184774" y="1403483"/>
                </a:lnTo>
                <a:lnTo>
                  <a:pt x="0" y="140348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6" id="26"/>
          <p:cNvSpPr/>
          <p:nvPr/>
        </p:nvSpPr>
        <p:spPr>
          <a:xfrm flipH="false" flipV="false" rot="0">
            <a:off x="17411476" y="9457960"/>
            <a:ext cx="1489099" cy="1219200"/>
          </a:xfrm>
          <a:custGeom>
            <a:avLst/>
            <a:gdLst/>
            <a:ahLst/>
            <a:cxnLst/>
            <a:rect r="r" b="b" t="t" l="l"/>
            <a:pathLst>
              <a:path h="1219200" w="1489099">
                <a:moveTo>
                  <a:pt x="0" y="0"/>
                </a:moveTo>
                <a:lnTo>
                  <a:pt x="1489099" y="0"/>
                </a:lnTo>
                <a:lnTo>
                  <a:pt x="1489099" y="1219200"/>
                </a:lnTo>
                <a:lnTo>
                  <a:pt x="0" y="12192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7" id="27"/>
          <p:cNvSpPr txBox="true"/>
          <p:nvPr/>
        </p:nvSpPr>
        <p:spPr>
          <a:xfrm rot="0">
            <a:off x="1362007" y="3022722"/>
            <a:ext cx="5168544" cy="6185535"/>
          </a:xfrm>
          <a:prstGeom prst="rect">
            <a:avLst/>
          </a:prstGeom>
        </p:spPr>
        <p:txBody>
          <a:bodyPr anchor="t" rtlCol="false" tIns="0" lIns="0" bIns="0" rIns="0">
            <a:spAutoFit/>
          </a:bodyPr>
          <a:lstStyle/>
          <a:p>
            <a:pPr algn="l" marL="0" indent="0" lvl="0">
              <a:lnSpc>
                <a:spcPts val="2549"/>
              </a:lnSpc>
              <a:spcBef>
                <a:spcPct val="0"/>
              </a:spcBef>
            </a:pPr>
            <a:r>
              <a:rPr lang="en-US" b="true" sz="1699">
                <a:solidFill>
                  <a:srgbClr val="000000"/>
                </a:solidFill>
                <a:latin typeface="Canva Sans Bold"/>
                <a:ea typeface="Canva Sans Bold"/>
                <a:cs typeface="Canva Sans Bold"/>
                <a:sym typeface="Canva Sans Bold"/>
              </a:rPr>
              <a:t>Définiti</a:t>
            </a:r>
            <a:r>
              <a:rPr lang="en-US" b="true" sz="1699" strike="noStrike" u="none">
                <a:solidFill>
                  <a:srgbClr val="000000"/>
                </a:solidFill>
                <a:latin typeface="Canva Sans Bold"/>
                <a:ea typeface="Canva Sans Bold"/>
                <a:cs typeface="Canva Sans Bold"/>
                <a:sym typeface="Canva Sans Bold"/>
              </a:rPr>
              <a:t>o</a:t>
            </a:r>
            <a:r>
              <a:rPr lang="en-US" b="true" sz="1699" strike="noStrike" u="none">
                <a:solidFill>
                  <a:srgbClr val="000000"/>
                </a:solidFill>
                <a:latin typeface="Canva Sans Bold"/>
                <a:ea typeface="Canva Sans Bold"/>
                <a:cs typeface="Canva Sans Bold"/>
                <a:sym typeface="Canva Sans Bold"/>
              </a:rPr>
              <a:t>n :</a:t>
            </a:r>
          </a:p>
          <a:p>
            <a:pPr algn="l" marL="367029" indent="-183514" lvl="1">
              <a:lnSpc>
                <a:spcPts val="2549"/>
              </a:lnSpc>
              <a:spcBef>
                <a:spcPct val="0"/>
              </a:spcBef>
              <a:buFont typeface="Arial"/>
              <a:buChar char="•"/>
            </a:pPr>
            <a:r>
              <a:rPr lang="en-US" sz="1699" strike="noStrike" u="none">
                <a:solidFill>
                  <a:srgbClr val="000000"/>
                </a:solidFill>
                <a:latin typeface="Canva Sans"/>
                <a:ea typeface="Canva Sans"/>
                <a:cs typeface="Canva Sans"/>
                <a:sym typeface="Canva Sans"/>
              </a:rPr>
              <a:t>Pe</a:t>
            </a:r>
            <a:r>
              <a:rPr lang="en-US" sz="1699" strike="noStrike" u="none">
                <a:solidFill>
                  <a:srgbClr val="000000"/>
                </a:solidFill>
                <a:latin typeface="Canva Sans"/>
                <a:ea typeface="Canva Sans"/>
                <a:cs typeface="Canva Sans"/>
                <a:sym typeface="Canva Sans"/>
              </a:rPr>
              <a:t>r</a:t>
            </a:r>
            <a:r>
              <a:rPr lang="en-US" sz="1699" strike="noStrike" u="none">
                <a:solidFill>
                  <a:srgbClr val="000000"/>
                </a:solidFill>
                <a:latin typeface="Canva Sans"/>
                <a:ea typeface="Canva Sans"/>
                <a:cs typeface="Canva Sans"/>
                <a:sym typeface="Canva Sans"/>
              </a:rPr>
              <a:t>t</a:t>
            </a:r>
            <a:r>
              <a:rPr lang="en-US" sz="1699" strike="noStrike" u="none">
                <a:solidFill>
                  <a:srgbClr val="000000"/>
                </a:solidFill>
                <a:latin typeface="Canva Sans"/>
                <a:ea typeface="Canva Sans"/>
                <a:cs typeface="Canva Sans"/>
                <a:sym typeface="Canva Sans"/>
              </a:rPr>
              <a:t>e</a:t>
            </a:r>
            <a:r>
              <a:rPr lang="en-US" sz="1699" strike="noStrike" u="none">
                <a:solidFill>
                  <a:srgbClr val="000000"/>
                </a:solidFill>
                <a:latin typeface="Canva Sans"/>
                <a:ea typeface="Canva Sans"/>
                <a:cs typeface="Canva Sans"/>
                <a:sym typeface="Canva Sans"/>
              </a:rPr>
              <a:t> écono</a:t>
            </a:r>
            <a:r>
              <a:rPr lang="en-US" sz="1699" strike="noStrike" u="none">
                <a:solidFill>
                  <a:srgbClr val="000000"/>
                </a:solidFill>
                <a:latin typeface="Canva Sans"/>
                <a:ea typeface="Canva Sans"/>
                <a:cs typeface="Canva Sans"/>
                <a:sym typeface="Canva Sans"/>
              </a:rPr>
              <a:t>mi</a:t>
            </a:r>
            <a:r>
              <a:rPr lang="en-US" sz="1699" strike="noStrike" u="none">
                <a:solidFill>
                  <a:srgbClr val="000000"/>
                </a:solidFill>
                <a:latin typeface="Canva Sans"/>
                <a:ea typeface="Canva Sans"/>
                <a:cs typeface="Canva Sans"/>
                <a:sym typeface="Canva Sans"/>
              </a:rPr>
              <a:t>q</a:t>
            </a:r>
            <a:r>
              <a:rPr lang="en-US" sz="1699" strike="noStrike" u="none">
                <a:solidFill>
                  <a:srgbClr val="000000"/>
                </a:solidFill>
                <a:latin typeface="Canva Sans"/>
                <a:ea typeface="Canva Sans"/>
                <a:cs typeface="Canva Sans"/>
                <a:sym typeface="Canva Sans"/>
              </a:rPr>
              <a:t>u</a:t>
            </a:r>
            <a:r>
              <a:rPr lang="en-US" sz="1699" strike="noStrike" u="none">
                <a:solidFill>
                  <a:srgbClr val="000000"/>
                </a:solidFill>
                <a:latin typeface="Canva Sans"/>
                <a:ea typeface="Canva Sans"/>
                <a:cs typeface="Canva Sans"/>
                <a:sym typeface="Canva Sans"/>
              </a:rPr>
              <a:t>e </a:t>
            </a:r>
            <a:r>
              <a:rPr lang="en-US" sz="1699" strike="noStrike" u="none">
                <a:solidFill>
                  <a:srgbClr val="000000"/>
                </a:solidFill>
                <a:latin typeface="Canva Sans"/>
                <a:ea typeface="Canva Sans"/>
                <a:cs typeface="Canva Sans"/>
                <a:sym typeface="Canva Sans"/>
              </a:rPr>
              <a:t>m</a:t>
            </a:r>
            <a:r>
              <a:rPr lang="en-US" sz="1699" strike="noStrike" u="none">
                <a:solidFill>
                  <a:srgbClr val="000000"/>
                </a:solidFill>
                <a:latin typeface="Canva Sans"/>
                <a:ea typeface="Canva Sans"/>
                <a:cs typeface="Canva Sans"/>
                <a:sym typeface="Canva Sans"/>
              </a:rPr>
              <a:t>oyenne</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atten</a:t>
            </a:r>
            <a:r>
              <a:rPr lang="en-US" sz="1699" strike="noStrike" u="none">
                <a:solidFill>
                  <a:srgbClr val="000000"/>
                </a:solidFill>
                <a:latin typeface="Canva Sans"/>
                <a:ea typeface="Canva Sans"/>
                <a:cs typeface="Canva Sans"/>
                <a:sym typeface="Canva Sans"/>
              </a:rPr>
              <a:t>d</a:t>
            </a:r>
            <a:r>
              <a:rPr lang="en-US" sz="1699" strike="noStrike" u="none">
                <a:solidFill>
                  <a:srgbClr val="000000"/>
                </a:solidFill>
                <a:latin typeface="Canva Sans"/>
                <a:ea typeface="Canva Sans"/>
                <a:cs typeface="Canva Sans"/>
                <a:sym typeface="Canva Sans"/>
              </a:rPr>
              <a:t>ue pa</a:t>
            </a:r>
            <a:r>
              <a:rPr lang="en-US" sz="1699" strike="noStrike" u="none">
                <a:solidFill>
                  <a:srgbClr val="000000"/>
                </a:solidFill>
                <a:latin typeface="Canva Sans"/>
                <a:ea typeface="Canva Sans"/>
                <a:cs typeface="Canva Sans"/>
                <a:sym typeface="Canva Sans"/>
              </a:rPr>
              <a:t>r </a:t>
            </a:r>
            <a:r>
              <a:rPr lang="en-US" sz="1699" strike="noStrike" u="none">
                <a:solidFill>
                  <a:srgbClr val="000000"/>
                </a:solidFill>
                <a:latin typeface="Canva Sans"/>
                <a:ea typeface="Canva Sans"/>
                <a:cs typeface="Canva Sans"/>
                <a:sym typeface="Canva Sans"/>
              </a:rPr>
              <a:t>an </a:t>
            </a:r>
            <a:r>
              <a:rPr lang="en-US" sz="1699" strike="noStrike" u="none">
                <a:solidFill>
                  <a:srgbClr val="000000"/>
                </a:solidFill>
                <a:latin typeface="Canva Sans"/>
                <a:ea typeface="Canva Sans"/>
                <a:cs typeface="Canva Sans"/>
                <a:sym typeface="Canva Sans"/>
              </a:rPr>
              <a:t>s</a:t>
            </a:r>
            <a:r>
              <a:rPr lang="en-US" sz="1699" strike="noStrike" u="none">
                <a:solidFill>
                  <a:srgbClr val="000000"/>
                </a:solidFill>
                <a:latin typeface="Canva Sans"/>
                <a:ea typeface="Canva Sans"/>
                <a:cs typeface="Canva Sans"/>
                <a:sym typeface="Canva Sans"/>
              </a:rPr>
              <a:t>ur</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un</a:t>
            </a:r>
            <a:r>
              <a:rPr lang="en-US" sz="1699" strike="noStrike" u="none">
                <a:solidFill>
                  <a:srgbClr val="000000"/>
                </a:solidFill>
                <a:latin typeface="Canva Sans"/>
                <a:ea typeface="Canva Sans"/>
                <a:cs typeface="Canva Sans"/>
                <a:sym typeface="Canva Sans"/>
              </a:rPr>
              <a:t>e </a:t>
            </a:r>
            <a:r>
              <a:rPr lang="en-US" sz="1699" strike="noStrike" u="none">
                <a:solidFill>
                  <a:srgbClr val="000000"/>
                </a:solidFill>
                <a:latin typeface="Canva Sans"/>
                <a:ea typeface="Canva Sans"/>
                <a:cs typeface="Canva Sans"/>
                <a:sym typeface="Canva Sans"/>
              </a:rPr>
              <a:t>l</a:t>
            </a:r>
            <a:r>
              <a:rPr lang="en-US" sz="1699" strike="noStrike" u="none">
                <a:solidFill>
                  <a:srgbClr val="000000"/>
                </a:solidFill>
                <a:latin typeface="Canva Sans"/>
                <a:ea typeface="Canva Sans"/>
                <a:cs typeface="Canva Sans"/>
                <a:sym typeface="Canva Sans"/>
              </a:rPr>
              <a:t>on</a:t>
            </a:r>
            <a:r>
              <a:rPr lang="en-US" sz="1699" strike="noStrike" u="none">
                <a:solidFill>
                  <a:srgbClr val="000000"/>
                </a:solidFill>
                <a:latin typeface="Canva Sans"/>
                <a:ea typeface="Canva Sans"/>
                <a:cs typeface="Canva Sans"/>
                <a:sym typeface="Canva Sans"/>
              </a:rPr>
              <a:t>gu</a:t>
            </a:r>
            <a:r>
              <a:rPr lang="en-US" sz="1699" strike="noStrike" u="none">
                <a:solidFill>
                  <a:srgbClr val="000000"/>
                </a:solidFill>
                <a:latin typeface="Canva Sans"/>
                <a:ea typeface="Canva Sans"/>
                <a:cs typeface="Canva Sans"/>
                <a:sym typeface="Canva Sans"/>
              </a:rPr>
              <a:t>e</a:t>
            </a:r>
            <a:r>
              <a:rPr lang="en-US" sz="1699" strike="noStrike" u="none">
                <a:solidFill>
                  <a:srgbClr val="000000"/>
                </a:solidFill>
                <a:latin typeface="Canva Sans"/>
                <a:ea typeface="Canva Sans"/>
                <a:cs typeface="Canva Sans"/>
                <a:sym typeface="Canva Sans"/>
              </a:rPr>
              <a:t> période;</a:t>
            </a:r>
          </a:p>
          <a:p>
            <a:pPr algn="l" marL="367029" indent="-183514" lvl="1">
              <a:lnSpc>
                <a:spcPts val="2549"/>
              </a:lnSpc>
              <a:spcBef>
                <a:spcPct val="0"/>
              </a:spcBef>
              <a:buFont typeface="Arial"/>
              <a:buChar char="•"/>
            </a:pPr>
            <a:r>
              <a:rPr lang="en-US" sz="1699" strike="noStrike" u="none">
                <a:solidFill>
                  <a:srgbClr val="000000"/>
                </a:solidFill>
                <a:latin typeface="Canva Sans"/>
                <a:ea typeface="Canva Sans"/>
                <a:cs typeface="Canva Sans"/>
                <a:sym typeface="Canva Sans"/>
              </a:rPr>
              <a:t>In</a:t>
            </a:r>
            <a:r>
              <a:rPr lang="en-US" sz="1699" strike="noStrike" u="none">
                <a:solidFill>
                  <a:srgbClr val="000000"/>
                </a:solidFill>
                <a:latin typeface="Canva Sans"/>
                <a:ea typeface="Canva Sans"/>
                <a:cs typeface="Canva Sans"/>
                <a:sym typeface="Canva Sans"/>
              </a:rPr>
              <a:t>t</a:t>
            </a:r>
            <a:r>
              <a:rPr lang="en-US" sz="1699" strike="noStrike" u="none">
                <a:solidFill>
                  <a:srgbClr val="000000"/>
                </a:solidFill>
                <a:latin typeface="Canva Sans"/>
                <a:ea typeface="Canva Sans"/>
                <a:cs typeface="Canva Sans"/>
                <a:sym typeface="Canva Sans"/>
              </a:rPr>
              <a:t>ègr</a:t>
            </a:r>
            <a:r>
              <a:rPr lang="en-US" sz="1699" strike="noStrike" u="none">
                <a:solidFill>
                  <a:srgbClr val="000000"/>
                </a:solidFill>
                <a:latin typeface="Canva Sans"/>
                <a:ea typeface="Canva Sans"/>
                <a:cs typeface="Canva Sans"/>
                <a:sym typeface="Canva Sans"/>
              </a:rPr>
              <a:t>e</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t</a:t>
            </a:r>
            <a:r>
              <a:rPr lang="en-US" sz="1699" strike="noStrike" u="none">
                <a:solidFill>
                  <a:srgbClr val="000000"/>
                </a:solidFill>
                <a:latin typeface="Canva Sans"/>
                <a:ea typeface="Canva Sans"/>
                <a:cs typeface="Canva Sans"/>
                <a:sym typeface="Canva Sans"/>
              </a:rPr>
              <a:t>o</a:t>
            </a:r>
            <a:r>
              <a:rPr lang="en-US" sz="1699" strike="noStrike" u="none">
                <a:solidFill>
                  <a:srgbClr val="000000"/>
                </a:solidFill>
                <a:latin typeface="Canva Sans"/>
                <a:ea typeface="Canva Sans"/>
                <a:cs typeface="Canva Sans"/>
                <a:sym typeface="Canva Sans"/>
              </a:rPr>
              <a:t>u</a:t>
            </a:r>
            <a:r>
              <a:rPr lang="en-US" sz="1699" strike="noStrike" u="none">
                <a:solidFill>
                  <a:srgbClr val="000000"/>
                </a:solidFill>
                <a:latin typeface="Canva Sans"/>
                <a:ea typeface="Canva Sans"/>
                <a:cs typeface="Canva Sans"/>
                <a:sym typeface="Canva Sans"/>
              </a:rPr>
              <a:t>s</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le</a:t>
            </a:r>
            <a:r>
              <a:rPr lang="en-US" sz="1699" strike="noStrike" u="none">
                <a:solidFill>
                  <a:srgbClr val="000000"/>
                </a:solidFill>
                <a:latin typeface="Canva Sans"/>
                <a:ea typeface="Canva Sans"/>
                <a:cs typeface="Canva Sans"/>
                <a:sym typeface="Canva Sans"/>
              </a:rPr>
              <a:t>s</a:t>
            </a:r>
            <a:r>
              <a:rPr lang="en-US" sz="1699" strike="noStrike" u="none">
                <a:solidFill>
                  <a:srgbClr val="000000"/>
                </a:solidFill>
                <a:latin typeface="Canva Sans"/>
                <a:ea typeface="Canva Sans"/>
                <a:cs typeface="Canva Sans"/>
                <a:sym typeface="Canva Sans"/>
              </a:rPr>
              <a:t> évé</a:t>
            </a:r>
            <a:r>
              <a:rPr lang="en-US" sz="1699" strike="noStrike" u="none">
                <a:solidFill>
                  <a:srgbClr val="000000"/>
                </a:solidFill>
                <a:latin typeface="Canva Sans"/>
                <a:ea typeface="Canva Sans"/>
                <a:cs typeface="Canva Sans"/>
                <a:sym typeface="Canva Sans"/>
              </a:rPr>
              <a:t>ne</a:t>
            </a:r>
            <a:r>
              <a:rPr lang="en-US" sz="1699" strike="noStrike" u="none">
                <a:solidFill>
                  <a:srgbClr val="000000"/>
                </a:solidFill>
                <a:latin typeface="Canva Sans"/>
                <a:ea typeface="Canva Sans"/>
                <a:cs typeface="Canva Sans"/>
                <a:sym typeface="Canva Sans"/>
              </a:rPr>
              <a:t>men</a:t>
            </a:r>
            <a:r>
              <a:rPr lang="en-US" sz="1699" strike="noStrike" u="none">
                <a:solidFill>
                  <a:srgbClr val="000000"/>
                </a:solidFill>
                <a:latin typeface="Canva Sans"/>
                <a:ea typeface="Canva Sans"/>
                <a:cs typeface="Canva Sans"/>
                <a:sym typeface="Canva Sans"/>
              </a:rPr>
              <a:t>t</a:t>
            </a:r>
            <a:r>
              <a:rPr lang="en-US" sz="1699" strike="noStrike" u="none">
                <a:solidFill>
                  <a:srgbClr val="000000"/>
                </a:solidFill>
                <a:latin typeface="Canva Sans"/>
                <a:ea typeface="Canva Sans"/>
                <a:cs typeface="Canva Sans"/>
                <a:sym typeface="Canva Sans"/>
              </a:rPr>
              <a:t>s</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po</a:t>
            </a:r>
            <a:r>
              <a:rPr lang="en-US" sz="1699" strike="noStrike" u="none">
                <a:solidFill>
                  <a:srgbClr val="000000"/>
                </a:solidFill>
                <a:latin typeface="Canva Sans"/>
                <a:ea typeface="Canva Sans"/>
                <a:cs typeface="Canva Sans"/>
                <a:sym typeface="Canva Sans"/>
              </a:rPr>
              <a:t>s</a:t>
            </a:r>
            <a:r>
              <a:rPr lang="en-US" sz="1699" strike="noStrike" u="none">
                <a:solidFill>
                  <a:srgbClr val="000000"/>
                </a:solidFill>
                <a:latin typeface="Canva Sans"/>
                <a:ea typeface="Canva Sans"/>
                <a:cs typeface="Canva Sans"/>
                <a:sym typeface="Canva Sans"/>
              </a:rPr>
              <a:t>sibl</a:t>
            </a:r>
            <a:r>
              <a:rPr lang="en-US" sz="1699" strike="noStrike" u="none">
                <a:solidFill>
                  <a:srgbClr val="000000"/>
                </a:solidFill>
                <a:latin typeface="Canva Sans"/>
                <a:ea typeface="Canva Sans"/>
                <a:cs typeface="Canva Sans"/>
                <a:sym typeface="Canva Sans"/>
              </a:rPr>
              <a:t>e</a:t>
            </a:r>
            <a:r>
              <a:rPr lang="en-US" sz="1699" strike="noStrike" u="none">
                <a:solidFill>
                  <a:srgbClr val="000000"/>
                </a:solidFill>
                <a:latin typeface="Canva Sans"/>
                <a:ea typeface="Canva Sans"/>
                <a:cs typeface="Canva Sans"/>
                <a:sym typeface="Canva Sans"/>
              </a:rPr>
              <a:t>s</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et</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l</a:t>
            </a:r>
            <a:r>
              <a:rPr lang="en-US" sz="1699" strike="noStrike" u="none">
                <a:solidFill>
                  <a:srgbClr val="000000"/>
                </a:solidFill>
                <a:latin typeface="Canva Sans"/>
                <a:ea typeface="Canva Sans"/>
                <a:cs typeface="Canva Sans"/>
                <a:sym typeface="Canva Sans"/>
              </a:rPr>
              <a:t>eu</a:t>
            </a:r>
            <a:r>
              <a:rPr lang="en-US" sz="1699" strike="noStrike" u="none">
                <a:solidFill>
                  <a:srgbClr val="000000"/>
                </a:solidFill>
                <a:latin typeface="Canva Sans"/>
                <a:ea typeface="Canva Sans"/>
                <a:cs typeface="Canva Sans"/>
                <a:sym typeface="Canva Sans"/>
              </a:rPr>
              <a:t>r pr</a:t>
            </a:r>
            <a:r>
              <a:rPr lang="en-US" sz="1699" strike="noStrike" u="none">
                <a:solidFill>
                  <a:srgbClr val="000000"/>
                </a:solidFill>
                <a:latin typeface="Canva Sans"/>
                <a:ea typeface="Canva Sans"/>
                <a:cs typeface="Canva Sans"/>
                <a:sym typeface="Canva Sans"/>
              </a:rPr>
              <a:t>o</a:t>
            </a:r>
            <a:r>
              <a:rPr lang="en-US" sz="1699" strike="noStrike" u="none">
                <a:solidFill>
                  <a:srgbClr val="000000"/>
                </a:solidFill>
                <a:latin typeface="Canva Sans"/>
                <a:ea typeface="Canva Sans"/>
                <a:cs typeface="Canva Sans"/>
                <a:sym typeface="Canva Sans"/>
              </a:rPr>
              <a:t>babilité </a:t>
            </a:r>
            <a:r>
              <a:rPr lang="en-US" sz="1699" strike="noStrike" u="none">
                <a:solidFill>
                  <a:srgbClr val="000000"/>
                </a:solidFill>
                <a:latin typeface="Canva Sans"/>
                <a:ea typeface="Canva Sans"/>
                <a:cs typeface="Canva Sans"/>
                <a:sym typeface="Canva Sans"/>
              </a:rPr>
              <a:t>d</a:t>
            </a:r>
            <a:r>
              <a:rPr lang="en-US" sz="1699" strike="noStrike" u="none">
                <a:solidFill>
                  <a:srgbClr val="000000"/>
                </a:solidFill>
                <a:latin typeface="Canva Sans"/>
                <a:ea typeface="Canva Sans"/>
                <a:cs typeface="Canva Sans"/>
                <a:sym typeface="Canva Sans"/>
              </a:rPr>
              <a:t>'occurrence.</a:t>
            </a:r>
          </a:p>
          <a:p>
            <a:pPr algn="l">
              <a:lnSpc>
                <a:spcPts val="2699"/>
              </a:lnSpc>
              <a:spcBef>
                <a:spcPct val="0"/>
              </a:spcBef>
            </a:pPr>
            <a:r>
              <a:rPr lang="en-US" b="true" sz="1799" strike="noStrike" u="none">
                <a:solidFill>
                  <a:srgbClr val="000000"/>
                </a:solidFill>
                <a:latin typeface="Canva Sans Bold"/>
                <a:ea typeface="Canva Sans Bold"/>
                <a:cs typeface="Canva Sans Bold"/>
                <a:sym typeface="Canva Sans Bold"/>
              </a:rPr>
              <a:t>Calcul :</a:t>
            </a:r>
          </a:p>
          <a:p>
            <a:pPr algn="l">
              <a:lnSpc>
                <a:spcPts val="2699"/>
              </a:lnSpc>
              <a:spcBef>
                <a:spcPct val="0"/>
              </a:spcBef>
            </a:pPr>
            <a:r>
              <a:rPr lang="en-US" b="true" sz="1799" strike="noStrike" u="none">
                <a:solidFill>
                  <a:srgbClr val="99391B"/>
                </a:solidFill>
                <a:latin typeface="Canva Sans Bold"/>
                <a:ea typeface="Canva Sans Bold"/>
                <a:cs typeface="Canva Sans Bold"/>
                <a:sym typeface="Canva Sans Bold"/>
              </a:rPr>
              <a:t>AAL = Σ (Probabilité événement × Dommage événement)</a:t>
            </a:r>
          </a:p>
          <a:p>
            <a:pPr algn="l">
              <a:lnSpc>
                <a:spcPts val="2699"/>
              </a:lnSpc>
              <a:spcBef>
                <a:spcPct val="0"/>
              </a:spcBef>
            </a:pPr>
            <a:r>
              <a:rPr lang="en-US" b="true" sz="1799" strike="noStrike" u="none">
                <a:solidFill>
                  <a:srgbClr val="000000"/>
                </a:solidFill>
                <a:latin typeface="Canva Sans Bold"/>
                <a:ea typeface="Canva Sans Bold"/>
                <a:cs typeface="Canva Sans Bold"/>
                <a:sym typeface="Canva Sans Bold"/>
              </a:rPr>
              <a:t>Exemple Côte d'Ivoire :</a:t>
            </a:r>
          </a:p>
          <a:p>
            <a:pPr algn="l" marL="388618" indent="-194309" lvl="1">
              <a:lnSpc>
                <a:spcPts val="2699"/>
              </a:lnSpc>
              <a:spcBef>
                <a:spcPct val="0"/>
              </a:spcBef>
              <a:buFont typeface="Arial"/>
              <a:buChar char="•"/>
            </a:pPr>
            <a:r>
              <a:rPr lang="en-US" sz="1799" strike="noStrike" u="none">
                <a:solidFill>
                  <a:srgbClr val="000000"/>
                </a:solidFill>
                <a:latin typeface="Canva Sans"/>
                <a:ea typeface="Canva Sans"/>
                <a:cs typeface="Canva Sans"/>
                <a:sym typeface="Canva Sans"/>
              </a:rPr>
              <a:t>AAL sécheresse = 10 milliards CFA/an; Signifie qu'en moyenne, la sécheresse cause 10 milliards CFA de dommages par an.</a:t>
            </a:r>
          </a:p>
          <a:p>
            <a:pPr algn="l">
              <a:lnSpc>
                <a:spcPts val="2699"/>
              </a:lnSpc>
              <a:spcBef>
                <a:spcPct val="0"/>
              </a:spcBef>
            </a:pPr>
            <a:r>
              <a:rPr lang="en-US" b="true" sz="1799" strike="noStrike" u="none">
                <a:solidFill>
                  <a:srgbClr val="000000"/>
                </a:solidFill>
                <a:latin typeface="Canva Sans Bold"/>
                <a:ea typeface="Canva Sans Bold"/>
                <a:cs typeface="Canva Sans Bold"/>
                <a:sym typeface="Canva Sans Bold"/>
              </a:rPr>
              <a:t>Usage :</a:t>
            </a:r>
          </a:p>
          <a:p>
            <a:pPr algn="l" marL="388618" indent="-194309" lvl="1">
              <a:lnSpc>
                <a:spcPts val="2699"/>
              </a:lnSpc>
              <a:spcBef>
                <a:spcPct val="0"/>
              </a:spcBef>
              <a:buFont typeface="Arial"/>
              <a:buChar char="•"/>
            </a:pPr>
            <a:r>
              <a:rPr lang="en-US" sz="1799" strike="noStrike" u="none">
                <a:solidFill>
                  <a:srgbClr val="000000"/>
                </a:solidFill>
                <a:latin typeface="Canva Sans"/>
                <a:ea typeface="Canva Sans"/>
                <a:cs typeface="Canva Sans"/>
                <a:sym typeface="Canva Sans"/>
              </a:rPr>
              <a:t>Budgétisation des réserves d'urgence</a:t>
            </a:r>
          </a:p>
          <a:p>
            <a:pPr algn="l" marL="388618" indent="-194309" lvl="1">
              <a:lnSpc>
                <a:spcPts val="2699"/>
              </a:lnSpc>
              <a:spcBef>
                <a:spcPct val="0"/>
              </a:spcBef>
              <a:buFont typeface="Arial"/>
              <a:buChar char="•"/>
            </a:pPr>
            <a:r>
              <a:rPr lang="en-US" sz="1799" strike="noStrike" u="none">
                <a:solidFill>
                  <a:srgbClr val="000000"/>
                </a:solidFill>
                <a:latin typeface="Canva Sans"/>
                <a:ea typeface="Canva Sans"/>
                <a:cs typeface="Canva Sans"/>
                <a:sym typeface="Canva Sans"/>
              </a:rPr>
              <a:t>Comparaison entre régions ou secteurs</a:t>
            </a:r>
          </a:p>
          <a:p>
            <a:pPr algn="l" marL="388618" indent="-194309" lvl="1">
              <a:lnSpc>
                <a:spcPts val="2699"/>
              </a:lnSpc>
              <a:spcBef>
                <a:spcPct val="0"/>
              </a:spcBef>
              <a:buFont typeface="Arial"/>
              <a:buChar char="•"/>
            </a:pPr>
            <a:r>
              <a:rPr lang="en-US" sz="1799" strike="noStrike" u="none">
                <a:solidFill>
                  <a:srgbClr val="000000"/>
                </a:solidFill>
                <a:latin typeface="Canva Sans"/>
                <a:ea typeface="Canva Sans"/>
                <a:cs typeface="Canva Sans"/>
                <a:sym typeface="Canva Sans"/>
              </a:rPr>
              <a:t>Évaluation de l'efficacité des mesures d'adaptation</a:t>
            </a:r>
          </a:p>
          <a:p>
            <a:pPr algn="l" marL="0" indent="0" lvl="0">
              <a:lnSpc>
                <a:spcPts val="2399"/>
              </a:lnSpc>
              <a:spcBef>
                <a:spcPct val="0"/>
              </a:spcBef>
            </a:pPr>
          </a:p>
        </p:txBody>
      </p:sp>
      <p:sp>
        <p:nvSpPr>
          <p:cNvPr name="Freeform 28" id="28"/>
          <p:cNvSpPr/>
          <p:nvPr/>
        </p:nvSpPr>
        <p:spPr>
          <a:xfrm flipH="true" flipV="false" rot="0">
            <a:off x="-5405648" y="9046333"/>
            <a:ext cx="7315200" cy="3425952"/>
          </a:xfrm>
          <a:custGeom>
            <a:avLst/>
            <a:gdLst/>
            <a:ahLst/>
            <a:cxnLst/>
            <a:rect r="r" b="b" t="t" l="l"/>
            <a:pathLst>
              <a:path h="3425952" w="7315200">
                <a:moveTo>
                  <a:pt x="7315200" y="0"/>
                </a:moveTo>
                <a:lnTo>
                  <a:pt x="0" y="0"/>
                </a:lnTo>
                <a:lnTo>
                  <a:pt x="0" y="3425952"/>
                </a:lnTo>
                <a:lnTo>
                  <a:pt x="7315200" y="3425952"/>
                </a:lnTo>
                <a:lnTo>
                  <a:pt x="731520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9" id="29"/>
          <p:cNvSpPr/>
          <p:nvPr/>
        </p:nvSpPr>
        <p:spPr>
          <a:xfrm flipH="false" flipV="true" rot="0">
            <a:off x="16165514" y="-2634240"/>
            <a:ext cx="7315200" cy="3425952"/>
          </a:xfrm>
          <a:custGeom>
            <a:avLst/>
            <a:gdLst/>
            <a:ahLst/>
            <a:cxnLst/>
            <a:rect r="r" b="b" t="t" l="l"/>
            <a:pathLst>
              <a:path h="3425952" w="7315200">
                <a:moveTo>
                  <a:pt x="0" y="3425952"/>
                </a:moveTo>
                <a:lnTo>
                  <a:pt x="7315200" y="3425952"/>
                </a:lnTo>
                <a:lnTo>
                  <a:pt x="7315200" y="0"/>
                </a:lnTo>
                <a:lnTo>
                  <a:pt x="0" y="0"/>
                </a:lnTo>
                <a:lnTo>
                  <a:pt x="0" y="3425952"/>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30" id="30"/>
          <p:cNvSpPr/>
          <p:nvPr/>
        </p:nvSpPr>
        <p:spPr>
          <a:xfrm flipH="false" flipV="false" rot="0">
            <a:off x="6942342" y="3979329"/>
            <a:ext cx="753966" cy="753966"/>
          </a:xfrm>
          <a:custGeom>
            <a:avLst/>
            <a:gdLst/>
            <a:ahLst/>
            <a:cxnLst/>
            <a:rect r="r" b="b" t="t" l="l"/>
            <a:pathLst>
              <a:path h="753966" w="753966">
                <a:moveTo>
                  <a:pt x="0" y="0"/>
                </a:moveTo>
                <a:lnTo>
                  <a:pt x="753965" y="0"/>
                </a:lnTo>
                <a:lnTo>
                  <a:pt x="753965" y="753965"/>
                </a:lnTo>
                <a:lnTo>
                  <a:pt x="0" y="75396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31" id="31"/>
          <p:cNvSpPr txBox="true"/>
          <p:nvPr/>
        </p:nvSpPr>
        <p:spPr>
          <a:xfrm rot="0">
            <a:off x="13446785" y="6725464"/>
            <a:ext cx="4841215" cy="824865"/>
          </a:xfrm>
          <a:prstGeom prst="rect">
            <a:avLst/>
          </a:prstGeom>
        </p:spPr>
        <p:txBody>
          <a:bodyPr anchor="t" rtlCol="false" tIns="0" lIns="0" bIns="0" rIns="0">
            <a:spAutoFit/>
          </a:bodyPr>
          <a:lstStyle/>
          <a:p>
            <a:pPr algn="l" marL="0" indent="0" lvl="1">
              <a:lnSpc>
                <a:spcPts val="3359"/>
              </a:lnSpc>
              <a:spcBef>
                <a:spcPct val="0"/>
              </a:spcBef>
            </a:pPr>
            <a:r>
              <a:rPr lang="en-US" b="true" sz="2400" spc="76">
                <a:solidFill>
                  <a:srgbClr val="204A59"/>
                </a:solidFill>
                <a:latin typeface="Open Sauce Bold"/>
                <a:ea typeface="Open Sauce Bold"/>
                <a:cs typeface="Open Sauce Bold"/>
                <a:sym typeface="Open Sauce Bold"/>
              </a:rPr>
              <a:t>VaR - Value at Risk (Valeur en Risque)</a:t>
            </a:r>
          </a:p>
        </p:txBody>
      </p:sp>
      <p:sp>
        <p:nvSpPr>
          <p:cNvPr name="TextBox 32" id="32"/>
          <p:cNvSpPr txBox="true"/>
          <p:nvPr/>
        </p:nvSpPr>
        <p:spPr>
          <a:xfrm rot="0">
            <a:off x="13209640" y="7597954"/>
            <a:ext cx="4841215" cy="2497455"/>
          </a:xfrm>
          <a:prstGeom prst="rect">
            <a:avLst/>
          </a:prstGeom>
        </p:spPr>
        <p:txBody>
          <a:bodyPr anchor="t" rtlCol="false" tIns="0" lIns="0" bIns="0" rIns="0">
            <a:spAutoFit/>
          </a:bodyPr>
          <a:lstStyle/>
          <a:p>
            <a:pPr algn="l">
              <a:lnSpc>
                <a:spcPts val="2549"/>
              </a:lnSpc>
            </a:pPr>
            <a:r>
              <a:rPr lang="en-US" sz="1699" b="true">
                <a:solidFill>
                  <a:srgbClr val="000000"/>
                </a:solidFill>
                <a:latin typeface="Canva Sans Bold"/>
                <a:ea typeface="Canva Sans Bold"/>
                <a:cs typeface="Canva Sans Bold"/>
                <a:sym typeface="Canva Sans Bold"/>
              </a:rPr>
              <a:t>Définition</a:t>
            </a:r>
          </a:p>
          <a:p>
            <a:pPr algn="l" marL="367029" indent="-183514" lvl="1">
              <a:lnSpc>
                <a:spcPts val="2549"/>
              </a:lnSpc>
              <a:spcBef>
                <a:spcPct val="0"/>
              </a:spcBef>
              <a:buFont typeface="Arial"/>
              <a:buChar char="•"/>
            </a:pPr>
            <a:r>
              <a:rPr lang="en-US" sz="1699">
                <a:solidFill>
                  <a:srgbClr val="000000"/>
                </a:solidFill>
                <a:latin typeface="Canva Sans"/>
                <a:ea typeface="Canva Sans"/>
                <a:cs typeface="Canva Sans"/>
                <a:sym typeface="Canva Sans"/>
              </a:rPr>
              <a:t>Pe</a:t>
            </a:r>
            <a:r>
              <a:rPr lang="en-US" sz="1699" strike="noStrike" u="none">
                <a:solidFill>
                  <a:srgbClr val="000000"/>
                </a:solidFill>
                <a:latin typeface="Canva Sans"/>
                <a:ea typeface="Canva Sans"/>
                <a:cs typeface="Canva Sans"/>
                <a:sym typeface="Canva Sans"/>
              </a:rPr>
              <a:t>r</a:t>
            </a:r>
            <a:r>
              <a:rPr lang="en-US" sz="1699" strike="noStrike" u="none">
                <a:solidFill>
                  <a:srgbClr val="000000"/>
                </a:solidFill>
                <a:latin typeface="Canva Sans"/>
                <a:ea typeface="Canva Sans"/>
                <a:cs typeface="Canva Sans"/>
                <a:sym typeface="Canva Sans"/>
              </a:rPr>
              <a:t>t</a:t>
            </a:r>
            <a:r>
              <a:rPr lang="en-US" sz="1699" strike="noStrike" u="none">
                <a:solidFill>
                  <a:srgbClr val="000000"/>
                </a:solidFill>
                <a:latin typeface="Canva Sans"/>
                <a:ea typeface="Canva Sans"/>
                <a:cs typeface="Canva Sans"/>
                <a:sym typeface="Canva Sans"/>
              </a:rPr>
              <a:t>e </a:t>
            </a:r>
            <a:r>
              <a:rPr lang="en-US" sz="1699" strike="noStrike" u="none">
                <a:solidFill>
                  <a:srgbClr val="000000"/>
                </a:solidFill>
                <a:latin typeface="Canva Sans"/>
                <a:ea typeface="Canva Sans"/>
                <a:cs typeface="Canva Sans"/>
                <a:sym typeface="Canva Sans"/>
              </a:rPr>
              <a:t>potent</a:t>
            </a:r>
            <a:r>
              <a:rPr lang="en-US" sz="1699" strike="noStrike" u="none">
                <a:solidFill>
                  <a:srgbClr val="000000"/>
                </a:solidFill>
                <a:latin typeface="Canva Sans"/>
                <a:ea typeface="Canva Sans"/>
                <a:cs typeface="Canva Sans"/>
                <a:sym typeface="Canva Sans"/>
              </a:rPr>
              <a:t>i</a:t>
            </a:r>
            <a:r>
              <a:rPr lang="en-US" sz="1699" strike="noStrike" u="none">
                <a:solidFill>
                  <a:srgbClr val="000000"/>
                </a:solidFill>
                <a:latin typeface="Canva Sans"/>
                <a:ea typeface="Canva Sans"/>
                <a:cs typeface="Canva Sans"/>
                <a:sym typeface="Canva Sans"/>
              </a:rPr>
              <a:t>elle q</a:t>
            </a:r>
            <a:r>
              <a:rPr lang="en-US" sz="1699" strike="noStrike" u="none">
                <a:solidFill>
                  <a:srgbClr val="000000"/>
                </a:solidFill>
                <a:latin typeface="Canva Sans"/>
                <a:ea typeface="Canva Sans"/>
                <a:cs typeface="Canva Sans"/>
                <a:sym typeface="Canva Sans"/>
              </a:rPr>
              <a:t>u</a:t>
            </a:r>
            <a:r>
              <a:rPr lang="en-US" sz="1699" strike="noStrike" u="none">
                <a:solidFill>
                  <a:srgbClr val="000000"/>
                </a:solidFill>
                <a:latin typeface="Canva Sans"/>
                <a:ea typeface="Canva Sans"/>
                <a:cs typeface="Canva Sans"/>
                <a:sym typeface="Canva Sans"/>
              </a:rPr>
              <a:t>i</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ne se</a:t>
            </a:r>
            <a:r>
              <a:rPr lang="en-US" sz="1699" strike="noStrike" u="none">
                <a:solidFill>
                  <a:srgbClr val="000000"/>
                </a:solidFill>
                <a:latin typeface="Canva Sans"/>
                <a:ea typeface="Canva Sans"/>
                <a:cs typeface="Canva Sans"/>
                <a:sym typeface="Canva Sans"/>
              </a:rPr>
              <a:t>r</a:t>
            </a:r>
            <a:r>
              <a:rPr lang="en-US" sz="1699" strike="noStrike" u="none">
                <a:solidFill>
                  <a:srgbClr val="000000"/>
                </a:solidFill>
                <a:latin typeface="Canva Sans"/>
                <a:ea typeface="Canva Sans"/>
                <a:cs typeface="Canva Sans"/>
                <a:sym typeface="Canva Sans"/>
              </a:rPr>
              <a:t>a</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pa</a:t>
            </a:r>
            <a:r>
              <a:rPr lang="en-US" sz="1699" strike="noStrike" u="none">
                <a:solidFill>
                  <a:srgbClr val="000000"/>
                </a:solidFill>
                <a:latin typeface="Canva Sans"/>
                <a:ea typeface="Canva Sans"/>
                <a:cs typeface="Canva Sans"/>
                <a:sym typeface="Canva Sans"/>
              </a:rPr>
              <a:t>s </a:t>
            </a:r>
            <a:r>
              <a:rPr lang="en-US" sz="1699" strike="noStrike" u="none">
                <a:solidFill>
                  <a:srgbClr val="000000"/>
                </a:solidFill>
                <a:latin typeface="Canva Sans"/>
                <a:ea typeface="Canva Sans"/>
                <a:cs typeface="Canva Sans"/>
                <a:sym typeface="Canva Sans"/>
              </a:rPr>
              <a:t>dép</a:t>
            </a:r>
            <a:r>
              <a:rPr lang="en-US" sz="1699" strike="noStrike" u="none">
                <a:solidFill>
                  <a:srgbClr val="000000"/>
                </a:solidFill>
                <a:latin typeface="Canva Sans"/>
                <a:ea typeface="Canva Sans"/>
                <a:cs typeface="Canva Sans"/>
                <a:sym typeface="Canva Sans"/>
              </a:rPr>
              <a:t>a</a:t>
            </a:r>
            <a:r>
              <a:rPr lang="en-US" sz="1699" strike="noStrike" u="none">
                <a:solidFill>
                  <a:srgbClr val="000000"/>
                </a:solidFill>
                <a:latin typeface="Canva Sans"/>
                <a:ea typeface="Canva Sans"/>
                <a:cs typeface="Canva Sans"/>
                <a:sym typeface="Canva Sans"/>
              </a:rPr>
              <a:t>ssé</a:t>
            </a:r>
            <a:r>
              <a:rPr lang="en-US" sz="1699" strike="noStrike" u="none">
                <a:solidFill>
                  <a:srgbClr val="000000"/>
                </a:solidFill>
                <a:latin typeface="Canva Sans"/>
                <a:ea typeface="Canva Sans"/>
                <a:cs typeface="Canva Sans"/>
                <a:sym typeface="Canva Sans"/>
              </a:rPr>
              <a:t>e </a:t>
            </a:r>
            <a:r>
              <a:rPr lang="en-US" sz="1699" strike="noStrike" u="none">
                <a:solidFill>
                  <a:srgbClr val="000000"/>
                </a:solidFill>
                <a:latin typeface="Canva Sans"/>
                <a:ea typeface="Canva Sans"/>
                <a:cs typeface="Canva Sans"/>
                <a:sym typeface="Canva Sans"/>
              </a:rPr>
              <a:t>av</a:t>
            </a:r>
            <a:r>
              <a:rPr lang="en-US" sz="1699" strike="noStrike" u="none">
                <a:solidFill>
                  <a:srgbClr val="000000"/>
                </a:solidFill>
                <a:latin typeface="Canva Sans"/>
                <a:ea typeface="Canva Sans"/>
                <a:cs typeface="Canva Sans"/>
                <a:sym typeface="Canva Sans"/>
              </a:rPr>
              <a:t>ec</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u</a:t>
            </a:r>
            <a:r>
              <a:rPr lang="en-US" sz="1699" strike="noStrike" u="none">
                <a:solidFill>
                  <a:srgbClr val="000000"/>
                </a:solidFill>
                <a:latin typeface="Canva Sans"/>
                <a:ea typeface="Canva Sans"/>
                <a:cs typeface="Canva Sans"/>
                <a:sym typeface="Canva Sans"/>
              </a:rPr>
              <a:t>n</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nive</a:t>
            </a:r>
            <a:r>
              <a:rPr lang="en-US" sz="1699" strike="noStrike" u="none">
                <a:solidFill>
                  <a:srgbClr val="000000"/>
                </a:solidFill>
                <a:latin typeface="Canva Sans"/>
                <a:ea typeface="Canva Sans"/>
                <a:cs typeface="Canva Sans"/>
                <a:sym typeface="Canva Sans"/>
              </a:rPr>
              <a:t>a</a:t>
            </a:r>
            <a:r>
              <a:rPr lang="en-US" sz="1699" strike="noStrike" u="none">
                <a:solidFill>
                  <a:srgbClr val="000000"/>
                </a:solidFill>
                <a:latin typeface="Canva Sans"/>
                <a:ea typeface="Canva Sans"/>
                <a:cs typeface="Canva Sans"/>
                <a:sym typeface="Canva Sans"/>
              </a:rPr>
              <a:t>u </a:t>
            </a:r>
            <a:r>
              <a:rPr lang="en-US" sz="1699" strike="noStrike" u="none">
                <a:solidFill>
                  <a:srgbClr val="000000"/>
                </a:solidFill>
                <a:latin typeface="Canva Sans"/>
                <a:ea typeface="Canva Sans"/>
                <a:cs typeface="Canva Sans"/>
                <a:sym typeface="Canva Sans"/>
              </a:rPr>
              <a:t>d</a:t>
            </a:r>
            <a:r>
              <a:rPr lang="en-US" sz="1699" strike="noStrike" u="none">
                <a:solidFill>
                  <a:srgbClr val="000000"/>
                </a:solidFill>
                <a:latin typeface="Canva Sans"/>
                <a:ea typeface="Canva Sans"/>
                <a:cs typeface="Canva Sans"/>
                <a:sym typeface="Canva Sans"/>
              </a:rPr>
              <a:t>e </a:t>
            </a:r>
            <a:r>
              <a:rPr lang="en-US" sz="1699" strike="noStrike" u="none">
                <a:solidFill>
                  <a:srgbClr val="000000"/>
                </a:solidFill>
                <a:latin typeface="Canva Sans"/>
                <a:ea typeface="Canva Sans"/>
                <a:cs typeface="Canva Sans"/>
                <a:sym typeface="Canva Sans"/>
              </a:rPr>
              <a:t>c</a:t>
            </a:r>
            <a:r>
              <a:rPr lang="en-US" sz="1699" strike="noStrike" u="none">
                <a:solidFill>
                  <a:srgbClr val="000000"/>
                </a:solidFill>
                <a:latin typeface="Canva Sans"/>
                <a:ea typeface="Canva Sans"/>
                <a:cs typeface="Canva Sans"/>
                <a:sym typeface="Canva Sans"/>
              </a:rPr>
              <a:t>onf</a:t>
            </a:r>
            <a:r>
              <a:rPr lang="en-US" sz="1699" strike="noStrike" u="none">
                <a:solidFill>
                  <a:srgbClr val="000000"/>
                </a:solidFill>
                <a:latin typeface="Canva Sans"/>
                <a:ea typeface="Canva Sans"/>
                <a:cs typeface="Canva Sans"/>
                <a:sym typeface="Canva Sans"/>
              </a:rPr>
              <a:t>i</a:t>
            </a:r>
            <a:r>
              <a:rPr lang="en-US" sz="1699" strike="noStrike" u="none">
                <a:solidFill>
                  <a:srgbClr val="000000"/>
                </a:solidFill>
                <a:latin typeface="Canva Sans"/>
                <a:ea typeface="Canva Sans"/>
                <a:cs typeface="Canva Sans"/>
                <a:sym typeface="Canva Sans"/>
              </a:rPr>
              <a:t>a</a:t>
            </a:r>
            <a:r>
              <a:rPr lang="en-US" sz="1699" strike="noStrike" u="none">
                <a:solidFill>
                  <a:srgbClr val="000000"/>
                </a:solidFill>
                <a:latin typeface="Canva Sans"/>
                <a:ea typeface="Canva Sans"/>
                <a:cs typeface="Canva Sans"/>
                <a:sym typeface="Canva Sans"/>
              </a:rPr>
              <a:t>n</a:t>
            </a:r>
            <a:r>
              <a:rPr lang="en-US" sz="1699" strike="noStrike" u="none">
                <a:solidFill>
                  <a:srgbClr val="000000"/>
                </a:solidFill>
                <a:latin typeface="Canva Sans"/>
                <a:ea typeface="Canva Sans"/>
                <a:cs typeface="Canva Sans"/>
                <a:sym typeface="Canva Sans"/>
              </a:rPr>
              <a:t>ce</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donné</a:t>
            </a:r>
          </a:p>
          <a:p>
            <a:pPr algn="l" marL="367029" indent="-183514" lvl="1">
              <a:lnSpc>
                <a:spcPts val="2549"/>
              </a:lnSpc>
              <a:spcBef>
                <a:spcPct val="0"/>
              </a:spcBef>
              <a:buFont typeface="Arial"/>
              <a:buChar char="•"/>
            </a:pPr>
            <a:r>
              <a:rPr lang="en-US" sz="1699" strike="noStrike" u="none">
                <a:solidFill>
                  <a:srgbClr val="000000"/>
                </a:solidFill>
                <a:latin typeface="Canva Sans"/>
                <a:ea typeface="Canva Sans"/>
                <a:cs typeface="Canva Sans"/>
                <a:sym typeface="Canva Sans"/>
              </a:rPr>
              <a:t>V</a:t>
            </a:r>
            <a:r>
              <a:rPr lang="en-US" sz="1699" strike="noStrike" u="none">
                <a:solidFill>
                  <a:srgbClr val="000000"/>
                </a:solidFill>
                <a:latin typeface="Canva Sans"/>
                <a:ea typeface="Canva Sans"/>
                <a:cs typeface="Canva Sans"/>
                <a:sym typeface="Canva Sans"/>
              </a:rPr>
              <a:t>e</a:t>
            </a:r>
            <a:r>
              <a:rPr lang="en-US" sz="1699" strike="noStrike" u="none">
                <a:solidFill>
                  <a:srgbClr val="000000"/>
                </a:solidFill>
                <a:latin typeface="Canva Sans"/>
                <a:ea typeface="Canva Sans"/>
                <a:cs typeface="Canva Sans"/>
                <a:sym typeface="Canva Sans"/>
              </a:rPr>
              <a:t>rs</a:t>
            </a:r>
            <a:r>
              <a:rPr lang="en-US" sz="1699" strike="noStrike" u="none">
                <a:solidFill>
                  <a:srgbClr val="000000"/>
                </a:solidFill>
                <a:latin typeface="Canva Sans"/>
                <a:ea typeface="Canva Sans"/>
                <a:cs typeface="Canva Sans"/>
                <a:sym typeface="Canva Sans"/>
              </a:rPr>
              <a:t>i</a:t>
            </a:r>
            <a:r>
              <a:rPr lang="en-US" sz="1699" strike="noStrike" u="none">
                <a:solidFill>
                  <a:srgbClr val="000000"/>
                </a:solidFill>
                <a:latin typeface="Canva Sans"/>
                <a:ea typeface="Canva Sans"/>
                <a:cs typeface="Canva Sans"/>
                <a:sym typeface="Canva Sans"/>
              </a:rPr>
              <a:t>on</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financièr</a:t>
            </a:r>
            <a:r>
              <a:rPr lang="en-US" sz="1699" strike="noStrike" u="none">
                <a:solidFill>
                  <a:srgbClr val="000000"/>
                </a:solidFill>
                <a:latin typeface="Canva Sans"/>
                <a:ea typeface="Canva Sans"/>
                <a:cs typeface="Canva Sans"/>
                <a:sym typeface="Canva Sans"/>
              </a:rPr>
              <a:t>e d</a:t>
            </a:r>
            <a:r>
              <a:rPr lang="en-US" sz="1699" strike="noStrike" u="none">
                <a:solidFill>
                  <a:srgbClr val="000000"/>
                </a:solidFill>
                <a:latin typeface="Canva Sans"/>
                <a:ea typeface="Canva Sans"/>
                <a:cs typeface="Canva Sans"/>
                <a:sym typeface="Canva Sans"/>
              </a:rPr>
              <a:t>u c</a:t>
            </a:r>
            <a:r>
              <a:rPr lang="en-US" sz="1699" strike="noStrike" u="none">
                <a:solidFill>
                  <a:srgbClr val="000000"/>
                </a:solidFill>
                <a:latin typeface="Canva Sans"/>
                <a:ea typeface="Canva Sans"/>
                <a:cs typeface="Canva Sans"/>
                <a:sym typeface="Canva Sans"/>
              </a:rPr>
              <a:t>o</a:t>
            </a:r>
            <a:r>
              <a:rPr lang="en-US" sz="1699" strike="noStrike" u="none">
                <a:solidFill>
                  <a:srgbClr val="000000"/>
                </a:solidFill>
                <a:latin typeface="Canva Sans"/>
                <a:ea typeface="Canva Sans"/>
                <a:cs typeface="Canva Sans"/>
                <a:sym typeface="Canva Sans"/>
              </a:rPr>
              <a:t>ncept</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d</a:t>
            </a:r>
            <a:r>
              <a:rPr lang="en-US" sz="1699" strike="noStrike" u="none">
                <a:solidFill>
                  <a:srgbClr val="000000"/>
                </a:solidFill>
                <a:latin typeface="Canva Sans"/>
                <a:ea typeface="Canva Sans"/>
                <a:cs typeface="Canva Sans"/>
                <a:sym typeface="Canva Sans"/>
              </a:rPr>
              <a:t>e</a:t>
            </a:r>
            <a:r>
              <a:rPr lang="en-US" sz="1699" strike="noStrike" u="none">
                <a:solidFill>
                  <a:srgbClr val="000000"/>
                </a:solidFill>
                <a:latin typeface="Canva Sans"/>
                <a:ea typeface="Canva Sans"/>
                <a:cs typeface="Canva Sans"/>
                <a:sym typeface="Canva Sans"/>
              </a:rPr>
              <a:t> pér</a:t>
            </a:r>
            <a:r>
              <a:rPr lang="en-US" sz="1699" strike="noStrike" u="none">
                <a:solidFill>
                  <a:srgbClr val="000000"/>
                </a:solidFill>
                <a:latin typeface="Canva Sans"/>
                <a:ea typeface="Canva Sans"/>
                <a:cs typeface="Canva Sans"/>
                <a:sym typeface="Canva Sans"/>
              </a:rPr>
              <a:t>iod</a:t>
            </a:r>
            <a:r>
              <a:rPr lang="en-US" sz="1699" strike="noStrike" u="none">
                <a:solidFill>
                  <a:srgbClr val="000000"/>
                </a:solidFill>
                <a:latin typeface="Canva Sans"/>
                <a:ea typeface="Canva Sans"/>
                <a:cs typeface="Canva Sans"/>
                <a:sym typeface="Canva Sans"/>
              </a:rPr>
              <a:t>e de retour.</a:t>
            </a:r>
          </a:p>
          <a:p>
            <a:pPr algn="l">
              <a:lnSpc>
                <a:spcPts val="2549"/>
              </a:lnSpc>
              <a:spcBef>
                <a:spcPct val="0"/>
              </a:spcBef>
            </a:pPr>
            <a:r>
              <a:rPr lang="en-US" b="true" sz="1699" strike="noStrike" u="none">
                <a:solidFill>
                  <a:srgbClr val="000000"/>
                </a:solidFill>
                <a:latin typeface="Canva Sans Bold"/>
                <a:ea typeface="Canva Sans Bold"/>
                <a:cs typeface="Canva Sans Bold"/>
                <a:sym typeface="Canva Sans Bold"/>
              </a:rPr>
              <a:t>Calcul :</a:t>
            </a:r>
          </a:p>
          <a:p>
            <a:pPr algn="l" marL="0" indent="0" lvl="0">
              <a:lnSpc>
                <a:spcPts val="2549"/>
              </a:lnSpc>
              <a:spcBef>
                <a:spcPct val="0"/>
              </a:spcBef>
            </a:pPr>
            <a:r>
              <a:rPr lang="en-US" b="true" sz="1699" strike="noStrike" u="none">
                <a:solidFill>
                  <a:srgbClr val="99391B"/>
                </a:solidFill>
                <a:latin typeface="Canva Sans Bold"/>
                <a:ea typeface="Canva Sans Bold"/>
                <a:cs typeface="Canva Sans Bold"/>
                <a:sym typeface="Canva Sans Bold"/>
              </a:rPr>
              <a:t>VaR₉₅% = Perte qui a 5% de chance d'être dépassée</a:t>
            </a:r>
          </a:p>
        </p:txBody>
      </p:sp>
      <p:sp>
        <p:nvSpPr>
          <p:cNvPr name="TextBox 33" id="33"/>
          <p:cNvSpPr txBox="true"/>
          <p:nvPr/>
        </p:nvSpPr>
        <p:spPr>
          <a:xfrm rot="0">
            <a:off x="1750200" y="1952112"/>
            <a:ext cx="4252862" cy="899160"/>
          </a:xfrm>
          <a:prstGeom prst="rect">
            <a:avLst/>
          </a:prstGeom>
        </p:spPr>
        <p:txBody>
          <a:bodyPr anchor="t" rtlCol="false" tIns="0" lIns="0" bIns="0" rIns="0">
            <a:spAutoFit/>
          </a:bodyPr>
          <a:lstStyle/>
          <a:p>
            <a:pPr algn="l" marL="0" indent="0" lvl="1">
              <a:lnSpc>
                <a:spcPts val="3600"/>
              </a:lnSpc>
              <a:spcBef>
                <a:spcPct val="0"/>
              </a:spcBef>
            </a:pPr>
            <a:r>
              <a:rPr lang="en-US" b="true" sz="2400">
                <a:solidFill>
                  <a:srgbClr val="204A59"/>
                </a:solidFill>
                <a:latin typeface="Open Sauce Bold"/>
                <a:ea typeface="Open Sauce Bold"/>
                <a:cs typeface="Open Sauce Bold"/>
                <a:sym typeface="Open Sauce Bold"/>
              </a:rPr>
              <a:t>AAL - Averag</a:t>
            </a:r>
            <a:r>
              <a:rPr lang="en-US" b="true" sz="2400" strike="noStrike" u="none">
                <a:solidFill>
                  <a:srgbClr val="204A59"/>
                </a:solidFill>
                <a:latin typeface="Open Sauce Bold"/>
                <a:ea typeface="Open Sauce Bold"/>
                <a:cs typeface="Open Sauce Bold"/>
                <a:sym typeface="Open Sauce Bold"/>
              </a:rPr>
              <a:t>e </a:t>
            </a:r>
            <a:r>
              <a:rPr lang="en-US" b="true" sz="2400" strike="noStrike" u="none">
                <a:solidFill>
                  <a:srgbClr val="204A59"/>
                </a:solidFill>
                <a:latin typeface="Open Sauce Bold"/>
                <a:ea typeface="Open Sauce Bold"/>
                <a:cs typeface="Open Sauce Bold"/>
                <a:sym typeface="Open Sauce Bold"/>
              </a:rPr>
              <a:t>Annu</a:t>
            </a:r>
            <a:r>
              <a:rPr lang="en-US" b="true" sz="2400" strike="noStrike" u="none">
                <a:solidFill>
                  <a:srgbClr val="204A59"/>
                </a:solidFill>
                <a:latin typeface="Open Sauce Bold"/>
                <a:ea typeface="Open Sauce Bold"/>
                <a:cs typeface="Open Sauce Bold"/>
                <a:sym typeface="Open Sauce Bold"/>
              </a:rPr>
              <a:t>al</a:t>
            </a:r>
            <a:r>
              <a:rPr lang="en-US" b="true" sz="2400" strike="noStrike" u="none">
                <a:solidFill>
                  <a:srgbClr val="204A59"/>
                </a:solidFill>
                <a:latin typeface="Open Sauce Bold"/>
                <a:ea typeface="Open Sauce Bold"/>
                <a:cs typeface="Open Sauce Bold"/>
                <a:sym typeface="Open Sauce Bold"/>
              </a:rPr>
              <a:t> Lo</a:t>
            </a:r>
            <a:r>
              <a:rPr lang="en-US" b="true" sz="2400" strike="noStrike" u="none">
                <a:solidFill>
                  <a:srgbClr val="204A59"/>
                </a:solidFill>
                <a:latin typeface="Open Sauce Bold"/>
                <a:ea typeface="Open Sauce Bold"/>
                <a:cs typeface="Open Sauce Bold"/>
                <a:sym typeface="Open Sauce Bold"/>
              </a:rPr>
              <a:t>s</a:t>
            </a:r>
            <a:r>
              <a:rPr lang="en-US" b="true" sz="2400" strike="noStrike" u="none">
                <a:solidFill>
                  <a:srgbClr val="204A59"/>
                </a:solidFill>
                <a:latin typeface="Open Sauce Bold"/>
                <a:ea typeface="Open Sauce Bold"/>
                <a:cs typeface="Open Sauce Bold"/>
                <a:sym typeface="Open Sauce Bold"/>
              </a:rPr>
              <a:t>s (Perte Annuelle Moyenne)</a:t>
            </a:r>
          </a:p>
        </p:txBody>
      </p:sp>
      <p:sp>
        <p:nvSpPr>
          <p:cNvPr name="TextBox 34" id="34"/>
          <p:cNvSpPr txBox="true"/>
          <p:nvPr/>
        </p:nvSpPr>
        <p:spPr>
          <a:xfrm rot="0">
            <a:off x="13446785" y="1730969"/>
            <a:ext cx="4709241" cy="1243965"/>
          </a:xfrm>
          <a:prstGeom prst="rect">
            <a:avLst/>
          </a:prstGeom>
        </p:spPr>
        <p:txBody>
          <a:bodyPr anchor="t" rtlCol="false" tIns="0" lIns="0" bIns="0" rIns="0">
            <a:spAutoFit/>
          </a:bodyPr>
          <a:lstStyle/>
          <a:p>
            <a:pPr algn="l" marL="0" indent="0" lvl="1">
              <a:lnSpc>
                <a:spcPts val="3359"/>
              </a:lnSpc>
              <a:spcBef>
                <a:spcPct val="0"/>
              </a:spcBef>
            </a:pPr>
            <a:r>
              <a:rPr lang="en-US" b="true" sz="2400" spc="76">
                <a:solidFill>
                  <a:srgbClr val="204A59"/>
                </a:solidFill>
                <a:latin typeface="Open Sauce Bold"/>
                <a:ea typeface="Open Sauce Bold"/>
                <a:cs typeface="Open Sauce Bold"/>
                <a:sym typeface="Open Sauce Bold"/>
              </a:rPr>
              <a:t>PML - Probable Maximum Loss (Perte Maximale Probable)</a:t>
            </a:r>
          </a:p>
        </p:txBody>
      </p:sp>
      <p:sp>
        <p:nvSpPr>
          <p:cNvPr name="TextBox 35" id="35"/>
          <p:cNvSpPr txBox="true"/>
          <p:nvPr/>
        </p:nvSpPr>
        <p:spPr>
          <a:xfrm rot="0">
            <a:off x="13380798" y="3019922"/>
            <a:ext cx="4841215" cy="3737610"/>
          </a:xfrm>
          <a:prstGeom prst="rect">
            <a:avLst/>
          </a:prstGeom>
        </p:spPr>
        <p:txBody>
          <a:bodyPr anchor="t" rtlCol="false" tIns="0" lIns="0" bIns="0" rIns="0">
            <a:spAutoFit/>
          </a:bodyPr>
          <a:lstStyle/>
          <a:p>
            <a:pPr algn="l" marL="0" indent="0" lvl="0">
              <a:lnSpc>
                <a:spcPts val="2549"/>
              </a:lnSpc>
              <a:spcBef>
                <a:spcPct val="0"/>
              </a:spcBef>
            </a:pPr>
            <a:r>
              <a:rPr lang="en-US" b="true" sz="1699">
                <a:solidFill>
                  <a:srgbClr val="000000"/>
                </a:solidFill>
                <a:latin typeface="Canva Sans Bold"/>
                <a:ea typeface="Canva Sans Bold"/>
                <a:cs typeface="Canva Sans Bold"/>
                <a:sym typeface="Canva Sans Bold"/>
              </a:rPr>
              <a:t>Définiti</a:t>
            </a:r>
            <a:r>
              <a:rPr lang="en-US" b="true" sz="1699" strike="noStrike" u="none">
                <a:solidFill>
                  <a:srgbClr val="000000"/>
                </a:solidFill>
                <a:latin typeface="Canva Sans Bold"/>
                <a:ea typeface="Canva Sans Bold"/>
                <a:cs typeface="Canva Sans Bold"/>
                <a:sym typeface="Canva Sans Bold"/>
              </a:rPr>
              <a:t>o</a:t>
            </a:r>
            <a:r>
              <a:rPr lang="en-US" b="true" sz="1699" strike="noStrike" u="none">
                <a:solidFill>
                  <a:srgbClr val="000000"/>
                </a:solidFill>
                <a:latin typeface="Canva Sans Bold"/>
                <a:ea typeface="Canva Sans Bold"/>
                <a:cs typeface="Canva Sans Bold"/>
                <a:sym typeface="Canva Sans Bold"/>
              </a:rPr>
              <a:t>n :</a:t>
            </a:r>
          </a:p>
          <a:p>
            <a:pPr algn="l" marL="367029" indent="-183514" lvl="1">
              <a:lnSpc>
                <a:spcPts val="2549"/>
              </a:lnSpc>
              <a:spcBef>
                <a:spcPct val="0"/>
              </a:spcBef>
              <a:buFont typeface="Arial"/>
              <a:buChar char="•"/>
            </a:pPr>
            <a:r>
              <a:rPr lang="en-US" sz="1699" strike="noStrike" u="none">
                <a:solidFill>
                  <a:srgbClr val="000000"/>
                </a:solidFill>
                <a:latin typeface="Canva Sans"/>
                <a:ea typeface="Canva Sans"/>
                <a:cs typeface="Canva Sans"/>
                <a:sym typeface="Canva Sans"/>
              </a:rPr>
              <a:t>Pe</a:t>
            </a:r>
            <a:r>
              <a:rPr lang="en-US" sz="1699" strike="noStrike" u="none">
                <a:solidFill>
                  <a:srgbClr val="000000"/>
                </a:solidFill>
                <a:latin typeface="Canva Sans"/>
                <a:ea typeface="Canva Sans"/>
                <a:cs typeface="Canva Sans"/>
                <a:sym typeface="Canva Sans"/>
              </a:rPr>
              <a:t>r</a:t>
            </a:r>
            <a:r>
              <a:rPr lang="en-US" sz="1699" strike="noStrike" u="none">
                <a:solidFill>
                  <a:srgbClr val="000000"/>
                </a:solidFill>
                <a:latin typeface="Canva Sans"/>
                <a:ea typeface="Canva Sans"/>
                <a:cs typeface="Canva Sans"/>
                <a:sym typeface="Canva Sans"/>
              </a:rPr>
              <a:t>t</a:t>
            </a:r>
            <a:r>
              <a:rPr lang="en-US" sz="1699" strike="noStrike" u="none">
                <a:solidFill>
                  <a:srgbClr val="000000"/>
                </a:solidFill>
                <a:latin typeface="Canva Sans"/>
                <a:ea typeface="Canva Sans"/>
                <a:cs typeface="Canva Sans"/>
                <a:sym typeface="Canva Sans"/>
              </a:rPr>
              <a:t>e</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m</a:t>
            </a:r>
            <a:r>
              <a:rPr lang="en-US" sz="1699" strike="noStrike" u="none">
                <a:solidFill>
                  <a:srgbClr val="000000"/>
                </a:solidFill>
                <a:latin typeface="Canva Sans"/>
                <a:ea typeface="Canva Sans"/>
                <a:cs typeface="Canva Sans"/>
                <a:sym typeface="Canva Sans"/>
              </a:rPr>
              <a:t>ax</a:t>
            </a:r>
            <a:r>
              <a:rPr lang="en-US" sz="1699" strike="noStrike" u="none">
                <a:solidFill>
                  <a:srgbClr val="000000"/>
                </a:solidFill>
                <a:latin typeface="Canva Sans"/>
                <a:ea typeface="Canva Sans"/>
                <a:cs typeface="Canva Sans"/>
                <a:sym typeface="Canva Sans"/>
              </a:rPr>
              <a:t>im</a:t>
            </a:r>
            <a:r>
              <a:rPr lang="en-US" sz="1699" strike="noStrike" u="none">
                <a:solidFill>
                  <a:srgbClr val="000000"/>
                </a:solidFill>
                <a:latin typeface="Canva Sans"/>
                <a:ea typeface="Canva Sans"/>
                <a:cs typeface="Canva Sans"/>
                <a:sym typeface="Canva Sans"/>
              </a:rPr>
              <a:t>ale</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atten</a:t>
            </a:r>
            <a:r>
              <a:rPr lang="en-US" sz="1699" strike="noStrike" u="none">
                <a:solidFill>
                  <a:srgbClr val="000000"/>
                </a:solidFill>
                <a:latin typeface="Canva Sans"/>
                <a:ea typeface="Canva Sans"/>
                <a:cs typeface="Canva Sans"/>
                <a:sym typeface="Canva Sans"/>
              </a:rPr>
              <a:t>d</a:t>
            </a:r>
            <a:r>
              <a:rPr lang="en-US" sz="1699" strike="noStrike" u="none">
                <a:solidFill>
                  <a:srgbClr val="000000"/>
                </a:solidFill>
                <a:latin typeface="Canva Sans"/>
                <a:ea typeface="Canva Sans"/>
                <a:cs typeface="Canva Sans"/>
                <a:sym typeface="Canva Sans"/>
              </a:rPr>
              <a:t>ue p</a:t>
            </a:r>
            <a:r>
              <a:rPr lang="en-US" sz="1699" strike="noStrike" u="none">
                <a:solidFill>
                  <a:srgbClr val="000000"/>
                </a:solidFill>
                <a:latin typeface="Canva Sans"/>
                <a:ea typeface="Canva Sans"/>
                <a:cs typeface="Canva Sans"/>
                <a:sym typeface="Canva Sans"/>
              </a:rPr>
              <a:t>o</a:t>
            </a:r>
            <a:r>
              <a:rPr lang="en-US" sz="1699" strike="noStrike" u="none">
                <a:solidFill>
                  <a:srgbClr val="000000"/>
                </a:solidFill>
                <a:latin typeface="Canva Sans"/>
                <a:ea typeface="Canva Sans"/>
                <a:cs typeface="Canva Sans"/>
                <a:sym typeface="Canva Sans"/>
              </a:rPr>
              <a:t>u</a:t>
            </a:r>
            <a:r>
              <a:rPr lang="en-US" sz="1699" strike="noStrike" u="none">
                <a:solidFill>
                  <a:srgbClr val="000000"/>
                </a:solidFill>
                <a:latin typeface="Canva Sans"/>
                <a:ea typeface="Canva Sans"/>
                <a:cs typeface="Canva Sans"/>
                <a:sym typeface="Canva Sans"/>
              </a:rPr>
              <a:t>r </a:t>
            </a:r>
            <a:r>
              <a:rPr lang="en-US" sz="1699" strike="noStrike" u="none">
                <a:solidFill>
                  <a:srgbClr val="000000"/>
                </a:solidFill>
                <a:latin typeface="Canva Sans"/>
                <a:ea typeface="Canva Sans"/>
                <a:cs typeface="Canva Sans"/>
                <a:sym typeface="Canva Sans"/>
              </a:rPr>
              <a:t>un</a:t>
            </a:r>
            <a:r>
              <a:rPr lang="en-US" sz="1699" strike="noStrike" u="none">
                <a:solidFill>
                  <a:srgbClr val="000000"/>
                </a:solidFill>
                <a:latin typeface="Canva Sans"/>
                <a:ea typeface="Canva Sans"/>
                <a:cs typeface="Canva Sans"/>
                <a:sym typeface="Canva Sans"/>
              </a:rPr>
              <a:t>e </a:t>
            </a:r>
            <a:r>
              <a:rPr lang="en-US" sz="1699" strike="noStrike" u="none">
                <a:solidFill>
                  <a:srgbClr val="000000"/>
                </a:solidFill>
                <a:latin typeface="Canva Sans"/>
                <a:ea typeface="Canva Sans"/>
                <a:cs typeface="Canva Sans"/>
                <a:sym typeface="Canva Sans"/>
              </a:rPr>
              <a:t>péri</a:t>
            </a:r>
            <a:r>
              <a:rPr lang="en-US" sz="1699" strike="noStrike" u="none">
                <a:solidFill>
                  <a:srgbClr val="000000"/>
                </a:solidFill>
                <a:latin typeface="Canva Sans"/>
                <a:ea typeface="Canva Sans"/>
                <a:cs typeface="Canva Sans"/>
                <a:sym typeface="Canva Sans"/>
              </a:rPr>
              <a:t>o</a:t>
            </a:r>
            <a:r>
              <a:rPr lang="en-US" sz="1699" strike="noStrike" u="none">
                <a:solidFill>
                  <a:srgbClr val="000000"/>
                </a:solidFill>
                <a:latin typeface="Canva Sans"/>
                <a:ea typeface="Canva Sans"/>
                <a:cs typeface="Canva Sans"/>
                <a:sym typeface="Canva Sans"/>
              </a:rPr>
              <a:t>de d</a:t>
            </a:r>
            <a:r>
              <a:rPr lang="en-US" sz="1699" strike="noStrike" u="none">
                <a:solidFill>
                  <a:srgbClr val="000000"/>
                </a:solidFill>
                <a:latin typeface="Canva Sans"/>
                <a:ea typeface="Canva Sans"/>
                <a:cs typeface="Canva Sans"/>
                <a:sym typeface="Canva Sans"/>
              </a:rPr>
              <a:t>e</a:t>
            </a:r>
            <a:r>
              <a:rPr lang="en-US" sz="1699" strike="noStrike" u="none">
                <a:solidFill>
                  <a:srgbClr val="000000"/>
                </a:solidFill>
                <a:latin typeface="Canva Sans"/>
                <a:ea typeface="Canva Sans"/>
                <a:cs typeface="Canva Sans"/>
                <a:sym typeface="Canva Sans"/>
              </a:rPr>
              <a:t> r</a:t>
            </a:r>
            <a:r>
              <a:rPr lang="en-US" sz="1699" strike="noStrike" u="none">
                <a:solidFill>
                  <a:srgbClr val="000000"/>
                </a:solidFill>
                <a:latin typeface="Canva Sans"/>
                <a:ea typeface="Canva Sans"/>
                <a:cs typeface="Canva Sans"/>
                <a:sym typeface="Canva Sans"/>
              </a:rPr>
              <a:t>et</a:t>
            </a:r>
            <a:r>
              <a:rPr lang="en-US" sz="1699" strike="noStrike" u="none">
                <a:solidFill>
                  <a:srgbClr val="000000"/>
                </a:solidFill>
                <a:latin typeface="Canva Sans"/>
                <a:ea typeface="Canva Sans"/>
                <a:cs typeface="Canva Sans"/>
                <a:sym typeface="Canva Sans"/>
              </a:rPr>
              <a:t>o</a:t>
            </a:r>
            <a:r>
              <a:rPr lang="en-US" sz="1699" strike="noStrike" u="none">
                <a:solidFill>
                  <a:srgbClr val="000000"/>
                </a:solidFill>
                <a:latin typeface="Canva Sans"/>
                <a:ea typeface="Canva Sans"/>
                <a:cs typeface="Canva Sans"/>
                <a:sym typeface="Canva Sans"/>
              </a:rPr>
              <a:t>ur d</a:t>
            </a:r>
            <a:r>
              <a:rPr lang="en-US" sz="1699" strike="noStrike" u="none">
                <a:solidFill>
                  <a:srgbClr val="000000"/>
                </a:solidFill>
                <a:latin typeface="Canva Sans"/>
                <a:ea typeface="Canva Sans"/>
                <a:cs typeface="Canva Sans"/>
                <a:sym typeface="Canva Sans"/>
              </a:rPr>
              <a:t>on</a:t>
            </a:r>
            <a:r>
              <a:rPr lang="en-US" sz="1699" strike="noStrike" u="none">
                <a:solidFill>
                  <a:srgbClr val="000000"/>
                </a:solidFill>
                <a:latin typeface="Canva Sans"/>
                <a:ea typeface="Canva Sans"/>
                <a:cs typeface="Canva Sans"/>
                <a:sym typeface="Canva Sans"/>
              </a:rPr>
              <a:t>n</a:t>
            </a:r>
            <a:r>
              <a:rPr lang="en-US" sz="1699" strike="noStrike" u="none">
                <a:solidFill>
                  <a:srgbClr val="000000"/>
                </a:solidFill>
                <a:latin typeface="Canva Sans"/>
                <a:ea typeface="Canva Sans"/>
                <a:cs typeface="Canva Sans"/>
                <a:sym typeface="Canva Sans"/>
              </a:rPr>
              <a:t>ée</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a:t>
            </a:r>
            <a:r>
              <a:rPr lang="en-US" sz="1699" strike="noStrike" u="none">
                <a:solidFill>
                  <a:srgbClr val="000000"/>
                </a:solidFill>
                <a:latin typeface="Canva Sans"/>
                <a:ea typeface="Canva Sans"/>
                <a:cs typeface="Canva Sans"/>
                <a:sym typeface="Canva Sans"/>
              </a:rPr>
              <a:t>e</a:t>
            </a:r>
            <a:r>
              <a:rPr lang="en-US" sz="1699" strike="noStrike" u="none">
                <a:solidFill>
                  <a:srgbClr val="000000"/>
                </a:solidFill>
                <a:latin typeface="Canva Sans"/>
                <a:ea typeface="Canva Sans"/>
                <a:cs typeface="Canva Sans"/>
                <a:sym typeface="Canva Sans"/>
              </a:rPr>
              <a:t>x: 100 ans</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500 an</a:t>
            </a:r>
            <a:r>
              <a:rPr lang="en-US" sz="1699" strike="noStrike" u="none">
                <a:solidFill>
                  <a:srgbClr val="000000"/>
                </a:solidFill>
                <a:latin typeface="Canva Sans"/>
                <a:ea typeface="Canva Sans"/>
                <a:cs typeface="Canva Sans"/>
                <a:sym typeface="Canva Sans"/>
              </a:rPr>
              <a:t>s</a:t>
            </a:r>
            <a:r>
              <a:rPr lang="en-US" sz="1699" strike="noStrike" u="none">
                <a:solidFill>
                  <a:srgbClr val="000000"/>
                </a:solidFill>
                <a:latin typeface="Canva Sans"/>
                <a:ea typeface="Canva Sans"/>
                <a:cs typeface="Canva Sans"/>
                <a:sym typeface="Canva Sans"/>
              </a:rPr>
              <a:t>);</a:t>
            </a:r>
          </a:p>
          <a:p>
            <a:pPr algn="l" marL="367029" indent="-183514" lvl="1">
              <a:lnSpc>
                <a:spcPts val="2549"/>
              </a:lnSpc>
              <a:spcBef>
                <a:spcPct val="0"/>
              </a:spcBef>
              <a:buFont typeface="Arial"/>
              <a:buChar char="•"/>
            </a:pPr>
            <a:r>
              <a:rPr lang="en-US" sz="1699" strike="noStrike" u="none">
                <a:solidFill>
                  <a:srgbClr val="000000"/>
                </a:solidFill>
                <a:latin typeface="Canva Sans"/>
                <a:ea typeface="Canva Sans"/>
                <a:cs typeface="Canva Sans"/>
                <a:sym typeface="Canva Sans"/>
              </a:rPr>
              <a:t>Corr</a:t>
            </a:r>
            <a:r>
              <a:rPr lang="en-US" sz="1699" strike="noStrike" u="none">
                <a:solidFill>
                  <a:srgbClr val="000000"/>
                </a:solidFill>
                <a:latin typeface="Canva Sans"/>
                <a:ea typeface="Canva Sans"/>
                <a:cs typeface="Canva Sans"/>
                <a:sym typeface="Canva Sans"/>
              </a:rPr>
              <a:t>e</a:t>
            </a:r>
            <a:r>
              <a:rPr lang="en-US" sz="1699" strike="noStrike" u="none">
                <a:solidFill>
                  <a:srgbClr val="000000"/>
                </a:solidFill>
                <a:latin typeface="Canva Sans"/>
                <a:ea typeface="Canva Sans"/>
                <a:cs typeface="Canva Sans"/>
                <a:sym typeface="Canva Sans"/>
              </a:rPr>
              <a:t>spon</a:t>
            </a:r>
            <a:r>
              <a:rPr lang="en-US" sz="1699" strike="noStrike" u="none">
                <a:solidFill>
                  <a:srgbClr val="000000"/>
                </a:solidFill>
                <a:latin typeface="Canva Sans"/>
                <a:ea typeface="Canva Sans"/>
                <a:cs typeface="Canva Sans"/>
                <a:sym typeface="Canva Sans"/>
              </a:rPr>
              <a:t>d </a:t>
            </a:r>
            <a:r>
              <a:rPr lang="en-US" sz="1699" strike="noStrike" u="none">
                <a:solidFill>
                  <a:srgbClr val="000000"/>
                </a:solidFill>
                <a:latin typeface="Canva Sans"/>
                <a:ea typeface="Canva Sans"/>
                <a:cs typeface="Canva Sans"/>
                <a:sym typeface="Canva Sans"/>
              </a:rPr>
              <a:t>au</a:t>
            </a:r>
            <a:r>
              <a:rPr lang="en-US" sz="1699" strike="noStrike" u="none">
                <a:solidFill>
                  <a:srgbClr val="000000"/>
                </a:solidFill>
                <a:latin typeface="Canva Sans"/>
                <a:ea typeface="Canva Sans"/>
                <a:cs typeface="Canva Sans"/>
                <a:sym typeface="Canva Sans"/>
              </a:rPr>
              <a:t> </a:t>
            </a:r>
            <a:r>
              <a:rPr lang="en-US" sz="1699" strike="noStrike" u="none">
                <a:solidFill>
                  <a:srgbClr val="000000"/>
                </a:solidFill>
                <a:latin typeface="Canva Sans"/>
                <a:ea typeface="Canva Sans"/>
                <a:cs typeface="Canva Sans"/>
                <a:sym typeface="Canva Sans"/>
              </a:rPr>
              <a:t>"pir</a:t>
            </a:r>
            <a:r>
              <a:rPr lang="en-US" sz="1699" strike="noStrike" u="none">
                <a:solidFill>
                  <a:srgbClr val="000000"/>
                </a:solidFill>
                <a:latin typeface="Canva Sans"/>
                <a:ea typeface="Canva Sans"/>
                <a:cs typeface="Canva Sans"/>
                <a:sym typeface="Canva Sans"/>
              </a:rPr>
              <a:t>e</a:t>
            </a:r>
            <a:r>
              <a:rPr lang="en-US" sz="1699" strike="noStrike" u="none">
                <a:solidFill>
                  <a:srgbClr val="000000"/>
                </a:solidFill>
                <a:latin typeface="Canva Sans"/>
                <a:ea typeface="Canva Sans"/>
                <a:cs typeface="Canva Sans"/>
                <a:sym typeface="Canva Sans"/>
              </a:rPr>
              <a:t> scénar</a:t>
            </a:r>
            <a:r>
              <a:rPr lang="en-US" sz="1699" strike="noStrike" u="none">
                <a:solidFill>
                  <a:srgbClr val="000000"/>
                </a:solidFill>
                <a:latin typeface="Canva Sans"/>
                <a:ea typeface="Canva Sans"/>
                <a:cs typeface="Canva Sans"/>
                <a:sym typeface="Canva Sans"/>
              </a:rPr>
              <a:t>i</a:t>
            </a:r>
            <a:r>
              <a:rPr lang="en-US" sz="1699" strike="noStrike" u="none">
                <a:solidFill>
                  <a:srgbClr val="000000"/>
                </a:solidFill>
                <a:latin typeface="Canva Sans"/>
                <a:ea typeface="Canva Sans"/>
                <a:cs typeface="Canva Sans"/>
                <a:sym typeface="Canva Sans"/>
              </a:rPr>
              <a:t>o rai</a:t>
            </a:r>
            <a:r>
              <a:rPr lang="en-US" sz="1699" strike="noStrike" u="none">
                <a:solidFill>
                  <a:srgbClr val="000000"/>
                </a:solidFill>
                <a:latin typeface="Canva Sans"/>
                <a:ea typeface="Canva Sans"/>
                <a:cs typeface="Canva Sans"/>
                <a:sym typeface="Canva Sans"/>
              </a:rPr>
              <a:t>so</a:t>
            </a:r>
            <a:r>
              <a:rPr lang="en-US" sz="1699" strike="noStrike" u="none">
                <a:solidFill>
                  <a:srgbClr val="000000"/>
                </a:solidFill>
                <a:latin typeface="Canva Sans"/>
                <a:ea typeface="Canva Sans"/>
                <a:cs typeface="Canva Sans"/>
                <a:sym typeface="Canva Sans"/>
              </a:rPr>
              <a:t>nnable".</a:t>
            </a:r>
          </a:p>
          <a:p>
            <a:pPr algn="l">
              <a:lnSpc>
                <a:spcPts val="2549"/>
              </a:lnSpc>
              <a:spcBef>
                <a:spcPct val="0"/>
              </a:spcBef>
            </a:pPr>
            <a:r>
              <a:rPr lang="en-US" b="true" sz="1699" strike="noStrike" u="none">
                <a:solidFill>
                  <a:srgbClr val="000000"/>
                </a:solidFill>
                <a:latin typeface="Canva Sans Bold"/>
                <a:ea typeface="Canva Sans Bold"/>
                <a:cs typeface="Canva Sans Bold"/>
                <a:sym typeface="Canva Sans Bold"/>
              </a:rPr>
              <a:t>Calcul :</a:t>
            </a:r>
          </a:p>
          <a:p>
            <a:pPr algn="l">
              <a:lnSpc>
                <a:spcPts val="2549"/>
              </a:lnSpc>
              <a:spcBef>
                <a:spcPct val="0"/>
              </a:spcBef>
            </a:pPr>
            <a:r>
              <a:rPr lang="en-US" b="true" sz="1699" strike="noStrike" u="none">
                <a:solidFill>
                  <a:srgbClr val="99391B"/>
                </a:solidFill>
                <a:latin typeface="Canva Sans Bold"/>
                <a:ea typeface="Canva Sans Bold"/>
                <a:cs typeface="Canva Sans Bold"/>
                <a:sym typeface="Canva Sans Bold"/>
              </a:rPr>
              <a:t>PML = Dommage associé à un événement de période de retour T</a:t>
            </a:r>
          </a:p>
          <a:p>
            <a:pPr algn="l">
              <a:lnSpc>
                <a:spcPts val="2549"/>
              </a:lnSpc>
              <a:spcBef>
                <a:spcPct val="0"/>
              </a:spcBef>
            </a:pPr>
            <a:r>
              <a:rPr lang="en-US" b="true" sz="1699" strike="noStrike" u="none">
                <a:solidFill>
                  <a:srgbClr val="000000"/>
                </a:solidFill>
                <a:latin typeface="Canva Sans Bold"/>
                <a:ea typeface="Canva Sans Bold"/>
                <a:cs typeface="Canva Sans Bold"/>
                <a:sym typeface="Canva Sans Bold"/>
              </a:rPr>
              <a:t>Usage </a:t>
            </a:r>
            <a:r>
              <a:rPr lang="en-US" b="true" sz="1699" strike="noStrike" u="none">
                <a:solidFill>
                  <a:srgbClr val="99391B"/>
                </a:solidFill>
                <a:latin typeface="Canva Sans Bold"/>
                <a:ea typeface="Canva Sans Bold"/>
                <a:cs typeface="Canva Sans Bold"/>
                <a:sym typeface="Canva Sans Bold"/>
              </a:rPr>
              <a:t>:</a:t>
            </a:r>
          </a:p>
          <a:p>
            <a:pPr algn="l" marL="367029" indent="-183514" lvl="1">
              <a:lnSpc>
                <a:spcPts val="2549"/>
              </a:lnSpc>
              <a:spcBef>
                <a:spcPct val="0"/>
              </a:spcBef>
              <a:buFont typeface="Arial"/>
              <a:buChar char="•"/>
            </a:pPr>
            <a:r>
              <a:rPr lang="en-US" b="true" sz="1699" strike="noStrike" u="none">
                <a:solidFill>
                  <a:srgbClr val="99391B"/>
                </a:solidFill>
                <a:latin typeface="Canva Sans Bold"/>
                <a:ea typeface="Canva Sans Bold"/>
                <a:cs typeface="Canva Sans Bold"/>
                <a:sym typeface="Canva Sans Bold"/>
              </a:rPr>
              <a:t>Planification de la réponse d'urgence</a:t>
            </a:r>
          </a:p>
          <a:p>
            <a:pPr algn="l" marL="367029" indent="-183514" lvl="1">
              <a:lnSpc>
                <a:spcPts val="2549"/>
              </a:lnSpc>
              <a:spcBef>
                <a:spcPct val="0"/>
              </a:spcBef>
              <a:buFont typeface="Arial"/>
              <a:buChar char="•"/>
            </a:pPr>
            <a:r>
              <a:rPr lang="en-US" b="true" sz="1699" strike="noStrike" u="none">
                <a:solidFill>
                  <a:srgbClr val="99391B"/>
                </a:solidFill>
                <a:latin typeface="Canva Sans Bold"/>
                <a:ea typeface="Canva Sans Bold"/>
                <a:cs typeface="Canva Sans Bold"/>
                <a:sym typeface="Canva Sans Bold"/>
              </a:rPr>
              <a:t>Évaluation des investissements d'adaptation</a:t>
            </a:r>
          </a:p>
          <a:p>
            <a:pPr algn="l" marL="0" indent="0" lvl="0">
              <a:lnSpc>
                <a:spcPts val="2399"/>
              </a:lnSpc>
              <a:spcBef>
                <a:spcPct val="0"/>
              </a:spcBef>
            </a:pPr>
          </a:p>
        </p:txBody>
      </p:sp>
      <p:sp>
        <p:nvSpPr>
          <p:cNvPr name="TextBox 36" id="36"/>
          <p:cNvSpPr txBox="true"/>
          <p:nvPr/>
        </p:nvSpPr>
        <p:spPr>
          <a:xfrm rot="0">
            <a:off x="2181018" y="196538"/>
            <a:ext cx="2555686"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DEFINITIONS 5/5</a:t>
            </a:r>
          </a:p>
        </p:txBody>
      </p:sp>
      <p:sp>
        <p:nvSpPr>
          <p:cNvPr name="TextBox 37" id="37"/>
          <p:cNvSpPr txBox="true"/>
          <p:nvPr/>
        </p:nvSpPr>
        <p:spPr>
          <a:xfrm rot="0">
            <a:off x="1907085" y="636996"/>
            <a:ext cx="7236915" cy="584572"/>
          </a:xfrm>
          <a:prstGeom prst="rect">
            <a:avLst/>
          </a:prstGeom>
        </p:spPr>
        <p:txBody>
          <a:bodyPr anchor="t" rtlCol="false" tIns="0" lIns="0" bIns="0" rIns="0">
            <a:spAutoFit/>
          </a:bodyPr>
          <a:lstStyle/>
          <a:p>
            <a:pPr algn="just">
              <a:lnSpc>
                <a:spcPts val="5276"/>
              </a:lnSpc>
            </a:pPr>
            <a:r>
              <a:rPr lang="en-US" b="true" sz="2420">
                <a:solidFill>
                  <a:srgbClr val="1C5739"/>
                </a:solidFill>
                <a:latin typeface="Montserrat Bold"/>
                <a:ea typeface="Montserrat Bold"/>
                <a:cs typeface="Montserrat Bold"/>
                <a:sym typeface="Montserrat Bold"/>
              </a:rPr>
              <a:t>Les métriques clés dans CLIMADA</a:t>
            </a:r>
          </a:p>
        </p:txBody>
      </p:sp>
      <p:sp>
        <p:nvSpPr>
          <p:cNvPr name="Freeform 38" id="38"/>
          <p:cNvSpPr/>
          <p:nvPr/>
        </p:nvSpPr>
        <p:spPr>
          <a:xfrm flipH="false" flipV="false" rot="-5400000">
            <a:off x="8163570" y="8995689"/>
            <a:ext cx="1971220" cy="101287"/>
          </a:xfrm>
          <a:custGeom>
            <a:avLst/>
            <a:gdLst/>
            <a:ahLst/>
            <a:cxnLst/>
            <a:rect r="r" b="b" t="t" l="l"/>
            <a:pathLst>
              <a:path h="101287" w="1971220">
                <a:moveTo>
                  <a:pt x="0" y="0"/>
                </a:moveTo>
                <a:lnTo>
                  <a:pt x="1971221" y="0"/>
                </a:lnTo>
                <a:lnTo>
                  <a:pt x="1971221" y="101287"/>
                </a:lnTo>
                <a:lnTo>
                  <a:pt x="0" y="101287"/>
                </a:lnTo>
                <a:lnTo>
                  <a:pt x="0" y="0"/>
                </a:lnTo>
                <a:close/>
              </a:path>
            </a:pathLst>
          </a:custGeom>
          <a:blipFill>
            <a:blip r:embed="rId2">
              <a:extLst>
                <a:ext uri="{96DAC541-7B7A-43D3-8B79-37D633B846F1}">
                  <asvg:svgBlip xmlns:asvg="http://schemas.microsoft.com/office/drawing/2016/SVG/main" r:embed="rId3"/>
                </a:ext>
              </a:extLst>
            </a:blip>
            <a:stretch>
              <a:fillRect l="0" t="0" r="-24564" b="0"/>
            </a:stretch>
          </a:blipFill>
        </p:spPr>
      </p:sp>
      <p:sp>
        <p:nvSpPr>
          <p:cNvPr name="TextBox 39" id="39"/>
          <p:cNvSpPr txBox="true"/>
          <p:nvPr/>
        </p:nvSpPr>
        <p:spPr>
          <a:xfrm rot="0">
            <a:off x="9480324" y="9210675"/>
            <a:ext cx="3402363" cy="925830"/>
          </a:xfrm>
          <a:prstGeom prst="rect">
            <a:avLst/>
          </a:prstGeom>
        </p:spPr>
        <p:txBody>
          <a:bodyPr anchor="t" rtlCol="false" tIns="0" lIns="0" bIns="0" rIns="0">
            <a:spAutoFit/>
          </a:bodyPr>
          <a:lstStyle/>
          <a:p>
            <a:pPr algn="l">
              <a:lnSpc>
                <a:spcPts val="2549"/>
              </a:lnSpc>
            </a:pPr>
            <a:r>
              <a:rPr lang="en-US" sz="1699" b="true">
                <a:solidFill>
                  <a:srgbClr val="000000"/>
                </a:solidFill>
                <a:latin typeface="Canva Sans Bold"/>
                <a:ea typeface="Canva Sans Bold"/>
                <a:cs typeface="Canva Sans Bold"/>
                <a:sym typeface="Canva Sans Bold"/>
              </a:rPr>
              <a:t>Usage :</a:t>
            </a:r>
          </a:p>
          <a:p>
            <a:pPr algn="l" marL="367029" indent="-183514" lvl="1">
              <a:lnSpc>
                <a:spcPts val="2549"/>
              </a:lnSpc>
              <a:spcBef>
                <a:spcPct val="0"/>
              </a:spcBef>
              <a:buFont typeface="Arial"/>
              <a:buChar char="•"/>
            </a:pPr>
            <a:r>
              <a:rPr lang="en-US" sz="1699">
                <a:solidFill>
                  <a:srgbClr val="000000"/>
                </a:solidFill>
                <a:latin typeface="Canva Sans"/>
                <a:ea typeface="Canva Sans"/>
                <a:cs typeface="Canva Sans"/>
                <a:sym typeface="Canva Sans"/>
              </a:rPr>
              <a:t>Gestion des risques financiers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2252748"/>
            <a:ext cx="5538778" cy="7519902"/>
            <a:chOff x="0" y="0"/>
            <a:chExt cx="858102" cy="1165030"/>
          </a:xfrm>
        </p:grpSpPr>
        <p:sp>
          <p:nvSpPr>
            <p:cNvPr name="Freeform 3" id="3"/>
            <p:cNvSpPr/>
            <p:nvPr/>
          </p:nvSpPr>
          <p:spPr>
            <a:xfrm flipH="false" flipV="false" rot="0">
              <a:off x="0" y="0"/>
              <a:ext cx="858102" cy="1165030"/>
            </a:xfrm>
            <a:custGeom>
              <a:avLst/>
              <a:gdLst/>
              <a:ahLst/>
              <a:cxnLst/>
              <a:rect r="r" b="b" t="t" l="l"/>
              <a:pathLst>
                <a:path h="1165030" w="858102">
                  <a:moveTo>
                    <a:pt x="0" y="0"/>
                  </a:moveTo>
                  <a:lnTo>
                    <a:pt x="858102" y="0"/>
                  </a:lnTo>
                  <a:lnTo>
                    <a:pt x="858102" y="1165030"/>
                  </a:lnTo>
                  <a:lnTo>
                    <a:pt x="0" y="1165030"/>
                  </a:lnTo>
                  <a:close/>
                </a:path>
              </a:pathLst>
            </a:custGeom>
            <a:blipFill>
              <a:blip r:embed="rId2"/>
              <a:stretch>
                <a:fillRect l="-51889" t="0" r="-51889" b="0"/>
              </a:stretch>
            </a:blipFill>
          </p:spPr>
        </p:sp>
      </p:grpSp>
      <p:grpSp>
        <p:nvGrpSpPr>
          <p:cNvPr name="Group 4" id="4"/>
          <p:cNvGrpSpPr/>
          <p:nvPr/>
        </p:nvGrpSpPr>
        <p:grpSpPr>
          <a:xfrm rot="0">
            <a:off x="8208422" y="514350"/>
            <a:ext cx="2505877" cy="7640329"/>
            <a:chOff x="0" y="0"/>
            <a:chExt cx="388226" cy="1183687"/>
          </a:xfrm>
        </p:grpSpPr>
        <p:sp>
          <p:nvSpPr>
            <p:cNvPr name="Freeform 5" id="5"/>
            <p:cNvSpPr/>
            <p:nvPr/>
          </p:nvSpPr>
          <p:spPr>
            <a:xfrm flipH="false" flipV="false" rot="0">
              <a:off x="0" y="0"/>
              <a:ext cx="388226" cy="1183687"/>
            </a:xfrm>
            <a:custGeom>
              <a:avLst/>
              <a:gdLst/>
              <a:ahLst/>
              <a:cxnLst/>
              <a:rect r="r" b="b" t="t" l="l"/>
              <a:pathLst>
                <a:path h="1183687" w="388226">
                  <a:moveTo>
                    <a:pt x="0" y="0"/>
                  </a:moveTo>
                  <a:lnTo>
                    <a:pt x="388226" y="0"/>
                  </a:lnTo>
                  <a:lnTo>
                    <a:pt x="388226" y="1183687"/>
                  </a:lnTo>
                  <a:lnTo>
                    <a:pt x="0" y="1183687"/>
                  </a:lnTo>
                  <a:close/>
                </a:path>
              </a:pathLst>
            </a:custGeom>
            <a:blipFill>
              <a:blip r:embed="rId3"/>
              <a:stretch>
                <a:fillRect l="-212841" t="0" r="-212841" b="0"/>
              </a:stretch>
            </a:blipFill>
          </p:spPr>
        </p:sp>
      </p:grpSp>
      <p:grpSp>
        <p:nvGrpSpPr>
          <p:cNvPr name="Group 6" id="6"/>
          <p:cNvGrpSpPr/>
          <p:nvPr/>
        </p:nvGrpSpPr>
        <p:grpSpPr>
          <a:xfrm rot="0">
            <a:off x="1028700" y="1028700"/>
            <a:ext cx="7179722" cy="7125979"/>
            <a:chOff x="0" y="0"/>
            <a:chExt cx="2456790" cy="2438400"/>
          </a:xfrm>
        </p:grpSpPr>
        <p:sp>
          <p:nvSpPr>
            <p:cNvPr name="Freeform 7" id="7"/>
            <p:cNvSpPr/>
            <p:nvPr/>
          </p:nvSpPr>
          <p:spPr>
            <a:xfrm flipH="false" flipV="false" rot="0">
              <a:off x="0" y="0"/>
              <a:ext cx="2456790" cy="2438400"/>
            </a:xfrm>
            <a:custGeom>
              <a:avLst/>
              <a:gdLst/>
              <a:ahLst/>
              <a:cxnLst/>
              <a:rect r="r" b="b" t="t" l="l"/>
              <a:pathLst>
                <a:path h="2438400" w="2456790">
                  <a:moveTo>
                    <a:pt x="0" y="0"/>
                  </a:moveTo>
                  <a:lnTo>
                    <a:pt x="2456790" y="0"/>
                  </a:lnTo>
                  <a:lnTo>
                    <a:pt x="2456790" y="2438400"/>
                  </a:lnTo>
                  <a:lnTo>
                    <a:pt x="0" y="2438400"/>
                  </a:lnTo>
                  <a:close/>
                </a:path>
              </a:pathLst>
            </a:custGeom>
            <a:solidFill>
              <a:srgbClr val="040606"/>
            </a:solidFill>
          </p:spPr>
        </p:sp>
        <p:sp>
          <p:nvSpPr>
            <p:cNvPr name="TextBox 8" id="8"/>
            <p:cNvSpPr txBox="true"/>
            <p:nvPr/>
          </p:nvSpPr>
          <p:spPr>
            <a:xfrm>
              <a:off x="0" y="-38100"/>
              <a:ext cx="2456790" cy="2476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68506" y="1060554"/>
            <a:ext cx="7139916" cy="7094125"/>
          </a:xfrm>
          <a:custGeom>
            <a:avLst/>
            <a:gdLst/>
            <a:ahLst/>
            <a:cxnLst/>
            <a:rect r="r" b="b" t="t" l="l"/>
            <a:pathLst>
              <a:path h="7094125" w="7139916">
                <a:moveTo>
                  <a:pt x="0" y="0"/>
                </a:moveTo>
                <a:lnTo>
                  <a:pt x="7139916" y="0"/>
                </a:lnTo>
                <a:lnTo>
                  <a:pt x="7139916" y="7094125"/>
                </a:lnTo>
                <a:lnTo>
                  <a:pt x="0" y="7094125"/>
                </a:lnTo>
                <a:lnTo>
                  <a:pt x="0" y="0"/>
                </a:lnTo>
                <a:close/>
              </a:path>
            </a:pathLst>
          </a:custGeom>
          <a:blipFill>
            <a:blip r:embed="rId4"/>
            <a:stretch>
              <a:fillRect l="-41364" t="0" r="-41364" b="0"/>
            </a:stretch>
          </a:blipFill>
        </p:spPr>
      </p:sp>
      <p:sp>
        <p:nvSpPr>
          <p:cNvPr name="TextBox 10" id="10"/>
          <p:cNvSpPr txBox="true"/>
          <p:nvPr/>
        </p:nvSpPr>
        <p:spPr>
          <a:xfrm rot="0">
            <a:off x="11091683" y="457200"/>
            <a:ext cx="6531311"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ARCHITECTURE CLIMADA</a:t>
            </a:r>
          </a:p>
        </p:txBody>
      </p:sp>
      <p:sp>
        <p:nvSpPr>
          <p:cNvPr name="TextBox 11" id="11"/>
          <p:cNvSpPr txBox="true"/>
          <p:nvPr/>
        </p:nvSpPr>
        <p:spPr>
          <a:xfrm rot="0">
            <a:off x="10858462" y="1564834"/>
            <a:ext cx="7262678" cy="5248297"/>
          </a:xfrm>
          <a:prstGeom prst="rect">
            <a:avLst/>
          </a:prstGeom>
        </p:spPr>
        <p:txBody>
          <a:bodyPr anchor="t" rtlCol="false" tIns="0" lIns="0" bIns="0" rIns="0">
            <a:spAutoFit/>
          </a:bodyPr>
          <a:lstStyle/>
          <a:p>
            <a:pPr algn="just" marL="0" indent="0" lvl="0">
              <a:lnSpc>
                <a:spcPts val="4671"/>
              </a:lnSpc>
              <a:spcBef>
                <a:spcPct val="0"/>
              </a:spcBef>
            </a:pPr>
            <a:r>
              <a:rPr lang="en-US" sz="2142" strike="noStrike" u="none">
                <a:solidFill>
                  <a:srgbClr val="0D0D0D"/>
                </a:solidFill>
                <a:latin typeface="Montserrat"/>
                <a:ea typeface="Montserrat"/>
                <a:cs typeface="Montserrat"/>
                <a:sym typeface="Montserrat"/>
              </a:rPr>
              <a:t>Après avoir solidement établi les fondements théoriques, il convient à présent de décrire l'architecture technique de CLIMADA et son processus opérationnel.</a:t>
            </a:r>
            <a:r>
              <a:rPr lang="en-US" sz="2142" strike="noStrike" u="none">
                <a:solidFill>
                  <a:srgbClr val="0D0D0D"/>
                </a:solidFill>
                <a:latin typeface="Montserrat"/>
                <a:ea typeface="Montserrat"/>
                <a:cs typeface="Montserrat"/>
                <a:sym typeface="Montserrat"/>
              </a:rPr>
              <a:t> Cette section présente la vue macro de la plateforme : les grands blocs fonctionnels </a:t>
            </a:r>
            <a:r>
              <a:rPr lang="en-US" b="true" sz="2142" strike="noStrike" u="none">
                <a:solidFill>
                  <a:srgbClr val="0D0D0D"/>
                </a:solidFill>
                <a:latin typeface="Montserrat Bold"/>
                <a:ea typeface="Montserrat Bold"/>
                <a:cs typeface="Montserrat Bold"/>
                <a:sym typeface="Montserrat Bold"/>
              </a:rPr>
              <a:t>(Hazard, Exposure, Vulnerability, Impact, Measures, Util)</a:t>
            </a:r>
            <a:r>
              <a:rPr lang="en-US" sz="2142" strike="noStrike" u="none">
                <a:solidFill>
                  <a:srgbClr val="0D0D0D"/>
                </a:solidFill>
                <a:latin typeface="Montserrat"/>
                <a:ea typeface="Montserrat"/>
                <a:cs typeface="Montserrat"/>
                <a:sym typeface="Montserrat"/>
              </a:rPr>
              <a:t> et les responsabilités métier de chacun. </a:t>
            </a:r>
          </a:p>
          <a:p>
            <a:pPr algn="ctr" marL="0" indent="0" lvl="0">
              <a:lnSpc>
                <a:spcPts val="4671"/>
              </a:lnSpc>
              <a:spcBef>
                <a:spcPct val="0"/>
              </a:spcBef>
            </a:pPr>
            <a:r>
              <a:rPr lang="en-US" b="true" sz="2142" strike="noStrike" u="none">
                <a:solidFill>
                  <a:srgbClr val="0D0D0D"/>
                </a:solidFill>
                <a:latin typeface="Montserrat Bold"/>
                <a:ea typeface="Montserrat Bold"/>
                <a:cs typeface="Montserrat Bold"/>
                <a:sym typeface="Montserrat Bold"/>
              </a:rPr>
              <a:t>Architecture modulaire CLIMADA </a:t>
            </a:r>
          </a:p>
        </p:txBody>
      </p:sp>
      <p:sp>
        <p:nvSpPr>
          <p:cNvPr name="TextBox 12" id="12"/>
          <p:cNvSpPr txBox="true"/>
          <p:nvPr/>
        </p:nvSpPr>
        <p:spPr>
          <a:xfrm rot="0">
            <a:off x="6993176" y="9996133"/>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15672" y="-293466"/>
            <a:ext cx="2244372" cy="2036767"/>
          </a:xfrm>
          <a:custGeom>
            <a:avLst/>
            <a:gdLst/>
            <a:ahLst/>
            <a:cxnLst/>
            <a:rect r="r" b="b" t="t" l="l"/>
            <a:pathLst>
              <a:path h="2036767" w="2244372">
                <a:moveTo>
                  <a:pt x="0" y="0"/>
                </a:moveTo>
                <a:lnTo>
                  <a:pt x="2244372" y="0"/>
                </a:lnTo>
                <a:lnTo>
                  <a:pt x="2244372" y="2036767"/>
                </a:lnTo>
                <a:lnTo>
                  <a:pt x="0" y="20367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59300" y="9289824"/>
            <a:ext cx="1841068" cy="1339377"/>
          </a:xfrm>
          <a:custGeom>
            <a:avLst/>
            <a:gdLst/>
            <a:ahLst/>
            <a:cxnLst/>
            <a:rect r="r" b="b" t="t" l="l"/>
            <a:pathLst>
              <a:path h="1339377" w="1841068">
                <a:moveTo>
                  <a:pt x="0" y="0"/>
                </a:moveTo>
                <a:lnTo>
                  <a:pt x="1841068" y="0"/>
                </a:lnTo>
                <a:lnTo>
                  <a:pt x="1841068" y="1339377"/>
                </a:lnTo>
                <a:lnTo>
                  <a:pt x="0" y="13393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true" rot="0">
            <a:off x="2226619" y="5464711"/>
            <a:ext cx="2381462" cy="1190731"/>
          </a:xfrm>
          <a:custGeom>
            <a:avLst/>
            <a:gdLst/>
            <a:ahLst/>
            <a:cxnLst/>
            <a:rect r="r" b="b" t="t" l="l"/>
            <a:pathLst>
              <a:path h="1190731" w="2381462">
                <a:moveTo>
                  <a:pt x="0" y="1190731"/>
                </a:moveTo>
                <a:lnTo>
                  <a:pt x="2381461" y="1190731"/>
                </a:lnTo>
                <a:lnTo>
                  <a:pt x="2381461" y="0"/>
                </a:lnTo>
                <a:lnTo>
                  <a:pt x="0" y="0"/>
                </a:lnTo>
                <a:lnTo>
                  <a:pt x="0" y="1190731"/>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true" rot="0">
            <a:off x="4898442" y="5520936"/>
            <a:ext cx="2767497" cy="1383748"/>
          </a:xfrm>
          <a:custGeom>
            <a:avLst/>
            <a:gdLst/>
            <a:ahLst/>
            <a:cxnLst/>
            <a:rect r="r" b="b" t="t" l="l"/>
            <a:pathLst>
              <a:path h="1383748" w="2767497">
                <a:moveTo>
                  <a:pt x="0" y="1383748"/>
                </a:moveTo>
                <a:lnTo>
                  <a:pt x="2767496" y="1383748"/>
                </a:lnTo>
                <a:lnTo>
                  <a:pt x="2767496" y="0"/>
                </a:lnTo>
                <a:lnTo>
                  <a:pt x="0" y="0"/>
                </a:lnTo>
                <a:lnTo>
                  <a:pt x="0" y="1383748"/>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true" rot="0">
            <a:off x="10654987" y="5520936"/>
            <a:ext cx="2767497" cy="1383748"/>
          </a:xfrm>
          <a:custGeom>
            <a:avLst/>
            <a:gdLst/>
            <a:ahLst/>
            <a:cxnLst/>
            <a:rect r="r" b="b" t="t" l="l"/>
            <a:pathLst>
              <a:path h="1383748" w="2767497">
                <a:moveTo>
                  <a:pt x="0" y="1383748"/>
                </a:moveTo>
                <a:lnTo>
                  <a:pt x="2767497" y="1383748"/>
                </a:lnTo>
                <a:lnTo>
                  <a:pt x="2767497" y="0"/>
                </a:lnTo>
                <a:lnTo>
                  <a:pt x="0" y="0"/>
                </a:lnTo>
                <a:lnTo>
                  <a:pt x="0" y="1383748"/>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grpSp>
        <p:nvGrpSpPr>
          <p:cNvPr name="Group 8" id="8"/>
          <p:cNvGrpSpPr/>
          <p:nvPr/>
        </p:nvGrpSpPr>
        <p:grpSpPr>
          <a:xfrm rot="0">
            <a:off x="4476294" y="5464711"/>
            <a:ext cx="754179" cy="271053"/>
            <a:chOff x="0" y="0"/>
            <a:chExt cx="212545" cy="76389"/>
          </a:xfrm>
        </p:grpSpPr>
        <p:sp>
          <p:nvSpPr>
            <p:cNvPr name="Freeform 9" id="9"/>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235A5B"/>
            </a:solidFill>
            <a:ln cap="sq">
              <a:noFill/>
              <a:prstDash val="solid"/>
              <a:miter/>
            </a:ln>
          </p:spPr>
        </p:sp>
        <p:sp>
          <p:nvSpPr>
            <p:cNvPr name="TextBox 10" id="10"/>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sp>
        <p:nvSpPr>
          <p:cNvPr name="Freeform 11" id="11"/>
          <p:cNvSpPr/>
          <p:nvPr/>
        </p:nvSpPr>
        <p:spPr>
          <a:xfrm flipH="false" flipV="false" rot="0">
            <a:off x="2020169" y="3904548"/>
            <a:ext cx="2767497" cy="1383748"/>
          </a:xfrm>
          <a:custGeom>
            <a:avLst/>
            <a:gdLst/>
            <a:ahLst/>
            <a:cxnLst/>
            <a:rect r="r" b="b" t="t" l="l"/>
            <a:pathLst>
              <a:path h="1383748" w="2767497">
                <a:moveTo>
                  <a:pt x="0" y="0"/>
                </a:moveTo>
                <a:lnTo>
                  <a:pt x="2767497" y="0"/>
                </a:lnTo>
                <a:lnTo>
                  <a:pt x="2767497" y="1383748"/>
                </a:lnTo>
                <a:lnTo>
                  <a:pt x="0" y="138374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7776714" y="3904548"/>
            <a:ext cx="2767497" cy="1383748"/>
          </a:xfrm>
          <a:custGeom>
            <a:avLst/>
            <a:gdLst/>
            <a:ahLst/>
            <a:cxnLst/>
            <a:rect r="r" b="b" t="t" l="l"/>
            <a:pathLst>
              <a:path h="1383748" w="2767497">
                <a:moveTo>
                  <a:pt x="0" y="0"/>
                </a:moveTo>
                <a:lnTo>
                  <a:pt x="2767497" y="0"/>
                </a:lnTo>
                <a:lnTo>
                  <a:pt x="2767497" y="1383748"/>
                </a:lnTo>
                <a:lnTo>
                  <a:pt x="0" y="138374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grpSp>
        <p:nvGrpSpPr>
          <p:cNvPr name="Group 13" id="13"/>
          <p:cNvGrpSpPr/>
          <p:nvPr/>
        </p:nvGrpSpPr>
        <p:grpSpPr>
          <a:xfrm rot="0">
            <a:off x="1577361" y="5070455"/>
            <a:ext cx="754179" cy="271053"/>
            <a:chOff x="0" y="0"/>
            <a:chExt cx="212545" cy="76389"/>
          </a:xfrm>
        </p:grpSpPr>
        <p:sp>
          <p:nvSpPr>
            <p:cNvPr name="Freeform 14" id="14"/>
            <p:cNvSpPr/>
            <p:nvPr/>
          </p:nvSpPr>
          <p:spPr>
            <a:xfrm flipH="false" flipV="false" rot="0">
              <a:off x="0" y="0"/>
              <a:ext cx="212545" cy="76389"/>
            </a:xfrm>
            <a:custGeom>
              <a:avLst/>
              <a:gdLst/>
              <a:ahLst/>
              <a:cxnLst/>
              <a:rect r="r" b="b" t="t" l="l"/>
              <a:pathLst>
                <a:path h="76389" w="212545">
                  <a:moveTo>
                    <a:pt x="38194" y="0"/>
                  </a:moveTo>
                  <a:lnTo>
                    <a:pt x="174350" y="0"/>
                  </a:lnTo>
                  <a:cubicBezTo>
                    <a:pt x="184480" y="0"/>
                    <a:pt x="194195" y="4024"/>
                    <a:pt x="201358" y="11187"/>
                  </a:cubicBezTo>
                  <a:cubicBezTo>
                    <a:pt x="208521" y="18350"/>
                    <a:pt x="212545" y="28065"/>
                    <a:pt x="212545" y="38194"/>
                  </a:cubicBezTo>
                  <a:lnTo>
                    <a:pt x="212545" y="38194"/>
                  </a:lnTo>
                  <a:cubicBezTo>
                    <a:pt x="212545" y="59289"/>
                    <a:pt x="195444" y="76389"/>
                    <a:pt x="174350" y="76389"/>
                  </a:cubicBezTo>
                  <a:lnTo>
                    <a:pt x="38194" y="76389"/>
                  </a:lnTo>
                  <a:cubicBezTo>
                    <a:pt x="28065" y="76389"/>
                    <a:pt x="18350" y="72365"/>
                    <a:pt x="11187" y="65202"/>
                  </a:cubicBezTo>
                  <a:cubicBezTo>
                    <a:pt x="4024" y="58039"/>
                    <a:pt x="0" y="48324"/>
                    <a:pt x="0" y="38194"/>
                  </a:cubicBezTo>
                  <a:lnTo>
                    <a:pt x="0" y="38194"/>
                  </a:lnTo>
                  <a:cubicBezTo>
                    <a:pt x="0" y="28065"/>
                    <a:pt x="4024" y="18350"/>
                    <a:pt x="11187" y="11187"/>
                  </a:cubicBezTo>
                  <a:cubicBezTo>
                    <a:pt x="18350" y="4024"/>
                    <a:pt x="28065" y="0"/>
                    <a:pt x="38194" y="0"/>
                  </a:cubicBezTo>
                  <a:close/>
                </a:path>
              </a:pathLst>
            </a:custGeom>
            <a:solidFill>
              <a:srgbClr val="235A5B"/>
            </a:solidFill>
            <a:ln cap="rnd">
              <a:noFill/>
              <a:prstDash val="solid"/>
              <a:round/>
            </a:ln>
          </p:spPr>
        </p:sp>
        <p:sp>
          <p:nvSpPr>
            <p:cNvPr name="TextBox 15" id="15"/>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sp>
        <p:nvSpPr>
          <p:cNvPr name="Freeform 16" id="16"/>
          <p:cNvSpPr/>
          <p:nvPr/>
        </p:nvSpPr>
        <p:spPr>
          <a:xfrm flipH="false" flipV="true" rot="0">
            <a:off x="5098688" y="5464711"/>
            <a:ext cx="2381462" cy="1190731"/>
          </a:xfrm>
          <a:custGeom>
            <a:avLst/>
            <a:gdLst/>
            <a:ahLst/>
            <a:cxnLst/>
            <a:rect r="r" b="b" t="t" l="l"/>
            <a:pathLst>
              <a:path h="1190731" w="2381462">
                <a:moveTo>
                  <a:pt x="0" y="1190731"/>
                </a:moveTo>
                <a:lnTo>
                  <a:pt x="2381461" y="1190731"/>
                </a:lnTo>
                <a:lnTo>
                  <a:pt x="2381461" y="0"/>
                </a:lnTo>
                <a:lnTo>
                  <a:pt x="0" y="0"/>
                </a:lnTo>
                <a:lnTo>
                  <a:pt x="0" y="1190731"/>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0">
            <a:off x="2226619" y="4150778"/>
            <a:ext cx="2381462" cy="1190731"/>
          </a:xfrm>
          <a:custGeom>
            <a:avLst/>
            <a:gdLst/>
            <a:ahLst/>
            <a:cxnLst/>
            <a:rect r="r" b="b" t="t" l="l"/>
            <a:pathLst>
              <a:path h="1190731" w="2381462">
                <a:moveTo>
                  <a:pt x="0" y="0"/>
                </a:moveTo>
                <a:lnTo>
                  <a:pt x="2381461" y="0"/>
                </a:lnTo>
                <a:lnTo>
                  <a:pt x="2381461" y="1190730"/>
                </a:lnTo>
                <a:lnTo>
                  <a:pt x="0" y="11907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5098688" y="4150778"/>
            <a:ext cx="2381462" cy="1190731"/>
          </a:xfrm>
          <a:custGeom>
            <a:avLst/>
            <a:gdLst/>
            <a:ahLst/>
            <a:cxnLst/>
            <a:rect r="r" b="b" t="t" l="l"/>
            <a:pathLst>
              <a:path h="1190731" w="2381462">
                <a:moveTo>
                  <a:pt x="0" y="0"/>
                </a:moveTo>
                <a:lnTo>
                  <a:pt x="2381461" y="0"/>
                </a:lnTo>
                <a:lnTo>
                  <a:pt x="2381461" y="1190730"/>
                </a:lnTo>
                <a:lnTo>
                  <a:pt x="0" y="11907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9" id="19"/>
          <p:cNvSpPr/>
          <p:nvPr/>
        </p:nvSpPr>
        <p:spPr>
          <a:xfrm flipH="false" flipV="false" rot="0">
            <a:off x="8104701" y="5480433"/>
            <a:ext cx="2136381" cy="1149545"/>
          </a:xfrm>
          <a:custGeom>
            <a:avLst/>
            <a:gdLst/>
            <a:ahLst/>
            <a:cxnLst/>
            <a:rect r="r" b="b" t="t" l="l"/>
            <a:pathLst>
              <a:path h="1149545" w="2136381">
                <a:moveTo>
                  <a:pt x="0" y="0"/>
                </a:moveTo>
                <a:lnTo>
                  <a:pt x="2136381" y="0"/>
                </a:lnTo>
                <a:lnTo>
                  <a:pt x="2136381" y="1149544"/>
                </a:lnTo>
                <a:lnTo>
                  <a:pt x="0" y="1149544"/>
                </a:lnTo>
                <a:lnTo>
                  <a:pt x="0" y="0"/>
                </a:lnTo>
                <a:close/>
              </a:path>
            </a:pathLst>
          </a:custGeom>
          <a:blipFill>
            <a:blip r:embed="rId19">
              <a:extLst>
                <a:ext uri="{96DAC541-7B7A-43D3-8B79-37D633B846F1}">
                  <asvg:svgBlip xmlns:asvg="http://schemas.microsoft.com/office/drawing/2016/SVG/main" r:embed="rId20"/>
                </a:ext>
              </a:extLst>
            </a:blip>
            <a:stretch>
              <a:fillRect l="0" t="-85845" r="0" b="0"/>
            </a:stretch>
          </a:blipFill>
        </p:spPr>
      </p:sp>
      <p:grpSp>
        <p:nvGrpSpPr>
          <p:cNvPr name="Group 20" id="20"/>
          <p:cNvGrpSpPr/>
          <p:nvPr/>
        </p:nvGrpSpPr>
        <p:grpSpPr>
          <a:xfrm rot="0">
            <a:off x="2538462" y="4527631"/>
            <a:ext cx="1757774" cy="17577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23" id="23"/>
          <p:cNvGrpSpPr/>
          <p:nvPr/>
        </p:nvGrpSpPr>
        <p:grpSpPr>
          <a:xfrm rot="0">
            <a:off x="5410531" y="4527631"/>
            <a:ext cx="1757774" cy="175777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26" id="26"/>
          <p:cNvGrpSpPr/>
          <p:nvPr/>
        </p:nvGrpSpPr>
        <p:grpSpPr>
          <a:xfrm rot="0">
            <a:off x="7346336" y="5464711"/>
            <a:ext cx="754179" cy="271053"/>
            <a:chOff x="0" y="0"/>
            <a:chExt cx="212545" cy="76389"/>
          </a:xfrm>
        </p:grpSpPr>
        <p:sp>
          <p:nvSpPr>
            <p:cNvPr name="Freeform 27" id="27"/>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327576"/>
            </a:solidFill>
            <a:ln cap="sq">
              <a:noFill/>
              <a:prstDash val="solid"/>
              <a:miter/>
            </a:ln>
          </p:spPr>
        </p:sp>
        <p:sp>
          <p:nvSpPr>
            <p:cNvPr name="TextBox 28" id="28"/>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sp>
        <p:nvSpPr>
          <p:cNvPr name="Freeform 29" id="29"/>
          <p:cNvSpPr/>
          <p:nvPr/>
        </p:nvSpPr>
        <p:spPr>
          <a:xfrm flipH="false" flipV="true" rot="0">
            <a:off x="7969732" y="5464711"/>
            <a:ext cx="2381462" cy="1190731"/>
          </a:xfrm>
          <a:custGeom>
            <a:avLst/>
            <a:gdLst/>
            <a:ahLst/>
            <a:cxnLst/>
            <a:rect r="r" b="b" t="t" l="l"/>
            <a:pathLst>
              <a:path h="1190731" w="2381462">
                <a:moveTo>
                  <a:pt x="0" y="1190731"/>
                </a:moveTo>
                <a:lnTo>
                  <a:pt x="2381461" y="1190731"/>
                </a:lnTo>
                <a:lnTo>
                  <a:pt x="2381461" y="0"/>
                </a:lnTo>
                <a:lnTo>
                  <a:pt x="0" y="0"/>
                </a:lnTo>
                <a:lnTo>
                  <a:pt x="0" y="1190731"/>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30" id="30"/>
          <p:cNvSpPr/>
          <p:nvPr/>
        </p:nvSpPr>
        <p:spPr>
          <a:xfrm flipH="false" flipV="false" rot="0">
            <a:off x="7969732" y="4150778"/>
            <a:ext cx="2381462" cy="1190731"/>
          </a:xfrm>
          <a:custGeom>
            <a:avLst/>
            <a:gdLst/>
            <a:ahLst/>
            <a:cxnLst/>
            <a:rect r="r" b="b" t="t" l="l"/>
            <a:pathLst>
              <a:path h="1190731" w="2381462">
                <a:moveTo>
                  <a:pt x="0" y="0"/>
                </a:moveTo>
                <a:lnTo>
                  <a:pt x="2381461" y="0"/>
                </a:lnTo>
                <a:lnTo>
                  <a:pt x="2381461" y="1190730"/>
                </a:lnTo>
                <a:lnTo>
                  <a:pt x="0" y="119073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31" id="31"/>
          <p:cNvGrpSpPr/>
          <p:nvPr/>
        </p:nvGrpSpPr>
        <p:grpSpPr>
          <a:xfrm rot="0">
            <a:off x="8281576" y="4527631"/>
            <a:ext cx="1757774" cy="17577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34" id="34"/>
          <p:cNvGrpSpPr/>
          <p:nvPr/>
        </p:nvGrpSpPr>
        <p:grpSpPr>
          <a:xfrm rot="0">
            <a:off x="10216377" y="5464711"/>
            <a:ext cx="754179" cy="271053"/>
            <a:chOff x="0" y="0"/>
            <a:chExt cx="212545" cy="76389"/>
          </a:xfrm>
        </p:grpSpPr>
        <p:sp>
          <p:nvSpPr>
            <p:cNvPr name="Freeform 35" id="35"/>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408789"/>
            </a:solidFill>
          </p:spPr>
        </p:sp>
        <p:sp>
          <p:nvSpPr>
            <p:cNvPr name="TextBox 36" id="36"/>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sp>
        <p:nvSpPr>
          <p:cNvPr name="Freeform 37" id="37"/>
          <p:cNvSpPr/>
          <p:nvPr/>
        </p:nvSpPr>
        <p:spPr>
          <a:xfrm flipH="false" flipV="true" rot="0">
            <a:off x="10840776" y="5464711"/>
            <a:ext cx="2381462" cy="1190731"/>
          </a:xfrm>
          <a:custGeom>
            <a:avLst/>
            <a:gdLst/>
            <a:ahLst/>
            <a:cxnLst/>
            <a:rect r="r" b="b" t="t" l="l"/>
            <a:pathLst>
              <a:path h="1190731" w="2381462">
                <a:moveTo>
                  <a:pt x="0" y="1190731"/>
                </a:moveTo>
                <a:lnTo>
                  <a:pt x="2381462" y="1190731"/>
                </a:lnTo>
                <a:lnTo>
                  <a:pt x="2381462" y="0"/>
                </a:lnTo>
                <a:lnTo>
                  <a:pt x="0" y="0"/>
                </a:lnTo>
                <a:lnTo>
                  <a:pt x="0" y="1190731"/>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8" id="38"/>
          <p:cNvSpPr/>
          <p:nvPr/>
        </p:nvSpPr>
        <p:spPr>
          <a:xfrm flipH="false" flipV="false" rot="0">
            <a:off x="10840776" y="4150778"/>
            <a:ext cx="2381462" cy="1190731"/>
          </a:xfrm>
          <a:custGeom>
            <a:avLst/>
            <a:gdLst/>
            <a:ahLst/>
            <a:cxnLst/>
            <a:rect r="r" b="b" t="t" l="l"/>
            <a:pathLst>
              <a:path h="1190731" w="2381462">
                <a:moveTo>
                  <a:pt x="0" y="0"/>
                </a:moveTo>
                <a:lnTo>
                  <a:pt x="2381462" y="0"/>
                </a:lnTo>
                <a:lnTo>
                  <a:pt x="2381462" y="1190730"/>
                </a:lnTo>
                <a:lnTo>
                  <a:pt x="0" y="119073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grpSp>
        <p:nvGrpSpPr>
          <p:cNvPr name="Group 39" id="39"/>
          <p:cNvGrpSpPr/>
          <p:nvPr/>
        </p:nvGrpSpPr>
        <p:grpSpPr>
          <a:xfrm rot="0">
            <a:off x="11152620" y="4527631"/>
            <a:ext cx="1757774" cy="1757774"/>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42" id="42"/>
          <p:cNvGrpSpPr/>
          <p:nvPr/>
        </p:nvGrpSpPr>
        <p:grpSpPr>
          <a:xfrm rot="0">
            <a:off x="13086418" y="5464711"/>
            <a:ext cx="754179" cy="271053"/>
            <a:chOff x="0" y="0"/>
            <a:chExt cx="212545" cy="76389"/>
          </a:xfrm>
        </p:grpSpPr>
        <p:sp>
          <p:nvSpPr>
            <p:cNvPr name="Freeform 43" id="43"/>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639C9D"/>
            </a:solidFill>
          </p:spPr>
        </p:sp>
        <p:sp>
          <p:nvSpPr>
            <p:cNvPr name="TextBox 44" id="44"/>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sp>
        <p:nvSpPr>
          <p:cNvPr name="Freeform 45" id="45"/>
          <p:cNvSpPr/>
          <p:nvPr/>
        </p:nvSpPr>
        <p:spPr>
          <a:xfrm flipH="false" flipV="true" rot="0">
            <a:off x="13711820" y="5464711"/>
            <a:ext cx="2381462" cy="1190731"/>
          </a:xfrm>
          <a:custGeom>
            <a:avLst/>
            <a:gdLst/>
            <a:ahLst/>
            <a:cxnLst/>
            <a:rect r="r" b="b" t="t" l="l"/>
            <a:pathLst>
              <a:path h="1190731" w="2381462">
                <a:moveTo>
                  <a:pt x="0" y="1190731"/>
                </a:moveTo>
                <a:lnTo>
                  <a:pt x="2381462" y="1190731"/>
                </a:lnTo>
                <a:lnTo>
                  <a:pt x="2381462" y="0"/>
                </a:lnTo>
                <a:lnTo>
                  <a:pt x="0" y="0"/>
                </a:lnTo>
                <a:lnTo>
                  <a:pt x="0" y="1190731"/>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46" id="46"/>
          <p:cNvSpPr/>
          <p:nvPr/>
        </p:nvSpPr>
        <p:spPr>
          <a:xfrm flipH="false" flipV="false" rot="0">
            <a:off x="13711820" y="4150778"/>
            <a:ext cx="2381462" cy="1190731"/>
          </a:xfrm>
          <a:custGeom>
            <a:avLst/>
            <a:gdLst/>
            <a:ahLst/>
            <a:cxnLst/>
            <a:rect r="r" b="b" t="t" l="l"/>
            <a:pathLst>
              <a:path h="1190731" w="2381462">
                <a:moveTo>
                  <a:pt x="0" y="0"/>
                </a:moveTo>
                <a:lnTo>
                  <a:pt x="2381462" y="0"/>
                </a:lnTo>
                <a:lnTo>
                  <a:pt x="2381462" y="1190730"/>
                </a:lnTo>
                <a:lnTo>
                  <a:pt x="0" y="119073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nvGrpSpPr>
          <p:cNvPr name="Group 47" id="47"/>
          <p:cNvGrpSpPr/>
          <p:nvPr/>
        </p:nvGrpSpPr>
        <p:grpSpPr>
          <a:xfrm rot="0">
            <a:off x="14023664" y="4527631"/>
            <a:ext cx="1757774" cy="1757774"/>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9" id="49"/>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50" id="50"/>
          <p:cNvGrpSpPr/>
          <p:nvPr/>
        </p:nvGrpSpPr>
        <p:grpSpPr>
          <a:xfrm rot="0">
            <a:off x="15956459" y="5464711"/>
            <a:ext cx="754179" cy="271053"/>
            <a:chOff x="0" y="0"/>
            <a:chExt cx="212545" cy="76389"/>
          </a:xfrm>
        </p:grpSpPr>
        <p:sp>
          <p:nvSpPr>
            <p:cNvPr name="Freeform 51" id="51"/>
            <p:cNvSpPr/>
            <p:nvPr/>
          </p:nvSpPr>
          <p:spPr>
            <a:xfrm flipH="false" flipV="false" rot="0">
              <a:off x="0" y="0"/>
              <a:ext cx="212545" cy="76389"/>
            </a:xfrm>
            <a:custGeom>
              <a:avLst/>
              <a:gdLst/>
              <a:ahLst/>
              <a:cxnLst/>
              <a:rect r="r" b="b" t="t" l="l"/>
              <a:pathLst>
                <a:path h="76389" w="212545">
                  <a:moveTo>
                    <a:pt x="38194" y="0"/>
                  </a:moveTo>
                  <a:lnTo>
                    <a:pt x="174350" y="0"/>
                  </a:lnTo>
                  <a:cubicBezTo>
                    <a:pt x="184480" y="0"/>
                    <a:pt x="194195" y="4024"/>
                    <a:pt x="201358" y="11187"/>
                  </a:cubicBezTo>
                  <a:cubicBezTo>
                    <a:pt x="208521" y="18350"/>
                    <a:pt x="212545" y="28065"/>
                    <a:pt x="212545" y="38194"/>
                  </a:cubicBezTo>
                  <a:lnTo>
                    <a:pt x="212545" y="38194"/>
                  </a:lnTo>
                  <a:cubicBezTo>
                    <a:pt x="212545" y="59289"/>
                    <a:pt x="195444" y="76389"/>
                    <a:pt x="174350" y="76389"/>
                  </a:cubicBezTo>
                  <a:lnTo>
                    <a:pt x="38194" y="76389"/>
                  </a:lnTo>
                  <a:cubicBezTo>
                    <a:pt x="28065" y="76389"/>
                    <a:pt x="18350" y="72365"/>
                    <a:pt x="11187" y="65202"/>
                  </a:cubicBezTo>
                  <a:cubicBezTo>
                    <a:pt x="4024" y="58039"/>
                    <a:pt x="0" y="48324"/>
                    <a:pt x="0" y="38194"/>
                  </a:cubicBezTo>
                  <a:lnTo>
                    <a:pt x="0" y="38194"/>
                  </a:lnTo>
                  <a:cubicBezTo>
                    <a:pt x="0" y="28065"/>
                    <a:pt x="4024" y="18350"/>
                    <a:pt x="11187" y="11187"/>
                  </a:cubicBezTo>
                  <a:cubicBezTo>
                    <a:pt x="18350" y="4024"/>
                    <a:pt x="28065" y="0"/>
                    <a:pt x="38194" y="0"/>
                  </a:cubicBezTo>
                  <a:close/>
                </a:path>
              </a:pathLst>
            </a:custGeom>
            <a:solidFill>
              <a:srgbClr val="92BEBF"/>
            </a:solidFill>
          </p:spPr>
        </p:sp>
        <p:sp>
          <p:nvSpPr>
            <p:cNvPr name="TextBox 52" id="52"/>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sp>
        <p:nvSpPr>
          <p:cNvPr name="Freeform 53" id="53"/>
          <p:cNvSpPr/>
          <p:nvPr/>
        </p:nvSpPr>
        <p:spPr>
          <a:xfrm flipH="false" flipV="false" rot="0">
            <a:off x="3033679" y="5070455"/>
            <a:ext cx="740477" cy="597935"/>
          </a:xfrm>
          <a:custGeom>
            <a:avLst/>
            <a:gdLst/>
            <a:ahLst/>
            <a:cxnLst/>
            <a:rect r="r" b="b" t="t" l="l"/>
            <a:pathLst>
              <a:path h="597935" w="740477">
                <a:moveTo>
                  <a:pt x="0" y="0"/>
                </a:moveTo>
                <a:lnTo>
                  <a:pt x="740477" y="0"/>
                </a:lnTo>
                <a:lnTo>
                  <a:pt x="740477" y="597935"/>
                </a:lnTo>
                <a:lnTo>
                  <a:pt x="0" y="59793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54" id="54"/>
          <p:cNvSpPr/>
          <p:nvPr/>
        </p:nvSpPr>
        <p:spPr>
          <a:xfrm flipH="false" flipV="false" rot="0">
            <a:off x="11654117" y="4956890"/>
            <a:ext cx="769236" cy="769236"/>
          </a:xfrm>
          <a:custGeom>
            <a:avLst/>
            <a:gdLst/>
            <a:ahLst/>
            <a:cxnLst/>
            <a:rect r="r" b="b" t="t" l="l"/>
            <a:pathLst>
              <a:path h="769236" w="769236">
                <a:moveTo>
                  <a:pt x="0" y="0"/>
                </a:moveTo>
                <a:lnTo>
                  <a:pt x="769236" y="0"/>
                </a:lnTo>
                <a:lnTo>
                  <a:pt x="769236" y="769237"/>
                </a:lnTo>
                <a:lnTo>
                  <a:pt x="0" y="769237"/>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55" id="55"/>
          <p:cNvSpPr/>
          <p:nvPr/>
        </p:nvSpPr>
        <p:spPr>
          <a:xfrm flipH="false" flipV="false" rot="0">
            <a:off x="13533259" y="3904548"/>
            <a:ext cx="2767497" cy="1383748"/>
          </a:xfrm>
          <a:custGeom>
            <a:avLst/>
            <a:gdLst/>
            <a:ahLst/>
            <a:cxnLst/>
            <a:rect r="r" b="b" t="t" l="l"/>
            <a:pathLst>
              <a:path h="1383748" w="2767497">
                <a:moveTo>
                  <a:pt x="0" y="0"/>
                </a:moveTo>
                <a:lnTo>
                  <a:pt x="2767497" y="0"/>
                </a:lnTo>
                <a:lnTo>
                  <a:pt x="2767497" y="1383748"/>
                </a:lnTo>
                <a:lnTo>
                  <a:pt x="0" y="138374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a:ln cap="sq">
            <a:noFill/>
            <a:prstDash val="solid"/>
            <a:miter/>
          </a:ln>
        </p:spPr>
      </p:sp>
      <p:sp>
        <p:nvSpPr>
          <p:cNvPr name="Freeform 56" id="56"/>
          <p:cNvSpPr/>
          <p:nvPr/>
        </p:nvSpPr>
        <p:spPr>
          <a:xfrm flipH="false" flipV="false" rot="0">
            <a:off x="5906353" y="4978942"/>
            <a:ext cx="751675" cy="780961"/>
          </a:xfrm>
          <a:custGeom>
            <a:avLst/>
            <a:gdLst/>
            <a:ahLst/>
            <a:cxnLst/>
            <a:rect r="r" b="b" t="t" l="l"/>
            <a:pathLst>
              <a:path h="780961" w="751675">
                <a:moveTo>
                  <a:pt x="0" y="0"/>
                </a:moveTo>
                <a:lnTo>
                  <a:pt x="751674" y="0"/>
                </a:lnTo>
                <a:lnTo>
                  <a:pt x="751674" y="780961"/>
                </a:lnTo>
                <a:lnTo>
                  <a:pt x="0" y="780961"/>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57" id="57"/>
          <p:cNvSpPr/>
          <p:nvPr/>
        </p:nvSpPr>
        <p:spPr>
          <a:xfrm flipH="false" flipV="false" rot="0">
            <a:off x="8834052" y="5038771"/>
            <a:ext cx="661303" cy="661303"/>
          </a:xfrm>
          <a:custGeom>
            <a:avLst/>
            <a:gdLst/>
            <a:ahLst/>
            <a:cxnLst/>
            <a:rect r="r" b="b" t="t" l="l"/>
            <a:pathLst>
              <a:path h="661303" w="661303">
                <a:moveTo>
                  <a:pt x="0" y="0"/>
                </a:moveTo>
                <a:lnTo>
                  <a:pt x="661303" y="0"/>
                </a:lnTo>
                <a:lnTo>
                  <a:pt x="661303" y="661303"/>
                </a:lnTo>
                <a:lnTo>
                  <a:pt x="0" y="661303"/>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58" id="58"/>
          <p:cNvSpPr/>
          <p:nvPr/>
        </p:nvSpPr>
        <p:spPr>
          <a:xfrm flipH="false" flipV="false" rot="0">
            <a:off x="14556991" y="5076828"/>
            <a:ext cx="683074" cy="683074"/>
          </a:xfrm>
          <a:custGeom>
            <a:avLst/>
            <a:gdLst/>
            <a:ahLst/>
            <a:cxnLst/>
            <a:rect r="r" b="b" t="t" l="l"/>
            <a:pathLst>
              <a:path h="683074" w="683074">
                <a:moveTo>
                  <a:pt x="0" y="0"/>
                </a:moveTo>
                <a:lnTo>
                  <a:pt x="683075" y="0"/>
                </a:lnTo>
                <a:lnTo>
                  <a:pt x="683075" y="683075"/>
                </a:lnTo>
                <a:lnTo>
                  <a:pt x="0" y="683075"/>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TextBox 59" id="59"/>
          <p:cNvSpPr txBox="true"/>
          <p:nvPr/>
        </p:nvSpPr>
        <p:spPr>
          <a:xfrm rot="0">
            <a:off x="1813599" y="1890119"/>
            <a:ext cx="4092754" cy="3657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DM Sans Bold"/>
                <a:ea typeface="DM Sans Bold"/>
                <a:cs typeface="DM Sans Bold"/>
                <a:sym typeface="DM Sans Bold"/>
              </a:rPr>
              <a:t>1.MODULE HAZARD (Aléa)</a:t>
            </a:r>
          </a:p>
        </p:txBody>
      </p:sp>
      <p:sp>
        <p:nvSpPr>
          <p:cNvPr name="TextBox 60" id="60"/>
          <p:cNvSpPr txBox="true"/>
          <p:nvPr/>
        </p:nvSpPr>
        <p:spPr>
          <a:xfrm rot="0">
            <a:off x="1813599" y="2332627"/>
            <a:ext cx="5024132" cy="1714500"/>
          </a:xfrm>
          <a:prstGeom prst="rect">
            <a:avLst/>
          </a:prstGeom>
        </p:spPr>
        <p:txBody>
          <a:bodyPr anchor="t" rtlCol="false" tIns="0" lIns="0" bIns="0" rIns="0">
            <a:spAutoFit/>
          </a:bodyPr>
          <a:lstStyle/>
          <a:p>
            <a:pPr algn="just">
              <a:lnSpc>
                <a:spcPts val="2250"/>
              </a:lnSpc>
            </a:pPr>
            <a:r>
              <a:rPr lang="en-US" sz="1500">
                <a:solidFill>
                  <a:srgbClr val="2B2B2B"/>
                </a:solidFill>
                <a:latin typeface="Roboto"/>
                <a:ea typeface="Roboto"/>
                <a:cs typeface="Roboto"/>
                <a:sym typeface="Roboto"/>
              </a:rPr>
              <a:t>est dédié à la modélisation des évènements climatiques, qu'il s'agisse de cyclones, d'inondations ou de sècheresses (</a:t>
            </a:r>
            <a:r>
              <a:rPr lang="en-US" sz="1500" b="true">
                <a:solidFill>
                  <a:srgbClr val="2B2B2B"/>
                </a:solidFill>
                <a:latin typeface="Roboto Bold"/>
                <a:ea typeface="Roboto Bold"/>
                <a:cs typeface="Roboto Bold"/>
                <a:sym typeface="Roboto Bold"/>
              </a:rPr>
              <a:t>Générateurs évènements stochastiques,</a:t>
            </a:r>
            <a:r>
              <a:rPr lang="en-US" sz="1500">
                <a:solidFill>
                  <a:srgbClr val="2B2B2B"/>
                </a:solidFill>
                <a:latin typeface="Roboto"/>
                <a:ea typeface="Roboto"/>
                <a:cs typeface="Roboto"/>
                <a:sym typeface="Roboto"/>
              </a:rPr>
              <a:t> </a:t>
            </a:r>
            <a:r>
              <a:rPr lang="en-US" sz="1500" b="true">
                <a:solidFill>
                  <a:srgbClr val="2B2B2B"/>
                </a:solidFill>
                <a:latin typeface="Roboto Bold"/>
                <a:ea typeface="Roboto Bold"/>
                <a:cs typeface="Roboto Bold"/>
                <a:sym typeface="Roboto Bold"/>
              </a:rPr>
              <a:t>interfaces bases données climatiques</a:t>
            </a:r>
            <a:r>
              <a:rPr lang="en-US" sz="1500">
                <a:solidFill>
                  <a:srgbClr val="2B2B2B"/>
                </a:solidFill>
                <a:latin typeface="Roboto"/>
                <a:ea typeface="Roboto"/>
                <a:cs typeface="Roboto"/>
                <a:sym typeface="Roboto"/>
              </a:rPr>
              <a:t>, </a:t>
            </a:r>
            <a:r>
              <a:rPr lang="en-US" sz="1500" b="true">
                <a:solidFill>
                  <a:srgbClr val="2B2B2B"/>
                </a:solidFill>
                <a:latin typeface="Roboto Bold"/>
                <a:ea typeface="Roboto Bold"/>
                <a:cs typeface="Roboto Bold"/>
                <a:sym typeface="Roboto Bold"/>
              </a:rPr>
              <a:t>Modèles physiques (hydrologie, météorologie)</a:t>
            </a:r>
            <a:r>
              <a:rPr lang="en-US" sz="1500">
                <a:solidFill>
                  <a:srgbClr val="2B2B2B"/>
                </a:solidFill>
                <a:latin typeface="Roboto"/>
                <a:ea typeface="Roboto"/>
                <a:cs typeface="Roboto"/>
                <a:sym typeface="Roboto"/>
              </a:rPr>
              <a:t>, </a:t>
            </a:r>
            <a:r>
              <a:rPr lang="en-US" sz="1500" b="true">
                <a:solidFill>
                  <a:srgbClr val="2B2B2B"/>
                </a:solidFill>
                <a:latin typeface="Roboto Bold"/>
                <a:ea typeface="Roboto Bold"/>
                <a:cs typeface="Roboto Bold"/>
                <a:sym typeface="Roboto Bold"/>
              </a:rPr>
              <a:t>Calibration statistique observations.)</a:t>
            </a:r>
          </a:p>
          <a:p>
            <a:pPr algn="just" marL="0" indent="0" lvl="0">
              <a:lnSpc>
                <a:spcPts val="2250"/>
              </a:lnSpc>
              <a:spcBef>
                <a:spcPct val="0"/>
              </a:spcBef>
            </a:pPr>
          </a:p>
        </p:txBody>
      </p:sp>
      <p:grpSp>
        <p:nvGrpSpPr>
          <p:cNvPr name="Group 61" id="61"/>
          <p:cNvGrpSpPr/>
          <p:nvPr/>
        </p:nvGrpSpPr>
        <p:grpSpPr>
          <a:xfrm rot="0">
            <a:off x="1482948" y="1937744"/>
            <a:ext cx="141372" cy="784473"/>
            <a:chOff x="0" y="0"/>
            <a:chExt cx="43872" cy="243446"/>
          </a:xfrm>
        </p:grpSpPr>
        <p:sp>
          <p:nvSpPr>
            <p:cNvPr name="Freeform 62" id="62"/>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235A5B"/>
            </a:solidFill>
          </p:spPr>
        </p:sp>
        <p:sp>
          <p:nvSpPr>
            <p:cNvPr name="TextBox 63" id="63"/>
            <p:cNvSpPr txBox="true"/>
            <p:nvPr/>
          </p:nvSpPr>
          <p:spPr>
            <a:xfrm>
              <a:off x="0" y="-47625"/>
              <a:ext cx="43872" cy="291071"/>
            </a:xfrm>
            <a:prstGeom prst="rect">
              <a:avLst/>
            </a:prstGeom>
          </p:spPr>
          <p:txBody>
            <a:bodyPr anchor="ctr" rtlCol="false" tIns="50800" lIns="50800" bIns="50800" rIns="50800"/>
            <a:lstStyle/>
            <a:p>
              <a:pPr algn="ctr">
                <a:lnSpc>
                  <a:spcPts val="3079"/>
                </a:lnSpc>
              </a:pPr>
            </a:p>
          </p:txBody>
        </p:sp>
      </p:grpSp>
      <p:sp>
        <p:nvSpPr>
          <p:cNvPr name="TextBox 64" id="64"/>
          <p:cNvSpPr txBox="true"/>
          <p:nvPr/>
        </p:nvSpPr>
        <p:spPr>
          <a:xfrm rot="0">
            <a:off x="4686389" y="7285980"/>
            <a:ext cx="4808966" cy="737235"/>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DM Sans Bold"/>
                <a:ea typeface="DM Sans Bold"/>
                <a:cs typeface="DM Sans Bold"/>
                <a:sym typeface="DM Sans Bold"/>
              </a:rPr>
              <a:t>4.MODULE MEASURES (MESURES) OU ÉCONOMIE (COSTBENEFIT) </a:t>
            </a:r>
          </a:p>
        </p:txBody>
      </p:sp>
      <p:sp>
        <p:nvSpPr>
          <p:cNvPr name="TextBox 65" id="65"/>
          <p:cNvSpPr txBox="true"/>
          <p:nvPr/>
        </p:nvSpPr>
        <p:spPr>
          <a:xfrm rot="0">
            <a:off x="4686389" y="8089890"/>
            <a:ext cx="4474074" cy="1428750"/>
          </a:xfrm>
          <a:prstGeom prst="rect">
            <a:avLst/>
          </a:prstGeom>
        </p:spPr>
        <p:txBody>
          <a:bodyPr anchor="t" rtlCol="false" tIns="0" lIns="0" bIns="0" rIns="0">
            <a:spAutoFit/>
          </a:bodyPr>
          <a:lstStyle/>
          <a:p>
            <a:pPr algn="just" marL="0" indent="0" lvl="0">
              <a:lnSpc>
                <a:spcPts val="2250"/>
              </a:lnSpc>
              <a:spcBef>
                <a:spcPct val="0"/>
              </a:spcBef>
            </a:pPr>
            <a:r>
              <a:rPr lang="en-US" sz="1500">
                <a:solidFill>
                  <a:srgbClr val="2B2B2B"/>
                </a:solidFill>
                <a:latin typeface="Roboto"/>
                <a:ea typeface="Roboto"/>
                <a:cs typeface="Roboto"/>
                <a:sym typeface="Roboto"/>
              </a:rPr>
              <a:t>permet l'analyse coût-bénéfice des mesures d'adaptation grâce à des algorithmes d'optimisation avancés </a:t>
            </a:r>
            <a:r>
              <a:rPr lang="en-US" b="true" sz="1500">
                <a:solidFill>
                  <a:srgbClr val="2B2B2B"/>
                </a:solidFill>
                <a:latin typeface="Roboto Bold"/>
                <a:ea typeface="Roboto Bold"/>
                <a:cs typeface="Roboto Bold"/>
                <a:sym typeface="Roboto Bold"/>
              </a:rPr>
              <a:t>(Catalogue mesures adaptation, Modélisation efficacité protection, Analyse coût-bénéfice, Optimisation portefeuilles mesures)</a:t>
            </a:r>
          </a:p>
        </p:txBody>
      </p:sp>
      <p:grpSp>
        <p:nvGrpSpPr>
          <p:cNvPr name="Group 66" id="66"/>
          <p:cNvGrpSpPr/>
          <p:nvPr/>
        </p:nvGrpSpPr>
        <p:grpSpPr>
          <a:xfrm rot="0">
            <a:off x="4354296" y="7333605"/>
            <a:ext cx="141372" cy="784473"/>
            <a:chOff x="0" y="0"/>
            <a:chExt cx="43872" cy="243446"/>
          </a:xfrm>
        </p:grpSpPr>
        <p:sp>
          <p:nvSpPr>
            <p:cNvPr name="Freeform 67" id="67"/>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327576"/>
            </a:solidFill>
          </p:spPr>
        </p:sp>
        <p:sp>
          <p:nvSpPr>
            <p:cNvPr name="TextBox 68" id="68"/>
            <p:cNvSpPr txBox="true"/>
            <p:nvPr/>
          </p:nvSpPr>
          <p:spPr>
            <a:xfrm>
              <a:off x="0" y="-47625"/>
              <a:ext cx="43872" cy="291071"/>
            </a:xfrm>
            <a:prstGeom prst="rect">
              <a:avLst/>
            </a:prstGeom>
          </p:spPr>
          <p:txBody>
            <a:bodyPr anchor="ctr" rtlCol="false" tIns="50800" lIns="50800" bIns="50800" rIns="50800"/>
            <a:lstStyle/>
            <a:p>
              <a:pPr algn="ctr">
                <a:lnSpc>
                  <a:spcPts val="3079"/>
                </a:lnSpc>
              </a:pPr>
            </a:p>
          </p:txBody>
        </p:sp>
      </p:grpSp>
      <p:sp>
        <p:nvSpPr>
          <p:cNvPr name="TextBox 69" id="69"/>
          <p:cNvSpPr txBox="true"/>
          <p:nvPr/>
        </p:nvSpPr>
        <p:spPr>
          <a:xfrm rot="0">
            <a:off x="10437082" y="7285980"/>
            <a:ext cx="3975418" cy="3657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DM Sans Bold"/>
                <a:ea typeface="DM Sans Bold"/>
                <a:cs typeface="DM Sans Bold"/>
                <a:sym typeface="DM Sans Bold"/>
              </a:rPr>
              <a:t>5.MODULE UTIL (Utilitaires)</a:t>
            </a:r>
          </a:p>
        </p:txBody>
      </p:sp>
      <p:sp>
        <p:nvSpPr>
          <p:cNvPr name="TextBox 70" id="70"/>
          <p:cNvSpPr txBox="true"/>
          <p:nvPr/>
        </p:nvSpPr>
        <p:spPr>
          <a:xfrm rot="0">
            <a:off x="10437082" y="7728488"/>
            <a:ext cx="4669095" cy="1428750"/>
          </a:xfrm>
          <a:prstGeom prst="rect">
            <a:avLst/>
          </a:prstGeom>
        </p:spPr>
        <p:txBody>
          <a:bodyPr anchor="t" rtlCol="false" tIns="0" lIns="0" bIns="0" rIns="0">
            <a:spAutoFit/>
          </a:bodyPr>
          <a:lstStyle/>
          <a:p>
            <a:pPr algn="just" marL="0" indent="0" lvl="0">
              <a:lnSpc>
                <a:spcPts val="2250"/>
              </a:lnSpc>
              <a:spcBef>
                <a:spcPct val="0"/>
              </a:spcBef>
            </a:pPr>
            <a:r>
              <a:rPr lang="en-US" sz="1500">
                <a:solidFill>
                  <a:srgbClr val="2B2B2B"/>
                </a:solidFill>
                <a:latin typeface="Roboto"/>
                <a:ea typeface="Roboto"/>
                <a:cs typeface="Roboto"/>
                <a:sym typeface="Roboto"/>
              </a:rPr>
              <a:t>fournit l’infrastructure transverse :</a:t>
            </a:r>
            <a:r>
              <a:rPr lang="en-US" b="true" sz="1500">
                <a:solidFill>
                  <a:srgbClr val="2B2B2B"/>
                </a:solidFill>
                <a:latin typeface="Roboto Bold"/>
                <a:ea typeface="Roboto Bold"/>
                <a:cs typeface="Roboto Bold"/>
                <a:sym typeface="Roboto Bold"/>
              </a:rPr>
              <a:t> outils géospatiaux (reprojection, clipping, maillages), convertisseurs de formats (NetCDF, GeoTIFF, CSV, Excel), fonctions de visualisation (cartes, graphes interactifs) et services d’export/reporting.</a:t>
            </a:r>
          </a:p>
        </p:txBody>
      </p:sp>
      <p:grpSp>
        <p:nvGrpSpPr>
          <p:cNvPr name="Group 71" id="71"/>
          <p:cNvGrpSpPr/>
          <p:nvPr/>
        </p:nvGrpSpPr>
        <p:grpSpPr>
          <a:xfrm rot="0">
            <a:off x="10107931" y="7333605"/>
            <a:ext cx="141372" cy="784473"/>
            <a:chOff x="0" y="0"/>
            <a:chExt cx="43872" cy="243446"/>
          </a:xfrm>
        </p:grpSpPr>
        <p:sp>
          <p:nvSpPr>
            <p:cNvPr name="Freeform 72" id="72"/>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639C9D"/>
            </a:solidFill>
          </p:spPr>
        </p:sp>
        <p:sp>
          <p:nvSpPr>
            <p:cNvPr name="TextBox 73" id="73"/>
            <p:cNvSpPr txBox="true"/>
            <p:nvPr/>
          </p:nvSpPr>
          <p:spPr>
            <a:xfrm>
              <a:off x="0" y="-47625"/>
              <a:ext cx="43872" cy="291071"/>
            </a:xfrm>
            <a:prstGeom prst="rect">
              <a:avLst/>
            </a:prstGeom>
          </p:spPr>
          <p:txBody>
            <a:bodyPr anchor="ctr" rtlCol="false" tIns="50800" lIns="50800" bIns="50800" rIns="50800"/>
            <a:lstStyle/>
            <a:p>
              <a:pPr algn="ctr">
                <a:lnSpc>
                  <a:spcPts val="3079"/>
                </a:lnSpc>
              </a:pPr>
            </a:p>
          </p:txBody>
        </p:sp>
      </p:grpSp>
      <p:sp>
        <p:nvSpPr>
          <p:cNvPr name="TextBox 74" id="74"/>
          <p:cNvSpPr txBox="true"/>
          <p:nvPr/>
        </p:nvSpPr>
        <p:spPr>
          <a:xfrm rot="0">
            <a:off x="7569851" y="1890119"/>
            <a:ext cx="4854940" cy="3657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DM Sans Bold"/>
                <a:ea typeface="DM Sans Bold"/>
                <a:cs typeface="DM Sans Bold"/>
                <a:sym typeface="DM Sans Bold"/>
              </a:rPr>
              <a:t>2.MODULE EXPOSURE (Exposition)</a:t>
            </a:r>
          </a:p>
        </p:txBody>
      </p:sp>
      <p:sp>
        <p:nvSpPr>
          <p:cNvPr name="TextBox 75" id="75"/>
          <p:cNvSpPr txBox="true"/>
          <p:nvPr/>
        </p:nvSpPr>
        <p:spPr>
          <a:xfrm rot="0">
            <a:off x="7637264" y="2255303"/>
            <a:ext cx="5224077" cy="1714500"/>
          </a:xfrm>
          <a:prstGeom prst="rect">
            <a:avLst/>
          </a:prstGeom>
        </p:spPr>
        <p:txBody>
          <a:bodyPr anchor="t" rtlCol="false" tIns="0" lIns="0" bIns="0" rIns="0">
            <a:spAutoFit/>
          </a:bodyPr>
          <a:lstStyle/>
          <a:p>
            <a:pPr algn="just">
              <a:lnSpc>
                <a:spcPts val="2250"/>
              </a:lnSpc>
            </a:pPr>
            <a:r>
              <a:rPr lang="en-US" sz="1500">
                <a:solidFill>
                  <a:srgbClr val="2B2B2B"/>
                </a:solidFill>
                <a:latin typeface="Roboto"/>
                <a:ea typeface="Roboto"/>
                <a:cs typeface="Roboto"/>
                <a:sym typeface="Roboto"/>
              </a:rPr>
              <a:t>gère l'inventaire des biens économiques et les fonctions de vulnérabilité </a:t>
            </a:r>
            <a:r>
              <a:rPr lang="en-US" sz="1500" b="true">
                <a:solidFill>
                  <a:srgbClr val="2B2B2B"/>
                </a:solidFill>
                <a:latin typeface="Roboto Bold"/>
                <a:ea typeface="Roboto Bold"/>
                <a:cs typeface="Roboto Bold"/>
                <a:sym typeface="Roboto Bold"/>
              </a:rPr>
              <a:t>(Géocodage actifs économiques, Interfaces données census/cadastre, Evolution temporelle exposition, Désagrégation spatiale haute résolution,Bibliothèque fonctions dommage sectorielles</a:t>
            </a:r>
          </a:p>
          <a:p>
            <a:pPr algn="just" marL="0" indent="0" lvl="0">
              <a:lnSpc>
                <a:spcPts val="2250"/>
              </a:lnSpc>
              <a:spcBef>
                <a:spcPct val="0"/>
              </a:spcBef>
            </a:pPr>
            <a:r>
              <a:rPr lang="en-US" b="true" sz="1500">
                <a:solidFill>
                  <a:srgbClr val="2B2B2B"/>
                </a:solidFill>
                <a:latin typeface="Roboto Bold"/>
                <a:ea typeface="Roboto Bold"/>
                <a:cs typeface="Roboto Bold"/>
                <a:sym typeface="Roboto Bold"/>
              </a:rPr>
              <a:t>Facteurs modification locaux)</a:t>
            </a:r>
          </a:p>
        </p:txBody>
      </p:sp>
      <p:grpSp>
        <p:nvGrpSpPr>
          <p:cNvPr name="Group 76" id="76"/>
          <p:cNvGrpSpPr/>
          <p:nvPr/>
        </p:nvGrpSpPr>
        <p:grpSpPr>
          <a:xfrm rot="0">
            <a:off x="7237781" y="1937744"/>
            <a:ext cx="141372" cy="784473"/>
            <a:chOff x="0" y="0"/>
            <a:chExt cx="43872" cy="243446"/>
          </a:xfrm>
        </p:grpSpPr>
        <p:sp>
          <p:nvSpPr>
            <p:cNvPr name="Freeform 77" id="77"/>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408789"/>
            </a:solidFill>
          </p:spPr>
        </p:sp>
        <p:sp>
          <p:nvSpPr>
            <p:cNvPr name="TextBox 78" id="78"/>
            <p:cNvSpPr txBox="true"/>
            <p:nvPr/>
          </p:nvSpPr>
          <p:spPr>
            <a:xfrm>
              <a:off x="0" y="-47625"/>
              <a:ext cx="43872" cy="291071"/>
            </a:xfrm>
            <a:prstGeom prst="rect">
              <a:avLst/>
            </a:prstGeom>
          </p:spPr>
          <p:txBody>
            <a:bodyPr anchor="ctr" rtlCol="false" tIns="50800" lIns="50800" bIns="50800" rIns="50800"/>
            <a:lstStyle/>
            <a:p>
              <a:pPr algn="ctr">
                <a:lnSpc>
                  <a:spcPts val="3079"/>
                </a:lnSpc>
              </a:pPr>
            </a:p>
          </p:txBody>
        </p:sp>
      </p:grpSp>
      <p:sp>
        <p:nvSpPr>
          <p:cNvPr name="TextBox 79" id="79"/>
          <p:cNvSpPr txBox="true"/>
          <p:nvPr/>
        </p:nvSpPr>
        <p:spPr>
          <a:xfrm rot="0">
            <a:off x="13330717" y="1890119"/>
            <a:ext cx="4209650" cy="3657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DM Sans Bold"/>
                <a:ea typeface="DM Sans Bold"/>
                <a:cs typeface="DM Sans Bold"/>
                <a:sym typeface="DM Sans Bold"/>
              </a:rPr>
              <a:t>3.MODULE IMPACT (Impact)</a:t>
            </a:r>
          </a:p>
        </p:txBody>
      </p:sp>
      <p:sp>
        <p:nvSpPr>
          <p:cNvPr name="TextBox 80" id="80"/>
          <p:cNvSpPr txBox="true"/>
          <p:nvPr/>
        </p:nvSpPr>
        <p:spPr>
          <a:xfrm rot="0">
            <a:off x="13330717" y="2332627"/>
            <a:ext cx="3928583" cy="1428750"/>
          </a:xfrm>
          <a:prstGeom prst="rect">
            <a:avLst/>
          </a:prstGeom>
        </p:spPr>
        <p:txBody>
          <a:bodyPr anchor="t" rtlCol="false" tIns="0" lIns="0" bIns="0" rIns="0">
            <a:spAutoFit/>
          </a:bodyPr>
          <a:lstStyle/>
          <a:p>
            <a:pPr algn="just" marL="0" indent="0" lvl="0">
              <a:lnSpc>
                <a:spcPts val="2250"/>
              </a:lnSpc>
              <a:spcBef>
                <a:spcPct val="0"/>
              </a:spcBef>
            </a:pPr>
            <a:r>
              <a:rPr lang="en-US" sz="1500">
                <a:solidFill>
                  <a:srgbClr val="2B2B2B"/>
                </a:solidFill>
                <a:latin typeface="Roboto"/>
                <a:ea typeface="Roboto"/>
                <a:cs typeface="Roboto"/>
                <a:sym typeface="Roboto"/>
              </a:rPr>
              <a:t>effectue les calculs matriciels pour quantifier les dommages </a:t>
            </a:r>
            <a:r>
              <a:rPr lang="en-US" b="true" sz="1500">
                <a:solidFill>
                  <a:srgbClr val="2B2B2B"/>
                </a:solidFill>
                <a:latin typeface="Roboto Bold"/>
                <a:ea typeface="Roboto Bold"/>
                <a:cs typeface="Roboto Bold"/>
                <a:sym typeface="Roboto Bold"/>
              </a:rPr>
              <a:t>(Moteur calcul risque, Métriques économiques (AAL, PML, VaR), Cartes spatiales dommages, Analyses sensibilité/incertitude)</a:t>
            </a:r>
          </a:p>
        </p:txBody>
      </p:sp>
      <p:grpSp>
        <p:nvGrpSpPr>
          <p:cNvPr name="Group 81" id="81"/>
          <p:cNvGrpSpPr/>
          <p:nvPr/>
        </p:nvGrpSpPr>
        <p:grpSpPr>
          <a:xfrm rot="0">
            <a:off x="12993953" y="1937744"/>
            <a:ext cx="141372" cy="784473"/>
            <a:chOff x="0" y="0"/>
            <a:chExt cx="43872" cy="243446"/>
          </a:xfrm>
        </p:grpSpPr>
        <p:sp>
          <p:nvSpPr>
            <p:cNvPr name="Freeform 82" id="82"/>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92BEBF"/>
            </a:solidFill>
          </p:spPr>
        </p:sp>
        <p:sp>
          <p:nvSpPr>
            <p:cNvPr name="TextBox 83" id="83"/>
            <p:cNvSpPr txBox="true"/>
            <p:nvPr/>
          </p:nvSpPr>
          <p:spPr>
            <a:xfrm>
              <a:off x="0" y="-47625"/>
              <a:ext cx="43872" cy="291071"/>
            </a:xfrm>
            <a:prstGeom prst="rect">
              <a:avLst/>
            </a:prstGeom>
          </p:spPr>
          <p:txBody>
            <a:bodyPr anchor="ctr" rtlCol="false" tIns="50800" lIns="50800" bIns="50800" rIns="50800"/>
            <a:lstStyle/>
            <a:p>
              <a:pPr algn="ctr">
                <a:lnSpc>
                  <a:spcPts val="3079"/>
                </a:lnSpc>
              </a:pPr>
            </a:p>
          </p:txBody>
        </p:sp>
      </p:grpSp>
      <p:sp>
        <p:nvSpPr>
          <p:cNvPr name="TextBox 84" id="84"/>
          <p:cNvSpPr txBox="true"/>
          <p:nvPr/>
        </p:nvSpPr>
        <p:spPr>
          <a:xfrm rot="0">
            <a:off x="2181018" y="196538"/>
            <a:ext cx="6531311"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ARCHITECTURE CLIMADA</a:t>
            </a:r>
          </a:p>
        </p:txBody>
      </p:sp>
      <p:sp>
        <p:nvSpPr>
          <p:cNvPr name="TextBox 85" id="85"/>
          <p:cNvSpPr txBox="true"/>
          <p:nvPr/>
        </p:nvSpPr>
        <p:spPr>
          <a:xfrm rot="0">
            <a:off x="2181018" y="817605"/>
            <a:ext cx="6531311"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1C5739"/>
                </a:solidFill>
                <a:latin typeface="Helvetica World Bold"/>
                <a:ea typeface="Helvetica World Bold"/>
                <a:cs typeface="Helvetica World Bold"/>
                <a:sym typeface="Helvetica World Bold"/>
              </a:rPr>
              <a:t>Architecture modulaire CLIMADA </a:t>
            </a:r>
          </a:p>
        </p:txBody>
      </p:sp>
      <p:sp>
        <p:nvSpPr>
          <p:cNvPr name="TextBox 86" id="86"/>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9F9F9"/>
        </a:solidFill>
      </p:bgPr>
    </p:bg>
    <p:spTree>
      <p:nvGrpSpPr>
        <p:cNvPr id="1" name=""/>
        <p:cNvGrpSpPr/>
        <p:nvPr/>
      </p:nvGrpSpPr>
      <p:grpSpPr>
        <a:xfrm>
          <a:off x="0" y="0"/>
          <a:ext cx="0" cy="0"/>
          <a:chOff x="0" y="0"/>
          <a:chExt cx="0" cy="0"/>
        </a:xfrm>
      </p:grpSpPr>
      <p:sp>
        <p:nvSpPr>
          <p:cNvPr name="Freeform 2" id="2"/>
          <p:cNvSpPr/>
          <p:nvPr/>
        </p:nvSpPr>
        <p:spPr>
          <a:xfrm flipH="false" flipV="false" rot="0">
            <a:off x="1997742" y="4322268"/>
            <a:ext cx="1889563" cy="2361954"/>
          </a:xfrm>
          <a:custGeom>
            <a:avLst/>
            <a:gdLst/>
            <a:ahLst/>
            <a:cxnLst/>
            <a:rect r="r" b="b" t="t" l="l"/>
            <a:pathLst>
              <a:path h="2361954" w="1889563">
                <a:moveTo>
                  <a:pt x="0" y="0"/>
                </a:moveTo>
                <a:lnTo>
                  <a:pt x="1889562" y="0"/>
                </a:lnTo>
                <a:lnTo>
                  <a:pt x="1889562" y="2361953"/>
                </a:lnTo>
                <a:lnTo>
                  <a:pt x="0" y="2361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70535" y="4322268"/>
            <a:ext cx="1889563" cy="2361954"/>
          </a:xfrm>
          <a:custGeom>
            <a:avLst/>
            <a:gdLst/>
            <a:ahLst/>
            <a:cxnLst/>
            <a:rect r="r" b="b" t="t" l="l"/>
            <a:pathLst>
              <a:path h="2361954" w="1889563">
                <a:moveTo>
                  <a:pt x="0" y="0"/>
                </a:moveTo>
                <a:lnTo>
                  <a:pt x="1889563" y="0"/>
                </a:lnTo>
                <a:lnTo>
                  <a:pt x="1889563" y="2361953"/>
                </a:lnTo>
                <a:lnTo>
                  <a:pt x="0" y="23619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34138" y="4322268"/>
            <a:ext cx="1889563" cy="2361954"/>
          </a:xfrm>
          <a:custGeom>
            <a:avLst/>
            <a:gdLst/>
            <a:ahLst/>
            <a:cxnLst/>
            <a:rect r="r" b="b" t="t" l="l"/>
            <a:pathLst>
              <a:path h="2361954" w="1889563">
                <a:moveTo>
                  <a:pt x="0" y="0"/>
                </a:moveTo>
                <a:lnTo>
                  <a:pt x="1889563" y="0"/>
                </a:lnTo>
                <a:lnTo>
                  <a:pt x="1889563" y="2361953"/>
                </a:lnTo>
                <a:lnTo>
                  <a:pt x="0" y="23619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115940" y="4322268"/>
            <a:ext cx="1889563" cy="2361954"/>
          </a:xfrm>
          <a:custGeom>
            <a:avLst/>
            <a:gdLst/>
            <a:ahLst/>
            <a:cxnLst/>
            <a:rect r="r" b="b" t="t" l="l"/>
            <a:pathLst>
              <a:path h="2361954" w="1889563">
                <a:moveTo>
                  <a:pt x="0" y="0"/>
                </a:moveTo>
                <a:lnTo>
                  <a:pt x="1889563" y="0"/>
                </a:lnTo>
                <a:lnTo>
                  <a:pt x="1889563" y="2361953"/>
                </a:lnTo>
                <a:lnTo>
                  <a:pt x="0" y="23619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352336" y="4322268"/>
            <a:ext cx="1889563" cy="2361954"/>
          </a:xfrm>
          <a:custGeom>
            <a:avLst/>
            <a:gdLst/>
            <a:ahLst/>
            <a:cxnLst/>
            <a:rect r="r" b="b" t="t" l="l"/>
            <a:pathLst>
              <a:path h="2361954" w="1889563">
                <a:moveTo>
                  <a:pt x="0" y="0"/>
                </a:moveTo>
                <a:lnTo>
                  <a:pt x="1889563" y="0"/>
                </a:lnTo>
                <a:lnTo>
                  <a:pt x="1889563" y="2361953"/>
                </a:lnTo>
                <a:lnTo>
                  <a:pt x="0" y="23619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2761486" y="7030811"/>
            <a:ext cx="362073" cy="3620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B0F"/>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10" id="10"/>
          <p:cNvGrpSpPr/>
          <p:nvPr/>
        </p:nvGrpSpPr>
        <p:grpSpPr>
          <a:xfrm rot="0">
            <a:off x="15234280" y="7030811"/>
            <a:ext cx="362073" cy="3620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B0F"/>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13" id="13"/>
          <p:cNvGrpSpPr/>
          <p:nvPr/>
        </p:nvGrpSpPr>
        <p:grpSpPr>
          <a:xfrm rot="0">
            <a:off x="8997883" y="7030811"/>
            <a:ext cx="362073" cy="36207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B0F"/>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16" id="16"/>
          <p:cNvGrpSpPr/>
          <p:nvPr/>
        </p:nvGrpSpPr>
        <p:grpSpPr>
          <a:xfrm rot="0">
            <a:off x="5879685" y="3522251"/>
            <a:ext cx="362073" cy="36207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501"/>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grpSp>
        <p:nvGrpSpPr>
          <p:cNvPr name="Group 19" id="19"/>
          <p:cNvGrpSpPr/>
          <p:nvPr/>
        </p:nvGrpSpPr>
        <p:grpSpPr>
          <a:xfrm rot="0">
            <a:off x="12116081" y="3522251"/>
            <a:ext cx="362073" cy="36207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501"/>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240"/>
                </a:lnSpc>
              </a:pPr>
            </a:p>
          </p:txBody>
        </p:sp>
      </p:grpSp>
      <p:sp>
        <p:nvSpPr>
          <p:cNvPr name="AutoShape 22" id="22"/>
          <p:cNvSpPr/>
          <p:nvPr/>
        </p:nvSpPr>
        <p:spPr>
          <a:xfrm flipV="true">
            <a:off x="3123560" y="3703288"/>
            <a:ext cx="2756125" cy="3508560"/>
          </a:xfrm>
          <a:prstGeom prst="line">
            <a:avLst/>
          </a:prstGeom>
          <a:ln cap="rnd" w="19050">
            <a:solidFill>
              <a:srgbClr val="A5A5A5"/>
            </a:solidFill>
            <a:prstDash val="lgDash"/>
            <a:headEnd type="none" len="sm" w="sm"/>
            <a:tailEnd type="none" len="sm" w="sm"/>
          </a:ln>
        </p:spPr>
      </p:sp>
      <p:sp>
        <p:nvSpPr>
          <p:cNvPr name="AutoShape 23" id="23"/>
          <p:cNvSpPr/>
          <p:nvPr/>
        </p:nvSpPr>
        <p:spPr>
          <a:xfrm flipH="true" flipV="true">
            <a:off x="12478154" y="3703288"/>
            <a:ext cx="2756125" cy="3508560"/>
          </a:xfrm>
          <a:prstGeom prst="line">
            <a:avLst/>
          </a:prstGeom>
          <a:ln cap="rnd" w="19050">
            <a:solidFill>
              <a:srgbClr val="A5A5A5"/>
            </a:solidFill>
            <a:prstDash val="lgDash"/>
            <a:headEnd type="none" len="sm" w="sm"/>
            <a:tailEnd type="none" len="sm" w="sm"/>
          </a:ln>
        </p:spPr>
      </p:sp>
      <p:sp>
        <p:nvSpPr>
          <p:cNvPr name="AutoShape 24" id="24"/>
          <p:cNvSpPr/>
          <p:nvPr/>
        </p:nvSpPr>
        <p:spPr>
          <a:xfrm flipV="true">
            <a:off x="9359956" y="3703288"/>
            <a:ext cx="2756125" cy="3508560"/>
          </a:xfrm>
          <a:prstGeom prst="line">
            <a:avLst/>
          </a:prstGeom>
          <a:ln cap="rnd" w="19050">
            <a:solidFill>
              <a:srgbClr val="A5A5A5"/>
            </a:solidFill>
            <a:prstDash val="lgDash"/>
            <a:headEnd type="none" len="sm" w="sm"/>
            <a:tailEnd type="none" len="sm" w="sm"/>
          </a:ln>
        </p:spPr>
      </p:sp>
      <p:sp>
        <p:nvSpPr>
          <p:cNvPr name="AutoShape 25" id="25"/>
          <p:cNvSpPr/>
          <p:nvPr/>
        </p:nvSpPr>
        <p:spPr>
          <a:xfrm>
            <a:off x="6241758" y="3703288"/>
            <a:ext cx="2756125" cy="3508560"/>
          </a:xfrm>
          <a:prstGeom prst="line">
            <a:avLst/>
          </a:prstGeom>
          <a:ln cap="rnd" w="19050">
            <a:solidFill>
              <a:srgbClr val="A5A5A5"/>
            </a:solidFill>
            <a:prstDash val="lgDash"/>
            <a:headEnd type="none" len="sm" w="sm"/>
            <a:tailEnd type="none" len="sm" w="sm"/>
          </a:ln>
        </p:spPr>
      </p:sp>
      <p:sp>
        <p:nvSpPr>
          <p:cNvPr name="Freeform 26" id="26"/>
          <p:cNvSpPr/>
          <p:nvPr/>
        </p:nvSpPr>
        <p:spPr>
          <a:xfrm flipH="false" flipV="false" rot="0">
            <a:off x="12088733" y="4686005"/>
            <a:ext cx="424434" cy="609600"/>
          </a:xfrm>
          <a:custGeom>
            <a:avLst/>
            <a:gdLst/>
            <a:ahLst/>
            <a:cxnLst/>
            <a:rect r="r" b="b" t="t" l="l"/>
            <a:pathLst>
              <a:path h="609600" w="424434">
                <a:moveTo>
                  <a:pt x="0" y="0"/>
                </a:moveTo>
                <a:lnTo>
                  <a:pt x="424434" y="0"/>
                </a:lnTo>
                <a:lnTo>
                  <a:pt x="424434" y="609600"/>
                </a:lnTo>
                <a:lnTo>
                  <a:pt x="0" y="6096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15110516" y="4686005"/>
            <a:ext cx="609600" cy="609600"/>
          </a:xfrm>
          <a:custGeom>
            <a:avLst/>
            <a:gdLst/>
            <a:ahLst/>
            <a:cxnLst/>
            <a:rect r="r" b="b" t="t" l="l"/>
            <a:pathLst>
              <a:path h="609600" w="609600">
                <a:moveTo>
                  <a:pt x="0" y="0"/>
                </a:moveTo>
                <a:lnTo>
                  <a:pt x="609600" y="0"/>
                </a:lnTo>
                <a:lnTo>
                  <a:pt x="609600" y="609600"/>
                </a:lnTo>
                <a:lnTo>
                  <a:pt x="0" y="6096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2467123" y="4471491"/>
            <a:ext cx="950801" cy="950801"/>
          </a:xfrm>
          <a:custGeom>
            <a:avLst/>
            <a:gdLst/>
            <a:ahLst/>
            <a:cxnLst/>
            <a:rect r="r" b="b" t="t" l="l"/>
            <a:pathLst>
              <a:path h="950801" w="950801">
                <a:moveTo>
                  <a:pt x="0" y="0"/>
                </a:moveTo>
                <a:lnTo>
                  <a:pt x="950800" y="0"/>
                </a:lnTo>
                <a:lnTo>
                  <a:pt x="950800" y="950801"/>
                </a:lnTo>
                <a:lnTo>
                  <a:pt x="0" y="9508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9" id="29"/>
          <p:cNvSpPr/>
          <p:nvPr/>
        </p:nvSpPr>
        <p:spPr>
          <a:xfrm flipH="false" flipV="false" rot="0">
            <a:off x="5530794" y="4501285"/>
            <a:ext cx="1059855" cy="979041"/>
          </a:xfrm>
          <a:custGeom>
            <a:avLst/>
            <a:gdLst/>
            <a:ahLst/>
            <a:cxnLst/>
            <a:rect r="r" b="b" t="t" l="l"/>
            <a:pathLst>
              <a:path h="979041" w="1059855">
                <a:moveTo>
                  <a:pt x="0" y="0"/>
                </a:moveTo>
                <a:lnTo>
                  <a:pt x="1059855" y="0"/>
                </a:lnTo>
                <a:lnTo>
                  <a:pt x="1059855" y="979041"/>
                </a:lnTo>
                <a:lnTo>
                  <a:pt x="0" y="97904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0" id="30"/>
          <p:cNvSpPr/>
          <p:nvPr/>
        </p:nvSpPr>
        <p:spPr>
          <a:xfrm flipH="false" flipV="false" rot="0">
            <a:off x="8700953" y="4521045"/>
            <a:ext cx="947814" cy="939521"/>
          </a:xfrm>
          <a:custGeom>
            <a:avLst/>
            <a:gdLst/>
            <a:ahLst/>
            <a:cxnLst/>
            <a:rect r="r" b="b" t="t" l="l"/>
            <a:pathLst>
              <a:path h="939521" w="947814">
                <a:moveTo>
                  <a:pt x="0" y="0"/>
                </a:moveTo>
                <a:lnTo>
                  <a:pt x="947814" y="0"/>
                </a:lnTo>
                <a:lnTo>
                  <a:pt x="947814" y="939521"/>
                </a:lnTo>
                <a:lnTo>
                  <a:pt x="0" y="93952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31" id="31"/>
          <p:cNvSpPr txBox="true"/>
          <p:nvPr/>
        </p:nvSpPr>
        <p:spPr>
          <a:xfrm rot="0">
            <a:off x="529600" y="1564076"/>
            <a:ext cx="17660713" cy="1015513"/>
          </a:xfrm>
          <a:prstGeom prst="rect">
            <a:avLst/>
          </a:prstGeom>
        </p:spPr>
        <p:txBody>
          <a:bodyPr anchor="t" rtlCol="false" tIns="0" lIns="0" bIns="0" rIns="0">
            <a:spAutoFit/>
          </a:bodyPr>
          <a:lstStyle/>
          <a:p>
            <a:pPr algn="l" marL="0" indent="0" lvl="0">
              <a:lnSpc>
                <a:spcPts val="4235"/>
              </a:lnSpc>
              <a:spcBef>
                <a:spcPct val="0"/>
              </a:spcBef>
            </a:pPr>
            <a:r>
              <a:rPr lang="en-US" sz="1942" strike="noStrike" u="none">
                <a:solidFill>
                  <a:srgbClr val="0D0D0D"/>
                </a:solidFill>
                <a:latin typeface="Montserrat"/>
                <a:ea typeface="Montserrat"/>
                <a:cs typeface="Montserrat"/>
                <a:sym typeface="Montserrat"/>
              </a:rPr>
              <a:t> Son caractère </a:t>
            </a:r>
            <a:r>
              <a:rPr lang="en-US" sz="1942" strike="noStrike" u="none">
                <a:solidFill>
                  <a:srgbClr val="0D0D0D"/>
                </a:solidFill>
                <a:latin typeface="Montserrat"/>
                <a:ea typeface="Montserrat"/>
                <a:cs typeface="Montserrat"/>
                <a:sym typeface="Montserrat"/>
              </a:rPr>
              <a:t>o</a:t>
            </a:r>
            <a:r>
              <a:rPr lang="en-US" sz="1942" strike="noStrike" u="none">
                <a:solidFill>
                  <a:srgbClr val="0D0D0D"/>
                </a:solidFill>
                <a:latin typeface="Montserrat"/>
                <a:ea typeface="Montserrat"/>
                <a:cs typeface="Montserrat"/>
                <a:sym typeface="Montserrat"/>
              </a:rPr>
              <a:t>pe</a:t>
            </a:r>
            <a:r>
              <a:rPr lang="en-US" sz="1942" strike="noStrike" u="none">
                <a:solidFill>
                  <a:srgbClr val="0D0D0D"/>
                </a:solidFill>
                <a:latin typeface="Montserrat"/>
                <a:ea typeface="Montserrat"/>
                <a:cs typeface="Montserrat"/>
                <a:sym typeface="Montserrat"/>
              </a:rPr>
              <a:t>n</a:t>
            </a:r>
            <a:r>
              <a:rPr lang="en-US" sz="1942" strike="noStrike" u="none">
                <a:solidFill>
                  <a:srgbClr val="0D0D0D"/>
                </a:solidFill>
                <a:latin typeface="Montserrat"/>
                <a:ea typeface="Montserrat"/>
                <a:cs typeface="Montserrat"/>
                <a:sym typeface="Montserrat"/>
              </a:rPr>
              <a:t>-</a:t>
            </a:r>
            <a:r>
              <a:rPr lang="en-US" sz="1942" strike="noStrike" u="none">
                <a:solidFill>
                  <a:srgbClr val="0D0D0D"/>
                </a:solidFill>
                <a:latin typeface="Montserrat"/>
                <a:ea typeface="Montserrat"/>
                <a:cs typeface="Montserrat"/>
                <a:sym typeface="Montserrat"/>
              </a:rPr>
              <a:t>s</a:t>
            </a:r>
            <a:r>
              <a:rPr lang="en-US" sz="1942" strike="noStrike" u="none">
                <a:solidFill>
                  <a:srgbClr val="0D0D0D"/>
                </a:solidFill>
                <a:latin typeface="Montserrat"/>
                <a:ea typeface="Montserrat"/>
                <a:cs typeface="Montserrat"/>
                <a:sym typeface="Montserrat"/>
              </a:rPr>
              <a:t>ource est un atout</a:t>
            </a:r>
            <a:r>
              <a:rPr lang="en-US" sz="1942" strike="noStrike" u="none">
                <a:solidFill>
                  <a:srgbClr val="0D0D0D"/>
                </a:solidFill>
                <a:latin typeface="Montserrat"/>
                <a:ea typeface="Montserrat"/>
                <a:cs typeface="Montserrat"/>
                <a:sym typeface="Montserrat"/>
              </a:rPr>
              <a:t> ma</a:t>
            </a:r>
            <a:r>
              <a:rPr lang="en-US" sz="1942" strike="noStrike" u="none">
                <a:solidFill>
                  <a:srgbClr val="0D0D0D"/>
                </a:solidFill>
                <a:latin typeface="Montserrat"/>
                <a:ea typeface="Montserrat"/>
                <a:cs typeface="Montserrat"/>
                <a:sym typeface="Montserrat"/>
              </a:rPr>
              <a:t>jeur, garant</a:t>
            </a:r>
            <a:r>
              <a:rPr lang="en-US" sz="1942" strike="noStrike" u="none">
                <a:solidFill>
                  <a:srgbClr val="0D0D0D"/>
                </a:solidFill>
                <a:latin typeface="Montserrat"/>
                <a:ea typeface="Montserrat"/>
                <a:cs typeface="Montserrat"/>
                <a:sym typeface="Montserrat"/>
              </a:rPr>
              <a:t>i</a:t>
            </a:r>
            <a:r>
              <a:rPr lang="en-US" sz="1942" strike="noStrike" u="none">
                <a:solidFill>
                  <a:srgbClr val="0D0D0D"/>
                </a:solidFill>
                <a:latin typeface="Montserrat"/>
                <a:ea typeface="Montserrat"/>
                <a:cs typeface="Montserrat"/>
                <a:sym typeface="Montserrat"/>
              </a:rPr>
              <a:t>ssa</a:t>
            </a:r>
            <a:r>
              <a:rPr lang="en-US" sz="1942" strike="noStrike" u="none">
                <a:solidFill>
                  <a:srgbClr val="0D0D0D"/>
                </a:solidFill>
                <a:latin typeface="Montserrat"/>
                <a:ea typeface="Montserrat"/>
                <a:cs typeface="Montserrat"/>
                <a:sym typeface="Montserrat"/>
              </a:rPr>
              <a:t>nt</a:t>
            </a:r>
            <a:r>
              <a:rPr lang="en-US" sz="1942" strike="noStrike" u="none">
                <a:solidFill>
                  <a:srgbClr val="0D0D0D"/>
                </a:solidFill>
                <a:latin typeface="Montserrat"/>
                <a:ea typeface="Montserrat"/>
                <a:cs typeface="Montserrat"/>
                <a:sym typeface="Montserrat"/>
              </a:rPr>
              <a:t> la gratuité, la tra</a:t>
            </a:r>
            <a:r>
              <a:rPr lang="en-US" sz="1942" strike="noStrike" u="none">
                <a:solidFill>
                  <a:srgbClr val="0D0D0D"/>
                </a:solidFill>
                <a:latin typeface="Montserrat"/>
                <a:ea typeface="Montserrat"/>
                <a:cs typeface="Montserrat"/>
                <a:sym typeface="Montserrat"/>
              </a:rPr>
              <a:t>n</a:t>
            </a:r>
            <a:r>
              <a:rPr lang="en-US" sz="1942" strike="noStrike" u="none">
                <a:solidFill>
                  <a:srgbClr val="0D0D0D"/>
                </a:solidFill>
                <a:latin typeface="Montserrat"/>
                <a:ea typeface="Montserrat"/>
                <a:cs typeface="Montserrat"/>
                <a:sym typeface="Montserrat"/>
              </a:rPr>
              <a:t>sp</a:t>
            </a:r>
            <a:r>
              <a:rPr lang="en-US" sz="1942" strike="noStrike" u="none">
                <a:solidFill>
                  <a:srgbClr val="0D0D0D"/>
                </a:solidFill>
                <a:latin typeface="Montserrat"/>
                <a:ea typeface="Montserrat"/>
                <a:cs typeface="Montserrat"/>
                <a:sym typeface="Montserrat"/>
              </a:rPr>
              <a:t>a</a:t>
            </a:r>
            <a:r>
              <a:rPr lang="en-US" sz="1942" strike="noStrike" u="none">
                <a:solidFill>
                  <a:srgbClr val="0D0D0D"/>
                </a:solidFill>
                <a:latin typeface="Montserrat"/>
                <a:ea typeface="Montserrat"/>
                <a:cs typeface="Montserrat"/>
                <a:sym typeface="Montserrat"/>
              </a:rPr>
              <a:t>re</a:t>
            </a:r>
            <a:r>
              <a:rPr lang="en-US" sz="1942" strike="noStrike" u="none">
                <a:solidFill>
                  <a:srgbClr val="0D0D0D"/>
                </a:solidFill>
                <a:latin typeface="Montserrat"/>
                <a:ea typeface="Montserrat"/>
                <a:cs typeface="Montserrat"/>
                <a:sym typeface="Montserrat"/>
              </a:rPr>
              <a:t>n</a:t>
            </a:r>
            <a:r>
              <a:rPr lang="en-US" sz="1942" strike="noStrike" u="none">
                <a:solidFill>
                  <a:srgbClr val="0D0D0D"/>
                </a:solidFill>
                <a:latin typeface="Montserrat"/>
                <a:ea typeface="Montserrat"/>
                <a:cs typeface="Montserrat"/>
                <a:sym typeface="Montserrat"/>
              </a:rPr>
              <a:t>ce </a:t>
            </a:r>
            <a:r>
              <a:rPr lang="en-US" sz="1942" strike="noStrike" u="none">
                <a:solidFill>
                  <a:srgbClr val="0D0D0D"/>
                </a:solidFill>
                <a:latin typeface="Montserrat"/>
                <a:ea typeface="Montserrat"/>
                <a:cs typeface="Montserrat"/>
                <a:sym typeface="Montserrat"/>
              </a:rPr>
              <a:t>t</a:t>
            </a:r>
            <a:r>
              <a:rPr lang="en-US" sz="1942" strike="noStrike" u="none">
                <a:solidFill>
                  <a:srgbClr val="0D0D0D"/>
                </a:solidFill>
                <a:latin typeface="Montserrat"/>
                <a:ea typeface="Montserrat"/>
                <a:cs typeface="Montserrat"/>
                <a:sym typeface="Montserrat"/>
              </a:rPr>
              <a:t>otale</a:t>
            </a:r>
            <a:r>
              <a:rPr lang="en-US" sz="1942" strike="noStrike" u="none">
                <a:solidFill>
                  <a:srgbClr val="0D0D0D"/>
                </a:solidFill>
                <a:latin typeface="Montserrat"/>
                <a:ea typeface="Montserrat"/>
                <a:cs typeface="Montserrat"/>
                <a:sym typeface="Montserrat"/>
              </a:rPr>
              <a:t> </a:t>
            </a:r>
            <a:r>
              <a:rPr lang="en-US" sz="1942" strike="noStrike" u="none">
                <a:solidFill>
                  <a:srgbClr val="0D0D0D"/>
                </a:solidFill>
                <a:latin typeface="Montserrat"/>
                <a:ea typeface="Montserrat"/>
                <a:cs typeface="Montserrat"/>
                <a:sym typeface="Montserrat"/>
              </a:rPr>
              <a:t>des ca</a:t>
            </a:r>
            <a:r>
              <a:rPr lang="en-US" sz="1942" strike="noStrike" u="none">
                <a:solidFill>
                  <a:srgbClr val="0D0D0D"/>
                </a:solidFill>
                <a:latin typeface="Montserrat"/>
                <a:ea typeface="Montserrat"/>
                <a:cs typeface="Montserrat"/>
                <a:sym typeface="Montserrat"/>
              </a:rPr>
              <a:t>l</a:t>
            </a:r>
            <a:r>
              <a:rPr lang="en-US" sz="1942" strike="noStrike" u="none">
                <a:solidFill>
                  <a:srgbClr val="0D0D0D"/>
                </a:solidFill>
                <a:latin typeface="Montserrat"/>
                <a:ea typeface="Montserrat"/>
                <a:cs typeface="Montserrat"/>
                <a:sym typeface="Montserrat"/>
              </a:rPr>
              <a:t>culs </a:t>
            </a:r>
            <a:r>
              <a:rPr lang="en-US" sz="1942" strike="noStrike" u="none">
                <a:solidFill>
                  <a:srgbClr val="0D0D0D"/>
                </a:solidFill>
                <a:latin typeface="Montserrat"/>
                <a:ea typeface="Montserrat"/>
                <a:cs typeface="Montserrat"/>
                <a:sym typeface="Montserrat"/>
              </a:rPr>
              <a:t>e</a:t>
            </a:r>
            <a:r>
              <a:rPr lang="en-US" sz="1942" strike="noStrike" u="none">
                <a:solidFill>
                  <a:srgbClr val="0D0D0D"/>
                </a:solidFill>
                <a:latin typeface="Montserrat"/>
                <a:ea typeface="Montserrat"/>
                <a:cs typeface="Montserrat"/>
                <a:sym typeface="Montserrat"/>
              </a:rPr>
              <a:t>t la po</a:t>
            </a:r>
            <a:r>
              <a:rPr lang="en-US" sz="1942" strike="noStrike" u="none">
                <a:solidFill>
                  <a:srgbClr val="0D0D0D"/>
                </a:solidFill>
                <a:latin typeface="Montserrat"/>
                <a:ea typeface="Montserrat"/>
                <a:cs typeface="Montserrat"/>
                <a:sym typeface="Montserrat"/>
              </a:rPr>
              <a:t>s</a:t>
            </a:r>
            <a:r>
              <a:rPr lang="en-US" sz="1942" strike="noStrike" u="none">
                <a:solidFill>
                  <a:srgbClr val="0D0D0D"/>
                </a:solidFill>
                <a:latin typeface="Montserrat"/>
                <a:ea typeface="Montserrat"/>
                <a:cs typeface="Montserrat"/>
                <a:sym typeface="Montserrat"/>
              </a:rPr>
              <a:t>sibilité</a:t>
            </a:r>
            <a:r>
              <a:rPr lang="en-US" sz="1942" strike="noStrike" u="none">
                <a:solidFill>
                  <a:srgbClr val="0D0D0D"/>
                </a:solidFill>
                <a:latin typeface="Montserrat"/>
                <a:ea typeface="Montserrat"/>
                <a:cs typeface="Montserrat"/>
                <a:sym typeface="Montserrat"/>
              </a:rPr>
              <a:t> </a:t>
            </a:r>
            <a:r>
              <a:rPr lang="en-US" sz="1942" strike="noStrike" u="none">
                <a:solidFill>
                  <a:srgbClr val="0D0D0D"/>
                </a:solidFill>
                <a:latin typeface="Montserrat"/>
                <a:ea typeface="Montserrat"/>
                <a:cs typeface="Montserrat"/>
                <a:sym typeface="Montserrat"/>
              </a:rPr>
              <a:t>de l'ada</a:t>
            </a:r>
            <a:r>
              <a:rPr lang="en-US" sz="1942" strike="noStrike" u="none">
                <a:solidFill>
                  <a:srgbClr val="0D0D0D"/>
                </a:solidFill>
                <a:latin typeface="Montserrat"/>
                <a:ea typeface="Montserrat"/>
                <a:cs typeface="Montserrat"/>
                <a:sym typeface="Montserrat"/>
              </a:rPr>
              <a:t>p</a:t>
            </a:r>
            <a:r>
              <a:rPr lang="en-US" sz="1942" strike="noStrike" u="none">
                <a:solidFill>
                  <a:srgbClr val="0D0D0D"/>
                </a:solidFill>
                <a:latin typeface="Montserrat"/>
                <a:ea typeface="Montserrat"/>
                <a:cs typeface="Montserrat"/>
                <a:sym typeface="Montserrat"/>
              </a:rPr>
              <a:t>ter finement </a:t>
            </a:r>
            <a:r>
              <a:rPr lang="en-US" sz="1942" strike="noStrike" u="none">
                <a:solidFill>
                  <a:srgbClr val="0D0D0D"/>
                </a:solidFill>
                <a:latin typeface="Montserrat"/>
                <a:ea typeface="Montserrat"/>
                <a:cs typeface="Montserrat"/>
                <a:sym typeface="Montserrat"/>
              </a:rPr>
              <a:t>a</a:t>
            </a:r>
            <a:r>
              <a:rPr lang="en-US" sz="1942" strike="noStrike" u="none">
                <a:solidFill>
                  <a:srgbClr val="0D0D0D"/>
                </a:solidFill>
                <a:latin typeface="Montserrat"/>
                <a:ea typeface="Montserrat"/>
                <a:cs typeface="Montserrat"/>
                <a:sym typeface="Montserrat"/>
              </a:rPr>
              <a:t>u </a:t>
            </a:r>
            <a:r>
              <a:rPr lang="en-US" sz="1942" strike="noStrike" u="none">
                <a:solidFill>
                  <a:srgbClr val="0D0D0D"/>
                </a:solidFill>
                <a:latin typeface="Montserrat"/>
                <a:ea typeface="Montserrat"/>
                <a:cs typeface="Montserrat"/>
                <a:sym typeface="Montserrat"/>
              </a:rPr>
              <a:t>c</a:t>
            </a:r>
            <a:r>
              <a:rPr lang="en-US" sz="1942" strike="noStrike" u="none">
                <a:solidFill>
                  <a:srgbClr val="0D0D0D"/>
                </a:solidFill>
                <a:latin typeface="Montserrat"/>
                <a:ea typeface="Montserrat"/>
                <a:cs typeface="Montserrat"/>
                <a:sym typeface="Montserrat"/>
              </a:rPr>
              <a:t>ont</a:t>
            </a:r>
            <a:r>
              <a:rPr lang="en-US" sz="1942" strike="noStrike" u="none">
                <a:solidFill>
                  <a:srgbClr val="0D0D0D"/>
                </a:solidFill>
                <a:latin typeface="Montserrat"/>
                <a:ea typeface="Montserrat"/>
                <a:cs typeface="Montserrat"/>
                <a:sym typeface="Montserrat"/>
              </a:rPr>
              <a:t>e</a:t>
            </a:r>
            <a:r>
              <a:rPr lang="en-US" sz="1942" strike="noStrike" u="none">
                <a:solidFill>
                  <a:srgbClr val="0D0D0D"/>
                </a:solidFill>
                <a:latin typeface="Montserrat"/>
                <a:ea typeface="Montserrat"/>
                <a:cs typeface="Montserrat"/>
                <a:sym typeface="Montserrat"/>
              </a:rPr>
              <a:t>xte ivoirien. Techniquement,</a:t>
            </a:r>
            <a:r>
              <a:rPr lang="en-US" sz="1942" strike="noStrike" u="none">
                <a:solidFill>
                  <a:srgbClr val="0D0D0D"/>
                </a:solidFill>
                <a:latin typeface="Montserrat"/>
                <a:ea typeface="Montserrat"/>
                <a:cs typeface="Montserrat"/>
                <a:sym typeface="Montserrat"/>
              </a:rPr>
              <a:t> </a:t>
            </a:r>
            <a:r>
              <a:rPr lang="en-US" b="true" sz="1942" strike="noStrike" u="none">
                <a:solidFill>
                  <a:srgbClr val="0D0D0D"/>
                </a:solidFill>
                <a:latin typeface="Montserrat Bold"/>
                <a:ea typeface="Montserrat Bold"/>
                <a:cs typeface="Montserrat Bold"/>
                <a:sym typeface="Montserrat Bold"/>
              </a:rPr>
              <a:t>CLIMADA</a:t>
            </a:r>
            <a:r>
              <a:rPr lang="en-US" sz="1942" strike="noStrike" u="none">
                <a:solidFill>
                  <a:srgbClr val="0D0D0D"/>
                </a:solidFill>
                <a:latin typeface="Montserrat"/>
                <a:ea typeface="Montserrat"/>
                <a:cs typeface="Montserrat"/>
                <a:sym typeface="Montserrat"/>
              </a:rPr>
              <a:t> </a:t>
            </a:r>
            <a:r>
              <a:rPr lang="en-US" sz="1942" strike="noStrike" u="none">
                <a:solidFill>
                  <a:srgbClr val="0D0D0D"/>
                </a:solidFill>
                <a:latin typeface="Montserrat"/>
                <a:ea typeface="Montserrat"/>
                <a:cs typeface="Montserrat"/>
                <a:sym typeface="Montserrat"/>
              </a:rPr>
              <a:t>est</a:t>
            </a:r>
            <a:r>
              <a:rPr lang="en-US" sz="1942" strike="noStrike" u="none">
                <a:solidFill>
                  <a:srgbClr val="0D0D0D"/>
                </a:solidFill>
                <a:latin typeface="Montserrat"/>
                <a:ea typeface="Montserrat"/>
                <a:cs typeface="Montserrat"/>
                <a:sym typeface="Montserrat"/>
              </a:rPr>
              <a:t> </a:t>
            </a:r>
            <a:r>
              <a:rPr lang="en-US" sz="1942" strike="noStrike" u="none">
                <a:solidFill>
                  <a:srgbClr val="0D0D0D"/>
                </a:solidFill>
                <a:latin typeface="Montserrat"/>
                <a:ea typeface="Montserrat"/>
                <a:cs typeface="Montserrat"/>
                <a:sym typeface="Montserrat"/>
              </a:rPr>
              <a:t>stru</a:t>
            </a:r>
            <a:r>
              <a:rPr lang="en-US" sz="1942" strike="noStrike" u="none">
                <a:solidFill>
                  <a:srgbClr val="0D0D0D"/>
                </a:solidFill>
                <a:latin typeface="Montserrat"/>
                <a:ea typeface="Montserrat"/>
                <a:cs typeface="Montserrat"/>
                <a:sym typeface="Montserrat"/>
              </a:rPr>
              <a:t>c</a:t>
            </a:r>
            <a:r>
              <a:rPr lang="en-US" sz="1942" strike="noStrike" u="none">
                <a:solidFill>
                  <a:srgbClr val="0D0D0D"/>
                </a:solidFill>
                <a:latin typeface="Montserrat"/>
                <a:ea typeface="Montserrat"/>
                <a:cs typeface="Montserrat"/>
                <a:sym typeface="Montserrat"/>
              </a:rPr>
              <a:t>tu</a:t>
            </a:r>
            <a:r>
              <a:rPr lang="en-US" sz="1942" strike="noStrike" u="none">
                <a:solidFill>
                  <a:srgbClr val="0D0D0D"/>
                </a:solidFill>
                <a:latin typeface="Montserrat"/>
                <a:ea typeface="Montserrat"/>
                <a:cs typeface="Montserrat"/>
                <a:sym typeface="Montserrat"/>
              </a:rPr>
              <a:t>r</a:t>
            </a:r>
            <a:r>
              <a:rPr lang="en-US" sz="1942" strike="noStrike" u="none">
                <a:solidFill>
                  <a:srgbClr val="0D0D0D"/>
                </a:solidFill>
                <a:latin typeface="Montserrat"/>
                <a:ea typeface="Montserrat"/>
                <a:cs typeface="Montserrat"/>
                <a:sym typeface="Montserrat"/>
              </a:rPr>
              <a:t>é </a:t>
            </a:r>
            <a:r>
              <a:rPr lang="en-US" sz="1942" strike="noStrike" u="none">
                <a:solidFill>
                  <a:srgbClr val="0D0D0D"/>
                </a:solidFill>
                <a:latin typeface="Montserrat"/>
                <a:ea typeface="Montserrat"/>
                <a:cs typeface="Montserrat"/>
                <a:sym typeface="Montserrat"/>
              </a:rPr>
              <a:t>en </a:t>
            </a:r>
            <a:r>
              <a:rPr lang="en-US" sz="1942" strike="noStrike" u="none">
                <a:solidFill>
                  <a:srgbClr val="0D0D0D"/>
                </a:solidFill>
                <a:latin typeface="Montserrat"/>
                <a:ea typeface="Montserrat"/>
                <a:cs typeface="Montserrat"/>
                <a:sym typeface="Montserrat"/>
              </a:rPr>
              <a:t>pl</a:t>
            </a:r>
            <a:r>
              <a:rPr lang="en-US" sz="1942" strike="noStrike" u="none">
                <a:solidFill>
                  <a:srgbClr val="0D0D0D"/>
                </a:solidFill>
                <a:latin typeface="Montserrat"/>
                <a:ea typeface="Montserrat"/>
                <a:cs typeface="Montserrat"/>
                <a:sym typeface="Montserrat"/>
              </a:rPr>
              <a:t>u</a:t>
            </a:r>
            <a:r>
              <a:rPr lang="en-US" sz="1942" strike="noStrike" u="none">
                <a:solidFill>
                  <a:srgbClr val="0D0D0D"/>
                </a:solidFill>
                <a:latin typeface="Montserrat"/>
                <a:ea typeface="Montserrat"/>
                <a:cs typeface="Montserrat"/>
                <a:sym typeface="Montserrat"/>
              </a:rPr>
              <a:t>si</a:t>
            </a:r>
            <a:r>
              <a:rPr lang="en-US" sz="1942" strike="noStrike" u="none">
                <a:solidFill>
                  <a:srgbClr val="0D0D0D"/>
                </a:solidFill>
                <a:latin typeface="Montserrat"/>
                <a:ea typeface="Montserrat"/>
                <a:cs typeface="Montserrat"/>
                <a:sym typeface="Montserrat"/>
              </a:rPr>
              <a:t>e</a:t>
            </a:r>
            <a:r>
              <a:rPr lang="en-US" sz="1942" strike="noStrike" u="none">
                <a:solidFill>
                  <a:srgbClr val="0D0D0D"/>
                </a:solidFill>
                <a:latin typeface="Montserrat"/>
                <a:ea typeface="Montserrat"/>
                <a:cs typeface="Montserrat"/>
                <a:sym typeface="Montserrat"/>
              </a:rPr>
              <a:t>urs</a:t>
            </a:r>
            <a:r>
              <a:rPr lang="en-US" sz="1942" strike="noStrike" u="none">
                <a:solidFill>
                  <a:srgbClr val="0D0D0D"/>
                </a:solidFill>
                <a:latin typeface="Montserrat"/>
                <a:ea typeface="Montserrat"/>
                <a:cs typeface="Montserrat"/>
                <a:sym typeface="Montserrat"/>
              </a:rPr>
              <a:t> </a:t>
            </a:r>
            <a:r>
              <a:rPr lang="en-US" b="true" sz="1942" strike="noStrike" u="none">
                <a:solidFill>
                  <a:srgbClr val="0D0D0D"/>
                </a:solidFill>
                <a:latin typeface="Montserrat Bold"/>
                <a:ea typeface="Montserrat Bold"/>
                <a:cs typeface="Montserrat Bold"/>
                <a:sym typeface="Montserrat Bold"/>
              </a:rPr>
              <a:t>module</a:t>
            </a:r>
            <a:r>
              <a:rPr lang="en-US" b="true" sz="1942" strike="noStrike" u="none">
                <a:solidFill>
                  <a:srgbClr val="0D0D0D"/>
                </a:solidFill>
                <a:latin typeface="Montserrat Bold"/>
                <a:ea typeface="Montserrat Bold"/>
                <a:cs typeface="Montserrat Bold"/>
                <a:sym typeface="Montserrat Bold"/>
              </a:rPr>
              <a:t>s</a:t>
            </a:r>
            <a:r>
              <a:rPr lang="en-US" sz="1942" strike="noStrike" u="none">
                <a:solidFill>
                  <a:srgbClr val="0D0D0D"/>
                </a:solidFill>
                <a:latin typeface="Montserrat"/>
                <a:ea typeface="Montserrat"/>
                <a:cs typeface="Montserrat"/>
                <a:sym typeface="Montserrat"/>
              </a:rPr>
              <a:t> </a:t>
            </a:r>
            <a:r>
              <a:rPr lang="en-US" sz="1942" strike="noStrike" u="none">
                <a:solidFill>
                  <a:srgbClr val="0D0D0D"/>
                </a:solidFill>
                <a:latin typeface="Montserrat"/>
                <a:ea typeface="Montserrat"/>
                <a:cs typeface="Montserrat"/>
                <a:sym typeface="Montserrat"/>
              </a:rPr>
              <a:t>sou</a:t>
            </a:r>
            <a:r>
              <a:rPr lang="en-US" sz="1942" strike="noStrike" u="none">
                <a:solidFill>
                  <a:srgbClr val="0D0D0D"/>
                </a:solidFill>
                <a:latin typeface="Montserrat"/>
                <a:ea typeface="Montserrat"/>
                <a:cs typeface="Montserrat"/>
                <a:sym typeface="Montserrat"/>
              </a:rPr>
              <a:t>s </a:t>
            </a:r>
            <a:r>
              <a:rPr lang="en-US" sz="1942" strike="noStrike" u="none">
                <a:solidFill>
                  <a:srgbClr val="0D0D0D"/>
                </a:solidFill>
                <a:latin typeface="Montserrat"/>
                <a:ea typeface="Montserrat"/>
                <a:cs typeface="Montserrat"/>
                <a:sym typeface="Montserrat"/>
              </a:rPr>
              <a:t>Pyth</a:t>
            </a:r>
            <a:r>
              <a:rPr lang="en-US" sz="1942" strike="noStrike" u="none">
                <a:solidFill>
                  <a:srgbClr val="0D0D0D"/>
                </a:solidFill>
                <a:latin typeface="Montserrat"/>
                <a:ea typeface="Montserrat"/>
                <a:cs typeface="Montserrat"/>
                <a:sym typeface="Montserrat"/>
              </a:rPr>
              <a:t>o</a:t>
            </a:r>
            <a:r>
              <a:rPr lang="en-US" sz="1942" strike="noStrike" u="none">
                <a:solidFill>
                  <a:srgbClr val="0D0D0D"/>
                </a:solidFill>
                <a:latin typeface="Montserrat"/>
                <a:ea typeface="Montserrat"/>
                <a:cs typeface="Montserrat"/>
                <a:sym typeface="Montserrat"/>
              </a:rPr>
              <a:t>n, chac</a:t>
            </a:r>
            <a:r>
              <a:rPr lang="en-US" sz="1942" strike="noStrike" u="none">
                <a:solidFill>
                  <a:srgbClr val="0D0D0D"/>
                </a:solidFill>
                <a:latin typeface="Montserrat"/>
                <a:ea typeface="Montserrat"/>
                <a:cs typeface="Montserrat"/>
                <a:sym typeface="Montserrat"/>
              </a:rPr>
              <a:t>u</a:t>
            </a:r>
            <a:r>
              <a:rPr lang="en-US" sz="1942" strike="noStrike" u="none">
                <a:solidFill>
                  <a:srgbClr val="0D0D0D"/>
                </a:solidFill>
                <a:latin typeface="Montserrat"/>
                <a:ea typeface="Montserrat"/>
                <a:cs typeface="Montserrat"/>
                <a:sym typeface="Montserrat"/>
              </a:rPr>
              <a:t>n ayan</a:t>
            </a:r>
            <a:r>
              <a:rPr lang="en-US" sz="1942" strike="noStrike" u="none">
                <a:solidFill>
                  <a:srgbClr val="0D0D0D"/>
                </a:solidFill>
                <a:latin typeface="Montserrat"/>
                <a:ea typeface="Montserrat"/>
                <a:cs typeface="Montserrat"/>
                <a:sym typeface="Montserrat"/>
              </a:rPr>
              <a:t>t</a:t>
            </a:r>
            <a:r>
              <a:rPr lang="en-US" sz="1942" strike="noStrike" u="none">
                <a:solidFill>
                  <a:srgbClr val="0D0D0D"/>
                </a:solidFill>
                <a:latin typeface="Montserrat"/>
                <a:ea typeface="Montserrat"/>
                <a:cs typeface="Montserrat"/>
                <a:sym typeface="Montserrat"/>
              </a:rPr>
              <a:t> un rô</a:t>
            </a:r>
            <a:r>
              <a:rPr lang="en-US" sz="1942" strike="noStrike" u="none">
                <a:solidFill>
                  <a:srgbClr val="0D0D0D"/>
                </a:solidFill>
                <a:latin typeface="Montserrat"/>
                <a:ea typeface="Montserrat"/>
                <a:cs typeface="Montserrat"/>
                <a:sym typeface="Montserrat"/>
              </a:rPr>
              <a:t>l</a:t>
            </a:r>
            <a:r>
              <a:rPr lang="en-US" sz="1942" strike="noStrike" u="none">
                <a:solidFill>
                  <a:srgbClr val="0D0D0D"/>
                </a:solidFill>
                <a:latin typeface="Montserrat"/>
                <a:ea typeface="Montserrat"/>
                <a:cs typeface="Montserrat"/>
                <a:sym typeface="Montserrat"/>
              </a:rPr>
              <a:t>e précis</a:t>
            </a:r>
            <a:r>
              <a:rPr lang="en-US" sz="1942" strike="noStrike" u="none">
                <a:solidFill>
                  <a:srgbClr val="0D0D0D"/>
                </a:solidFill>
                <a:latin typeface="Montserrat"/>
                <a:ea typeface="Montserrat"/>
                <a:cs typeface="Montserrat"/>
                <a:sym typeface="Montserrat"/>
              </a:rPr>
              <a:t>.</a:t>
            </a:r>
          </a:p>
        </p:txBody>
      </p:sp>
      <p:sp>
        <p:nvSpPr>
          <p:cNvPr name="TextBox 32" id="32"/>
          <p:cNvSpPr txBox="true"/>
          <p:nvPr/>
        </p:nvSpPr>
        <p:spPr>
          <a:xfrm rot="0">
            <a:off x="1767804" y="7698808"/>
            <a:ext cx="2684972" cy="727710"/>
          </a:xfrm>
          <a:prstGeom prst="rect">
            <a:avLst/>
          </a:prstGeom>
        </p:spPr>
        <p:txBody>
          <a:bodyPr anchor="t" rtlCol="false" tIns="0" lIns="0" bIns="0" rIns="0">
            <a:spAutoFit/>
          </a:bodyPr>
          <a:lstStyle/>
          <a:p>
            <a:pPr algn="just">
              <a:lnSpc>
                <a:spcPts val="2940"/>
              </a:lnSpc>
            </a:pPr>
            <a:r>
              <a:rPr lang="en-US" sz="2100" i="true">
                <a:solidFill>
                  <a:srgbClr val="000000"/>
                </a:solidFill>
                <a:latin typeface="Canva Sans Italics"/>
                <a:ea typeface="Canva Sans Italics"/>
                <a:cs typeface="Canva Sans Italics"/>
                <a:sym typeface="Canva Sans Italics"/>
              </a:rPr>
              <a:t>Sert à modéliser les aléas.</a:t>
            </a:r>
          </a:p>
        </p:txBody>
      </p:sp>
      <p:sp>
        <p:nvSpPr>
          <p:cNvPr name="TextBox 33" id="33"/>
          <p:cNvSpPr txBox="true"/>
          <p:nvPr/>
        </p:nvSpPr>
        <p:spPr>
          <a:xfrm rot="0">
            <a:off x="4985770" y="7698808"/>
            <a:ext cx="2878293" cy="727710"/>
          </a:xfrm>
          <a:prstGeom prst="rect">
            <a:avLst/>
          </a:prstGeom>
        </p:spPr>
        <p:txBody>
          <a:bodyPr anchor="t" rtlCol="false" tIns="0" lIns="0" bIns="0" rIns="0">
            <a:spAutoFit/>
          </a:bodyPr>
          <a:lstStyle/>
          <a:p>
            <a:pPr algn="just" marL="0" indent="0" lvl="0">
              <a:lnSpc>
                <a:spcPts val="2940"/>
              </a:lnSpc>
              <a:spcBef>
                <a:spcPct val="0"/>
              </a:spcBef>
            </a:pPr>
            <a:r>
              <a:rPr lang="en-US" sz="2100" i="true" strike="noStrike" u="none">
                <a:solidFill>
                  <a:srgbClr val="000000"/>
                </a:solidFill>
                <a:latin typeface="Canva Sans Italics"/>
                <a:ea typeface="Canva Sans Italics"/>
                <a:cs typeface="Canva Sans Italics"/>
                <a:sym typeface="Canva Sans Italics"/>
              </a:rPr>
              <a:t>Gère les données sur les actifs</a:t>
            </a:r>
          </a:p>
        </p:txBody>
      </p:sp>
      <p:sp>
        <p:nvSpPr>
          <p:cNvPr name="TextBox 34" id="34"/>
          <p:cNvSpPr txBox="true"/>
          <p:nvPr/>
        </p:nvSpPr>
        <p:spPr>
          <a:xfrm rot="0">
            <a:off x="8119321" y="7698808"/>
            <a:ext cx="2613984" cy="727710"/>
          </a:xfrm>
          <a:prstGeom prst="rect">
            <a:avLst/>
          </a:prstGeom>
        </p:spPr>
        <p:txBody>
          <a:bodyPr anchor="t" rtlCol="false" tIns="0" lIns="0" bIns="0" rIns="0">
            <a:spAutoFit/>
          </a:bodyPr>
          <a:lstStyle/>
          <a:p>
            <a:pPr algn="just" marL="0" indent="0" lvl="0">
              <a:lnSpc>
                <a:spcPts val="2940"/>
              </a:lnSpc>
              <a:spcBef>
                <a:spcPct val="0"/>
              </a:spcBef>
            </a:pPr>
            <a:r>
              <a:rPr lang="en-US" sz="2100" i="true" strike="noStrike" u="none">
                <a:solidFill>
                  <a:srgbClr val="000000"/>
                </a:solidFill>
                <a:latin typeface="Canva Sans Italics"/>
                <a:ea typeface="Canva Sans Italics"/>
                <a:cs typeface="Canva Sans Italics"/>
                <a:sym typeface="Canva Sans Italics"/>
              </a:rPr>
              <a:t>Définit les courbes de vulnérabilité</a:t>
            </a:r>
          </a:p>
        </p:txBody>
      </p:sp>
      <p:sp>
        <p:nvSpPr>
          <p:cNvPr name="TextBox 35" id="35"/>
          <p:cNvSpPr txBox="true"/>
          <p:nvPr/>
        </p:nvSpPr>
        <p:spPr>
          <a:xfrm rot="0">
            <a:off x="11317417" y="7698808"/>
            <a:ext cx="2524874" cy="1842135"/>
          </a:xfrm>
          <a:prstGeom prst="rect">
            <a:avLst/>
          </a:prstGeom>
        </p:spPr>
        <p:txBody>
          <a:bodyPr anchor="t" rtlCol="false" tIns="0" lIns="0" bIns="0" rIns="0">
            <a:spAutoFit/>
          </a:bodyPr>
          <a:lstStyle/>
          <a:p>
            <a:pPr algn="just" marL="0" indent="0" lvl="0">
              <a:lnSpc>
                <a:spcPts val="2940"/>
              </a:lnSpc>
              <a:spcBef>
                <a:spcPct val="0"/>
              </a:spcBef>
            </a:pPr>
            <a:r>
              <a:rPr lang="en-US" sz="2100" i="true" strike="noStrike" u="none">
                <a:solidFill>
                  <a:srgbClr val="000000"/>
                </a:solidFill>
                <a:latin typeface="Canva Sans Italics"/>
                <a:ea typeface="Canva Sans Italics"/>
                <a:cs typeface="Canva Sans Italics"/>
                <a:sym typeface="Canva Sans Italics"/>
              </a:rPr>
              <a:t>Le cœur du calcul est assuré par climada.engine, qui produit l'impact en FCFA</a:t>
            </a:r>
          </a:p>
        </p:txBody>
      </p:sp>
      <p:sp>
        <p:nvSpPr>
          <p:cNvPr name="TextBox 36" id="36"/>
          <p:cNvSpPr txBox="true"/>
          <p:nvPr/>
        </p:nvSpPr>
        <p:spPr>
          <a:xfrm rot="0">
            <a:off x="14231630" y="7698808"/>
            <a:ext cx="3482036" cy="1099185"/>
          </a:xfrm>
          <a:prstGeom prst="rect">
            <a:avLst/>
          </a:prstGeom>
        </p:spPr>
        <p:txBody>
          <a:bodyPr anchor="t" rtlCol="false" tIns="0" lIns="0" bIns="0" rIns="0">
            <a:spAutoFit/>
          </a:bodyPr>
          <a:lstStyle/>
          <a:p>
            <a:pPr algn="just" marL="0" indent="0" lvl="0">
              <a:lnSpc>
                <a:spcPts val="2940"/>
              </a:lnSpc>
              <a:spcBef>
                <a:spcPct val="0"/>
              </a:spcBef>
            </a:pPr>
            <a:r>
              <a:rPr lang="en-US" sz="2100" i="true" strike="noStrike" u="none">
                <a:solidFill>
                  <a:srgbClr val="000000"/>
                </a:solidFill>
                <a:latin typeface="Canva Sans Italics"/>
                <a:ea typeface="Canva Sans Italics"/>
                <a:cs typeface="Canva Sans Italics"/>
                <a:sym typeface="Canva Sans Italics"/>
              </a:rPr>
              <a:t>Permet de réaliser les analyses économiques des mesures d'adaptation</a:t>
            </a:r>
          </a:p>
        </p:txBody>
      </p:sp>
      <p:sp>
        <p:nvSpPr>
          <p:cNvPr name="TextBox 37" id="37"/>
          <p:cNvSpPr txBox="true"/>
          <p:nvPr/>
        </p:nvSpPr>
        <p:spPr>
          <a:xfrm rot="0">
            <a:off x="1767804" y="3533487"/>
            <a:ext cx="2563505" cy="523897"/>
          </a:xfrm>
          <a:prstGeom prst="rect">
            <a:avLst/>
          </a:prstGeom>
        </p:spPr>
        <p:txBody>
          <a:bodyPr anchor="t" rtlCol="false" tIns="0" lIns="0" bIns="0" rIns="0">
            <a:spAutoFit/>
          </a:bodyPr>
          <a:lstStyle/>
          <a:p>
            <a:pPr algn="ctr" marL="0" indent="0" lvl="0">
              <a:lnSpc>
                <a:spcPts val="4671"/>
              </a:lnSpc>
              <a:spcBef>
                <a:spcPct val="0"/>
              </a:spcBef>
            </a:pPr>
            <a:r>
              <a:rPr lang="en-US" b="true" sz="2142">
                <a:solidFill>
                  <a:srgbClr val="0D0D0D"/>
                </a:solidFill>
                <a:latin typeface="Montserrat Bold"/>
                <a:ea typeface="Montserrat Bold"/>
                <a:cs typeface="Montserrat Bold"/>
                <a:sym typeface="Montserrat Bold"/>
              </a:rPr>
              <a:t>1.clim</a:t>
            </a:r>
            <a:r>
              <a:rPr lang="en-US" b="true" sz="2142" strike="noStrike" u="none">
                <a:solidFill>
                  <a:srgbClr val="0D0D0D"/>
                </a:solidFill>
                <a:latin typeface="Montserrat Bold"/>
                <a:ea typeface="Montserrat Bold"/>
                <a:cs typeface="Montserrat Bold"/>
                <a:sym typeface="Montserrat Bold"/>
              </a:rPr>
              <a:t>a</a:t>
            </a:r>
            <a:r>
              <a:rPr lang="en-US" b="true" sz="2142" strike="noStrike" u="none">
                <a:solidFill>
                  <a:srgbClr val="0D0D0D"/>
                </a:solidFill>
                <a:latin typeface="Montserrat Bold"/>
                <a:ea typeface="Montserrat Bold"/>
                <a:cs typeface="Montserrat Bold"/>
                <a:sym typeface="Montserrat Bold"/>
              </a:rPr>
              <a:t>da.hazard</a:t>
            </a:r>
          </a:p>
        </p:txBody>
      </p:sp>
      <p:sp>
        <p:nvSpPr>
          <p:cNvPr name="TextBox 38" id="38"/>
          <p:cNvSpPr txBox="true"/>
          <p:nvPr/>
        </p:nvSpPr>
        <p:spPr>
          <a:xfrm rot="0">
            <a:off x="7503817" y="3533487"/>
            <a:ext cx="3413366" cy="523897"/>
          </a:xfrm>
          <a:prstGeom prst="rect">
            <a:avLst/>
          </a:prstGeom>
        </p:spPr>
        <p:txBody>
          <a:bodyPr anchor="t" rtlCol="false" tIns="0" lIns="0" bIns="0" rIns="0">
            <a:spAutoFit/>
          </a:bodyPr>
          <a:lstStyle/>
          <a:p>
            <a:pPr algn="ctr" marL="0" indent="0" lvl="0">
              <a:lnSpc>
                <a:spcPts val="4671"/>
              </a:lnSpc>
              <a:spcBef>
                <a:spcPct val="0"/>
              </a:spcBef>
            </a:pPr>
            <a:r>
              <a:rPr lang="en-US" b="true" sz="2142">
                <a:solidFill>
                  <a:srgbClr val="0D0D0D"/>
                </a:solidFill>
                <a:latin typeface="Montserrat Bold"/>
                <a:ea typeface="Montserrat Bold"/>
                <a:cs typeface="Montserrat Bold"/>
                <a:sym typeface="Montserrat Bold"/>
              </a:rPr>
              <a:t>3.climada.impac</a:t>
            </a:r>
            <a:r>
              <a:rPr lang="en-US" b="true" sz="2142" strike="noStrike" u="none">
                <a:solidFill>
                  <a:srgbClr val="0D0D0D"/>
                </a:solidFill>
                <a:latin typeface="Montserrat Bold"/>
                <a:ea typeface="Montserrat Bold"/>
                <a:cs typeface="Montserrat Bold"/>
                <a:sym typeface="Montserrat Bold"/>
              </a:rPr>
              <a:t>t</a:t>
            </a:r>
            <a:r>
              <a:rPr lang="en-US" b="true" sz="2142" strike="noStrike" u="none">
                <a:solidFill>
                  <a:srgbClr val="0D0D0D"/>
                </a:solidFill>
                <a:latin typeface="Montserrat Bold"/>
                <a:ea typeface="Montserrat Bold"/>
                <a:cs typeface="Montserrat Bold"/>
                <a:sym typeface="Montserrat Bold"/>
              </a:rPr>
              <a:t>_funcs</a:t>
            </a:r>
          </a:p>
        </p:txBody>
      </p:sp>
      <p:sp>
        <p:nvSpPr>
          <p:cNvPr name="TextBox 39" id="39"/>
          <p:cNvSpPr txBox="true"/>
          <p:nvPr/>
        </p:nvSpPr>
        <p:spPr>
          <a:xfrm rot="0">
            <a:off x="4858051" y="6731846"/>
            <a:ext cx="2924690" cy="504847"/>
          </a:xfrm>
          <a:prstGeom prst="rect">
            <a:avLst/>
          </a:prstGeom>
        </p:spPr>
        <p:txBody>
          <a:bodyPr anchor="t" rtlCol="false" tIns="0" lIns="0" bIns="0" rIns="0">
            <a:spAutoFit/>
          </a:bodyPr>
          <a:lstStyle/>
          <a:p>
            <a:pPr algn="ctr" marL="0" indent="0" lvl="0">
              <a:lnSpc>
                <a:spcPts val="4533"/>
              </a:lnSpc>
              <a:spcBef>
                <a:spcPct val="0"/>
              </a:spcBef>
            </a:pPr>
            <a:r>
              <a:rPr lang="en-US" b="true" sz="2079">
                <a:solidFill>
                  <a:srgbClr val="0D0D0D"/>
                </a:solidFill>
                <a:latin typeface="Montserrat Bold"/>
                <a:ea typeface="Montserrat Bold"/>
                <a:cs typeface="Montserrat Bold"/>
                <a:sym typeface="Montserrat Bold"/>
              </a:rPr>
              <a:t>2.climada.</a:t>
            </a:r>
            <a:r>
              <a:rPr lang="en-US" b="true" sz="2079" strike="noStrike" u="none">
                <a:solidFill>
                  <a:srgbClr val="0D0D0D"/>
                </a:solidFill>
                <a:latin typeface="Montserrat Bold"/>
                <a:ea typeface="Montserrat Bold"/>
                <a:cs typeface="Montserrat Bold"/>
                <a:sym typeface="Montserrat Bold"/>
              </a:rPr>
              <a:t>e</a:t>
            </a:r>
            <a:r>
              <a:rPr lang="en-US" b="true" sz="2079" strike="noStrike" u="none">
                <a:solidFill>
                  <a:srgbClr val="0D0D0D"/>
                </a:solidFill>
                <a:latin typeface="Montserrat Bold"/>
                <a:ea typeface="Montserrat Bold"/>
                <a:cs typeface="Montserrat Bold"/>
                <a:sym typeface="Montserrat Bold"/>
              </a:rPr>
              <a:t>xposure</a:t>
            </a:r>
          </a:p>
        </p:txBody>
      </p:sp>
      <p:sp>
        <p:nvSpPr>
          <p:cNvPr name="TextBox 40" id="40"/>
          <p:cNvSpPr txBox="true"/>
          <p:nvPr/>
        </p:nvSpPr>
        <p:spPr>
          <a:xfrm rot="0">
            <a:off x="11352336" y="6712796"/>
            <a:ext cx="2601457" cy="523897"/>
          </a:xfrm>
          <a:prstGeom prst="rect">
            <a:avLst/>
          </a:prstGeom>
        </p:spPr>
        <p:txBody>
          <a:bodyPr anchor="t" rtlCol="false" tIns="0" lIns="0" bIns="0" rIns="0">
            <a:spAutoFit/>
          </a:bodyPr>
          <a:lstStyle/>
          <a:p>
            <a:pPr algn="ctr" marL="0" indent="0" lvl="0">
              <a:lnSpc>
                <a:spcPts val="4671"/>
              </a:lnSpc>
              <a:spcBef>
                <a:spcPct val="0"/>
              </a:spcBef>
            </a:pPr>
            <a:r>
              <a:rPr lang="en-US" b="true" sz="2142">
                <a:solidFill>
                  <a:srgbClr val="0D0D0D"/>
                </a:solidFill>
                <a:latin typeface="Montserrat Bold"/>
                <a:ea typeface="Montserrat Bold"/>
                <a:cs typeface="Montserrat Bold"/>
                <a:sym typeface="Montserrat Bold"/>
              </a:rPr>
              <a:t>4.climada.e</a:t>
            </a:r>
            <a:r>
              <a:rPr lang="en-US" b="true" sz="2142" strike="noStrike" u="none">
                <a:solidFill>
                  <a:srgbClr val="0D0D0D"/>
                </a:solidFill>
                <a:latin typeface="Montserrat Bold"/>
                <a:ea typeface="Montserrat Bold"/>
                <a:cs typeface="Montserrat Bold"/>
                <a:sym typeface="Montserrat Bold"/>
              </a:rPr>
              <a:t>n</a:t>
            </a:r>
            <a:r>
              <a:rPr lang="en-US" b="true" sz="2142" strike="noStrike" u="none">
                <a:solidFill>
                  <a:srgbClr val="0D0D0D"/>
                </a:solidFill>
                <a:latin typeface="Montserrat Bold"/>
                <a:ea typeface="Montserrat Bold"/>
                <a:cs typeface="Montserrat Bold"/>
                <a:sym typeface="Montserrat Bold"/>
              </a:rPr>
              <a:t>gine</a:t>
            </a:r>
          </a:p>
        </p:txBody>
      </p:sp>
      <p:sp>
        <p:nvSpPr>
          <p:cNvPr name="TextBox 41" id="41"/>
          <p:cNvSpPr txBox="true"/>
          <p:nvPr/>
        </p:nvSpPr>
        <p:spPr>
          <a:xfrm rot="0">
            <a:off x="13901509" y="3533487"/>
            <a:ext cx="3599115" cy="523897"/>
          </a:xfrm>
          <a:prstGeom prst="rect">
            <a:avLst/>
          </a:prstGeom>
        </p:spPr>
        <p:txBody>
          <a:bodyPr anchor="t" rtlCol="false" tIns="0" lIns="0" bIns="0" rIns="0">
            <a:spAutoFit/>
          </a:bodyPr>
          <a:lstStyle/>
          <a:p>
            <a:pPr algn="ctr" marL="0" indent="0" lvl="0">
              <a:lnSpc>
                <a:spcPts val="4671"/>
              </a:lnSpc>
              <a:spcBef>
                <a:spcPct val="0"/>
              </a:spcBef>
            </a:pPr>
            <a:r>
              <a:rPr lang="en-US" b="true" sz="2142">
                <a:solidFill>
                  <a:srgbClr val="0D0D0D"/>
                </a:solidFill>
                <a:latin typeface="Montserrat Bold"/>
                <a:ea typeface="Montserrat Bold"/>
                <a:cs typeface="Montserrat Bold"/>
                <a:sym typeface="Montserrat Bold"/>
              </a:rPr>
              <a:t>climada.u</a:t>
            </a:r>
            <a:r>
              <a:rPr lang="en-US" b="true" sz="2142" strike="noStrike" u="none">
                <a:solidFill>
                  <a:srgbClr val="0D0D0D"/>
                </a:solidFill>
                <a:latin typeface="Montserrat Bold"/>
                <a:ea typeface="Montserrat Bold"/>
                <a:cs typeface="Montserrat Bold"/>
                <a:sym typeface="Montserrat Bold"/>
              </a:rPr>
              <a:t>til</a:t>
            </a:r>
            <a:r>
              <a:rPr lang="en-US" b="true" sz="2142" strike="noStrike" u="none">
                <a:solidFill>
                  <a:srgbClr val="0D0D0D"/>
                </a:solidFill>
                <a:latin typeface="Montserrat Bold"/>
                <a:ea typeface="Montserrat Bold"/>
                <a:cs typeface="Montserrat Bold"/>
                <a:sym typeface="Montserrat Bold"/>
              </a:rPr>
              <a:t>.cost_benefit</a:t>
            </a:r>
          </a:p>
        </p:txBody>
      </p:sp>
      <p:sp>
        <p:nvSpPr>
          <p:cNvPr name="TextBox 42" id="42"/>
          <p:cNvSpPr txBox="true"/>
          <p:nvPr/>
        </p:nvSpPr>
        <p:spPr>
          <a:xfrm rot="0">
            <a:off x="2181018" y="196538"/>
            <a:ext cx="6531311"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ARCHITECTURE CLIMADA</a:t>
            </a:r>
          </a:p>
        </p:txBody>
      </p:sp>
      <p:sp>
        <p:nvSpPr>
          <p:cNvPr name="TextBox 43" id="43"/>
          <p:cNvSpPr txBox="true"/>
          <p:nvPr/>
        </p:nvSpPr>
        <p:spPr>
          <a:xfrm rot="0">
            <a:off x="2181018" y="817605"/>
            <a:ext cx="6531311"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1C5739"/>
                </a:solidFill>
                <a:latin typeface="Helvetica World Bold"/>
                <a:ea typeface="Helvetica World Bold"/>
                <a:cs typeface="Helvetica World Bold"/>
                <a:sym typeface="Helvetica World Bold"/>
              </a:rPr>
              <a:t>Une pla</a:t>
            </a:r>
            <a:r>
              <a:rPr lang="en-US" b="true" sz="2400">
                <a:solidFill>
                  <a:srgbClr val="1C5739"/>
                </a:solidFill>
                <a:latin typeface="Helvetica World Bold"/>
                <a:ea typeface="Helvetica World Bold"/>
                <a:cs typeface="Helvetica World Bold"/>
                <a:sym typeface="Helvetica World Bold"/>
              </a:rPr>
              <a:t>teforme modulaire et open-source</a:t>
            </a:r>
          </a:p>
        </p:txBody>
      </p:sp>
      <p:sp>
        <p:nvSpPr>
          <p:cNvPr name="TextBox 44" id="44"/>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958427" y="6149812"/>
            <a:ext cx="14371145" cy="0"/>
          </a:xfrm>
          <a:prstGeom prst="line">
            <a:avLst/>
          </a:prstGeom>
          <a:ln cap="flat" w="38100">
            <a:solidFill>
              <a:srgbClr val="8E94AA"/>
            </a:solidFill>
            <a:prstDash val="sysDash"/>
            <a:headEnd type="none" len="sm" w="sm"/>
            <a:tailEnd type="none" len="sm" w="sm"/>
          </a:ln>
        </p:spPr>
      </p:sp>
      <p:sp>
        <p:nvSpPr>
          <p:cNvPr name="Freeform 3" id="3"/>
          <p:cNvSpPr/>
          <p:nvPr/>
        </p:nvSpPr>
        <p:spPr>
          <a:xfrm flipH="false" flipV="false" rot="0">
            <a:off x="1028700" y="3089669"/>
            <a:ext cx="1859455" cy="3199062"/>
          </a:xfrm>
          <a:custGeom>
            <a:avLst/>
            <a:gdLst/>
            <a:ahLst/>
            <a:cxnLst/>
            <a:rect r="r" b="b" t="t" l="l"/>
            <a:pathLst>
              <a:path h="3199062" w="1859455">
                <a:moveTo>
                  <a:pt x="0" y="0"/>
                </a:moveTo>
                <a:lnTo>
                  <a:pt x="1859455" y="0"/>
                </a:lnTo>
                <a:lnTo>
                  <a:pt x="1859455" y="3199062"/>
                </a:lnTo>
                <a:lnTo>
                  <a:pt x="0" y="3199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3902929" y="6009027"/>
            <a:ext cx="1859455" cy="3199062"/>
          </a:xfrm>
          <a:custGeom>
            <a:avLst/>
            <a:gdLst/>
            <a:ahLst/>
            <a:cxnLst/>
            <a:rect r="r" b="b" t="t" l="l"/>
            <a:pathLst>
              <a:path h="3199062" w="1859455">
                <a:moveTo>
                  <a:pt x="0" y="3199062"/>
                </a:moveTo>
                <a:lnTo>
                  <a:pt x="1859455" y="3199062"/>
                </a:lnTo>
                <a:lnTo>
                  <a:pt x="1859455" y="0"/>
                </a:lnTo>
                <a:lnTo>
                  <a:pt x="0" y="0"/>
                </a:lnTo>
                <a:lnTo>
                  <a:pt x="0" y="319906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777158" y="3089669"/>
            <a:ext cx="1859455" cy="3199062"/>
          </a:xfrm>
          <a:custGeom>
            <a:avLst/>
            <a:gdLst/>
            <a:ahLst/>
            <a:cxnLst/>
            <a:rect r="r" b="b" t="t" l="l"/>
            <a:pathLst>
              <a:path h="3199062" w="1859455">
                <a:moveTo>
                  <a:pt x="0" y="0"/>
                </a:moveTo>
                <a:lnTo>
                  <a:pt x="1859455" y="0"/>
                </a:lnTo>
                <a:lnTo>
                  <a:pt x="1859455" y="3199062"/>
                </a:lnTo>
                <a:lnTo>
                  <a:pt x="0" y="3199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true" rot="0">
            <a:off x="9651387" y="6009027"/>
            <a:ext cx="1859455" cy="3199062"/>
          </a:xfrm>
          <a:custGeom>
            <a:avLst/>
            <a:gdLst/>
            <a:ahLst/>
            <a:cxnLst/>
            <a:rect r="r" b="b" t="t" l="l"/>
            <a:pathLst>
              <a:path h="3199062" w="1859455">
                <a:moveTo>
                  <a:pt x="0" y="3199062"/>
                </a:moveTo>
                <a:lnTo>
                  <a:pt x="1859455" y="3199062"/>
                </a:lnTo>
                <a:lnTo>
                  <a:pt x="1859455" y="0"/>
                </a:lnTo>
                <a:lnTo>
                  <a:pt x="0" y="0"/>
                </a:lnTo>
                <a:lnTo>
                  <a:pt x="0" y="3199062"/>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525616" y="3089669"/>
            <a:ext cx="1859455" cy="3199062"/>
          </a:xfrm>
          <a:custGeom>
            <a:avLst/>
            <a:gdLst/>
            <a:ahLst/>
            <a:cxnLst/>
            <a:rect r="r" b="b" t="t" l="l"/>
            <a:pathLst>
              <a:path h="3199062" w="1859455">
                <a:moveTo>
                  <a:pt x="0" y="0"/>
                </a:moveTo>
                <a:lnTo>
                  <a:pt x="1859455" y="0"/>
                </a:lnTo>
                <a:lnTo>
                  <a:pt x="1859455" y="3199062"/>
                </a:lnTo>
                <a:lnTo>
                  <a:pt x="0" y="3199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true" rot="0">
            <a:off x="15399845" y="6009027"/>
            <a:ext cx="1859455" cy="3199062"/>
          </a:xfrm>
          <a:custGeom>
            <a:avLst/>
            <a:gdLst/>
            <a:ahLst/>
            <a:cxnLst/>
            <a:rect r="r" b="b" t="t" l="l"/>
            <a:pathLst>
              <a:path h="3199062" w="1859455">
                <a:moveTo>
                  <a:pt x="0" y="3199062"/>
                </a:moveTo>
                <a:lnTo>
                  <a:pt x="1859455" y="3199062"/>
                </a:lnTo>
                <a:lnTo>
                  <a:pt x="1859455" y="0"/>
                </a:lnTo>
                <a:lnTo>
                  <a:pt x="0" y="0"/>
                </a:lnTo>
                <a:lnTo>
                  <a:pt x="0" y="3199062"/>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9" id="9"/>
          <p:cNvGrpSpPr/>
          <p:nvPr/>
        </p:nvGrpSpPr>
        <p:grpSpPr>
          <a:xfrm rot="0">
            <a:off x="815427" y="6667273"/>
            <a:ext cx="2286000" cy="514350"/>
            <a:chOff x="0" y="0"/>
            <a:chExt cx="602074" cy="135467"/>
          </a:xfrm>
        </p:grpSpPr>
        <p:sp>
          <p:nvSpPr>
            <p:cNvPr name="Freeform 10" id="10"/>
            <p:cNvSpPr/>
            <p:nvPr/>
          </p:nvSpPr>
          <p:spPr>
            <a:xfrm flipH="false" flipV="false" rot="0">
              <a:off x="0" y="0"/>
              <a:ext cx="602074" cy="135467"/>
            </a:xfrm>
            <a:custGeom>
              <a:avLst/>
              <a:gdLst/>
              <a:ahLst/>
              <a:cxnLst/>
              <a:rect r="r" b="b" t="t" l="l"/>
              <a:pathLst>
                <a:path h="135467" w="602074">
                  <a:moveTo>
                    <a:pt x="0" y="0"/>
                  </a:moveTo>
                  <a:lnTo>
                    <a:pt x="602074" y="0"/>
                  </a:lnTo>
                  <a:lnTo>
                    <a:pt x="602074" y="135467"/>
                  </a:lnTo>
                  <a:lnTo>
                    <a:pt x="0" y="135467"/>
                  </a:lnTo>
                  <a:close/>
                </a:path>
              </a:pathLst>
            </a:custGeom>
            <a:solidFill>
              <a:srgbClr val="FDCB5E"/>
            </a:solidFill>
          </p:spPr>
        </p:sp>
        <p:sp>
          <p:nvSpPr>
            <p:cNvPr name="TextBox 11" id="11"/>
            <p:cNvSpPr txBox="true"/>
            <p:nvPr/>
          </p:nvSpPr>
          <p:spPr>
            <a:xfrm>
              <a:off x="0" y="0"/>
              <a:ext cx="602074" cy="135467"/>
            </a:xfrm>
            <a:prstGeom prst="rect">
              <a:avLst/>
            </a:prstGeom>
          </p:spPr>
          <p:txBody>
            <a:bodyPr anchor="ctr" rtlCol="false" tIns="50800" lIns="50800" bIns="50800" rIns="50800"/>
            <a:lstStyle/>
            <a:p>
              <a:pPr algn="ctr">
                <a:lnSpc>
                  <a:spcPts val="2399"/>
                </a:lnSpc>
              </a:pPr>
              <a:r>
                <a:rPr lang="en-US" b="true" sz="1999">
                  <a:solidFill>
                    <a:srgbClr val="000000"/>
                  </a:solidFill>
                  <a:latin typeface="TT Norms Bold"/>
                  <a:ea typeface="TT Norms Bold"/>
                  <a:cs typeface="TT Norms Bold"/>
                  <a:sym typeface="TT Norms Bold"/>
                </a:rPr>
                <a:t>ÉTAPE 1</a:t>
              </a:r>
            </a:p>
          </p:txBody>
        </p:sp>
      </p:grpSp>
      <p:grpSp>
        <p:nvGrpSpPr>
          <p:cNvPr name="Group 12" id="12"/>
          <p:cNvGrpSpPr/>
          <p:nvPr/>
        </p:nvGrpSpPr>
        <p:grpSpPr>
          <a:xfrm rot="0">
            <a:off x="3689656" y="5117156"/>
            <a:ext cx="2286000" cy="514350"/>
            <a:chOff x="0" y="0"/>
            <a:chExt cx="602074" cy="135467"/>
          </a:xfrm>
        </p:grpSpPr>
        <p:sp>
          <p:nvSpPr>
            <p:cNvPr name="Freeform 13" id="13"/>
            <p:cNvSpPr/>
            <p:nvPr/>
          </p:nvSpPr>
          <p:spPr>
            <a:xfrm flipH="false" flipV="false" rot="0">
              <a:off x="0" y="0"/>
              <a:ext cx="602074" cy="135467"/>
            </a:xfrm>
            <a:custGeom>
              <a:avLst/>
              <a:gdLst/>
              <a:ahLst/>
              <a:cxnLst/>
              <a:rect r="r" b="b" t="t" l="l"/>
              <a:pathLst>
                <a:path h="135467" w="602074">
                  <a:moveTo>
                    <a:pt x="0" y="0"/>
                  </a:moveTo>
                  <a:lnTo>
                    <a:pt x="602074" y="0"/>
                  </a:lnTo>
                  <a:lnTo>
                    <a:pt x="602074" y="135467"/>
                  </a:lnTo>
                  <a:lnTo>
                    <a:pt x="0" y="135467"/>
                  </a:lnTo>
                  <a:close/>
                </a:path>
              </a:pathLst>
            </a:custGeom>
            <a:solidFill>
              <a:srgbClr val="FFA360"/>
            </a:solidFill>
          </p:spPr>
        </p:sp>
        <p:sp>
          <p:nvSpPr>
            <p:cNvPr name="TextBox 14" id="14"/>
            <p:cNvSpPr txBox="true"/>
            <p:nvPr/>
          </p:nvSpPr>
          <p:spPr>
            <a:xfrm>
              <a:off x="0" y="0"/>
              <a:ext cx="602074" cy="135467"/>
            </a:xfrm>
            <a:prstGeom prst="rect">
              <a:avLst/>
            </a:prstGeom>
          </p:spPr>
          <p:txBody>
            <a:bodyPr anchor="ctr" rtlCol="false" tIns="50800" lIns="50800" bIns="50800" rIns="50800"/>
            <a:lstStyle/>
            <a:p>
              <a:pPr algn="ctr">
                <a:lnSpc>
                  <a:spcPts val="2399"/>
                </a:lnSpc>
              </a:pPr>
              <a:r>
                <a:rPr lang="en-US" b="true" sz="1999">
                  <a:solidFill>
                    <a:srgbClr val="000000"/>
                  </a:solidFill>
                  <a:latin typeface="TT Norms Bold"/>
                  <a:ea typeface="TT Norms Bold"/>
                  <a:cs typeface="TT Norms Bold"/>
                  <a:sym typeface="TT Norms Bold"/>
                </a:rPr>
                <a:t>ÉTAPE 2</a:t>
              </a:r>
            </a:p>
          </p:txBody>
        </p:sp>
      </p:grpSp>
      <p:grpSp>
        <p:nvGrpSpPr>
          <p:cNvPr name="Group 15" id="15"/>
          <p:cNvGrpSpPr/>
          <p:nvPr/>
        </p:nvGrpSpPr>
        <p:grpSpPr>
          <a:xfrm rot="0">
            <a:off x="9438115" y="5117156"/>
            <a:ext cx="2286000" cy="514350"/>
            <a:chOff x="0" y="0"/>
            <a:chExt cx="602074" cy="135467"/>
          </a:xfrm>
        </p:grpSpPr>
        <p:sp>
          <p:nvSpPr>
            <p:cNvPr name="Freeform 16" id="16"/>
            <p:cNvSpPr/>
            <p:nvPr/>
          </p:nvSpPr>
          <p:spPr>
            <a:xfrm flipH="false" flipV="false" rot="0">
              <a:off x="0" y="0"/>
              <a:ext cx="602074" cy="135467"/>
            </a:xfrm>
            <a:custGeom>
              <a:avLst/>
              <a:gdLst/>
              <a:ahLst/>
              <a:cxnLst/>
              <a:rect r="r" b="b" t="t" l="l"/>
              <a:pathLst>
                <a:path h="135467" w="602074">
                  <a:moveTo>
                    <a:pt x="0" y="0"/>
                  </a:moveTo>
                  <a:lnTo>
                    <a:pt x="602074" y="0"/>
                  </a:lnTo>
                  <a:lnTo>
                    <a:pt x="602074" y="135467"/>
                  </a:lnTo>
                  <a:lnTo>
                    <a:pt x="0" y="135467"/>
                  </a:lnTo>
                  <a:close/>
                </a:path>
              </a:pathLst>
            </a:custGeom>
            <a:solidFill>
              <a:srgbClr val="FF5EA0"/>
            </a:solidFill>
          </p:spPr>
        </p:sp>
        <p:sp>
          <p:nvSpPr>
            <p:cNvPr name="TextBox 17" id="17"/>
            <p:cNvSpPr txBox="true"/>
            <p:nvPr/>
          </p:nvSpPr>
          <p:spPr>
            <a:xfrm>
              <a:off x="0" y="0"/>
              <a:ext cx="602074" cy="135467"/>
            </a:xfrm>
            <a:prstGeom prst="rect">
              <a:avLst/>
            </a:prstGeom>
          </p:spPr>
          <p:txBody>
            <a:bodyPr anchor="ctr" rtlCol="false" tIns="50800" lIns="50800" bIns="50800" rIns="50800"/>
            <a:lstStyle/>
            <a:p>
              <a:pPr algn="ctr">
                <a:lnSpc>
                  <a:spcPts val="2399"/>
                </a:lnSpc>
              </a:pPr>
              <a:r>
                <a:rPr lang="en-US" b="true" sz="1999">
                  <a:solidFill>
                    <a:srgbClr val="000000"/>
                  </a:solidFill>
                  <a:latin typeface="TT Norms Bold"/>
                  <a:ea typeface="TT Norms Bold"/>
                  <a:cs typeface="TT Norms Bold"/>
                  <a:sym typeface="TT Norms Bold"/>
                </a:rPr>
                <a:t>ÉTAPE 4</a:t>
              </a:r>
            </a:p>
          </p:txBody>
        </p:sp>
      </p:grpSp>
      <p:grpSp>
        <p:nvGrpSpPr>
          <p:cNvPr name="Group 18" id="18"/>
          <p:cNvGrpSpPr/>
          <p:nvPr/>
        </p:nvGrpSpPr>
        <p:grpSpPr>
          <a:xfrm rot="0">
            <a:off x="6563885" y="6667273"/>
            <a:ext cx="2286000" cy="514350"/>
            <a:chOff x="0" y="0"/>
            <a:chExt cx="602074" cy="135467"/>
          </a:xfrm>
        </p:grpSpPr>
        <p:sp>
          <p:nvSpPr>
            <p:cNvPr name="Freeform 19" id="19"/>
            <p:cNvSpPr/>
            <p:nvPr/>
          </p:nvSpPr>
          <p:spPr>
            <a:xfrm flipH="false" flipV="false" rot="0">
              <a:off x="0" y="0"/>
              <a:ext cx="602074" cy="135467"/>
            </a:xfrm>
            <a:custGeom>
              <a:avLst/>
              <a:gdLst/>
              <a:ahLst/>
              <a:cxnLst/>
              <a:rect r="r" b="b" t="t" l="l"/>
              <a:pathLst>
                <a:path h="135467" w="602074">
                  <a:moveTo>
                    <a:pt x="0" y="0"/>
                  </a:moveTo>
                  <a:lnTo>
                    <a:pt x="602074" y="0"/>
                  </a:lnTo>
                  <a:lnTo>
                    <a:pt x="602074" y="135467"/>
                  </a:lnTo>
                  <a:lnTo>
                    <a:pt x="0" y="135467"/>
                  </a:lnTo>
                  <a:close/>
                </a:path>
              </a:pathLst>
            </a:custGeom>
            <a:solidFill>
              <a:srgbClr val="FF7B7A"/>
            </a:solidFill>
          </p:spPr>
        </p:sp>
        <p:sp>
          <p:nvSpPr>
            <p:cNvPr name="TextBox 20" id="20"/>
            <p:cNvSpPr txBox="true"/>
            <p:nvPr/>
          </p:nvSpPr>
          <p:spPr>
            <a:xfrm>
              <a:off x="0" y="0"/>
              <a:ext cx="602074" cy="135467"/>
            </a:xfrm>
            <a:prstGeom prst="rect">
              <a:avLst/>
            </a:prstGeom>
          </p:spPr>
          <p:txBody>
            <a:bodyPr anchor="ctr" rtlCol="false" tIns="50800" lIns="50800" bIns="50800" rIns="50800"/>
            <a:lstStyle/>
            <a:p>
              <a:pPr algn="ctr">
                <a:lnSpc>
                  <a:spcPts val="2399"/>
                </a:lnSpc>
              </a:pPr>
              <a:r>
                <a:rPr lang="en-US" b="true" sz="1999">
                  <a:solidFill>
                    <a:srgbClr val="000000"/>
                  </a:solidFill>
                  <a:latin typeface="TT Norms Bold"/>
                  <a:ea typeface="TT Norms Bold"/>
                  <a:cs typeface="TT Norms Bold"/>
                  <a:sym typeface="TT Norms Bold"/>
                </a:rPr>
                <a:t>ÉTAPE 3</a:t>
              </a:r>
            </a:p>
          </p:txBody>
        </p:sp>
      </p:grpSp>
      <p:grpSp>
        <p:nvGrpSpPr>
          <p:cNvPr name="Group 21" id="21"/>
          <p:cNvGrpSpPr/>
          <p:nvPr/>
        </p:nvGrpSpPr>
        <p:grpSpPr>
          <a:xfrm rot="0">
            <a:off x="12310334" y="6667273"/>
            <a:ext cx="2286000" cy="514350"/>
            <a:chOff x="0" y="0"/>
            <a:chExt cx="602074" cy="135467"/>
          </a:xfrm>
        </p:grpSpPr>
        <p:sp>
          <p:nvSpPr>
            <p:cNvPr name="Freeform 22" id="22"/>
            <p:cNvSpPr/>
            <p:nvPr/>
          </p:nvSpPr>
          <p:spPr>
            <a:xfrm flipH="false" flipV="false" rot="0">
              <a:off x="0" y="0"/>
              <a:ext cx="602074" cy="135467"/>
            </a:xfrm>
            <a:custGeom>
              <a:avLst/>
              <a:gdLst/>
              <a:ahLst/>
              <a:cxnLst/>
              <a:rect r="r" b="b" t="t" l="l"/>
              <a:pathLst>
                <a:path h="135467" w="602074">
                  <a:moveTo>
                    <a:pt x="0" y="0"/>
                  </a:moveTo>
                  <a:lnTo>
                    <a:pt x="602074" y="0"/>
                  </a:lnTo>
                  <a:lnTo>
                    <a:pt x="602074" y="135467"/>
                  </a:lnTo>
                  <a:lnTo>
                    <a:pt x="0" y="135467"/>
                  </a:lnTo>
                  <a:close/>
                </a:path>
              </a:pathLst>
            </a:custGeom>
            <a:solidFill>
              <a:srgbClr val="D359C7"/>
            </a:solidFill>
          </p:spPr>
        </p:sp>
        <p:sp>
          <p:nvSpPr>
            <p:cNvPr name="TextBox 23" id="23"/>
            <p:cNvSpPr txBox="true"/>
            <p:nvPr/>
          </p:nvSpPr>
          <p:spPr>
            <a:xfrm>
              <a:off x="0" y="0"/>
              <a:ext cx="602074" cy="135467"/>
            </a:xfrm>
            <a:prstGeom prst="rect">
              <a:avLst/>
            </a:prstGeom>
          </p:spPr>
          <p:txBody>
            <a:bodyPr anchor="ctr" rtlCol="false" tIns="50800" lIns="50800" bIns="50800" rIns="50800"/>
            <a:lstStyle/>
            <a:p>
              <a:pPr algn="ctr">
                <a:lnSpc>
                  <a:spcPts val="2399"/>
                </a:lnSpc>
              </a:pPr>
              <a:r>
                <a:rPr lang="en-US" b="true" sz="1999">
                  <a:solidFill>
                    <a:srgbClr val="000000"/>
                  </a:solidFill>
                  <a:latin typeface="TT Norms Bold"/>
                  <a:ea typeface="TT Norms Bold"/>
                  <a:cs typeface="TT Norms Bold"/>
                  <a:sym typeface="TT Norms Bold"/>
                </a:rPr>
                <a:t>ÉTAPE 5</a:t>
              </a:r>
            </a:p>
          </p:txBody>
        </p:sp>
      </p:grpSp>
      <p:grpSp>
        <p:nvGrpSpPr>
          <p:cNvPr name="Group 24" id="24"/>
          <p:cNvGrpSpPr/>
          <p:nvPr/>
        </p:nvGrpSpPr>
        <p:grpSpPr>
          <a:xfrm rot="0">
            <a:off x="15186573" y="5117156"/>
            <a:ext cx="2286000" cy="514350"/>
            <a:chOff x="0" y="0"/>
            <a:chExt cx="602074" cy="135467"/>
          </a:xfrm>
        </p:grpSpPr>
        <p:sp>
          <p:nvSpPr>
            <p:cNvPr name="Freeform 25" id="25"/>
            <p:cNvSpPr/>
            <p:nvPr/>
          </p:nvSpPr>
          <p:spPr>
            <a:xfrm flipH="false" flipV="false" rot="0">
              <a:off x="0" y="0"/>
              <a:ext cx="602074" cy="135467"/>
            </a:xfrm>
            <a:custGeom>
              <a:avLst/>
              <a:gdLst/>
              <a:ahLst/>
              <a:cxnLst/>
              <a:rect r="r" b="b" t="t" l="l"/>
              <a:pathLst>
                <a:path h="135467" w="602074">
                  <a:moveTo>
                    <a:pt x="0" y="0"/>
                  </a:moveTo>
                  <a:lnTo>
                    <a:pt x="602074" y="0"/>
                  </a:lnTo>
                  <a:lnTo>
                    <a:pt x="602074" y="135467"/>
                  </a:lnTo>
                  <a:lnTo>
                    <a:pt x="0" y="135467"/>
                  </a:lnTo>
                  <a:close/>
                </a:path>
              </a:pathLst>
            </a:custGeom>
            <a:solidFill>
              <a:srgbClr val="7765E3"/>
            </a:solidFill>
          </p:spPr>
        </p:sp>
        <p:sp>
          <p:nvSpPr>
            <p:cNvPr name="TextBox 26" id="26"/>
            <p:cNvSpPr txBox="true"/>
            <p:nvPr/>
          </p:nvSpPr>
          <p:spPr>
            <a:xfrm>
              <a:off x="0" y="0"/>
              <a:ext cx="602074" cy="135467"/>
            </a:xfrm>
            <a:prstGeom prst="rect">
              <a:avLst/>
            </a:prstGeom>
          </p:spPr>
          <p:txBody>
            <a:bodyPr anchor="ctr" rtlCol="false" tIns="50800" lIns="50800" bIns="50800" rIns="50800"/>
            <a:lstStyle/>
            <a:p>
              <a:pPr algn="ctr">
                <a:lnSpc>
                  <a:spcPts val="2399"/>
                </a:lnSpc>
              </a:pPr>
              <a:r>
                <a:rPr lang="en-US" b="true" sz="1999">
                  <a:solidFill>
                    <a:srgbClr val="000000"/>
                  </a:solidFill>
                  <a:latin typeface="TT Norms Bold"/>
                  <a:ea typeface="TT Norms Bold"/>
                  <a:cs typeface="TT Norms Bold"/>
                  <a:sym typeface="TT Norms Bold"/>
                </a:rPr>
                <a:t>ÉTAPE 6 &amp; 7</a:t>
              </a:r>
            </a:p>
          </p:txBody>
        </p:sp>
      </p:grpSp>
      <p:sp>
        <p:nvSpPr>
          <p:cNvPr name="Freeform 27" id="27"/>
          <p:cNvSpPr/>
          <p:nvPr/>
        </p:nvSpPr>
        <p:spPr>
          <a:xfrm flipH="false" flipV="false" rot="0">
            <a:off x="16024773" y="8039100"/>
            <a:ext cx="609600" cy="558546"/>
          </a:xfrm>
          <a:custGeom>
            <a:avLst/>
            <a:gdLst/>
            <a:ahLst/>
            <a:cxnLst/>
            <a:rect r="r" b="b" t="t" l="l"/>
            <a:pathLst>
              <a:path h="558546" w="609600">
                <a:moveTo>
                  <a:pt x="0" y="0"/>
                </a:moveTo>
                <a:lnTo>
                  <a:pt x="609600" y="0"/>
                </a:lnTo>
                <a:lnTo>
                  <a:pt x="609600" y="558546"/>
                </a:lnTo>
                <a:lnTo>
                  <a:pt x="0" y="55854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4527856" y="8013573"/>
            <a:ext cx="609600" cy="609600"/>
          </a:xfrm>
          <a:custGeom>
            <a:avLst/>
            <a:gdLst/>
            <a:ahLst/>
            <a:cxnLst/>
            <a:rect r="r" b="b" t="t" l="l"/>
            <a:pathLst>
              <a:path h="609600" w="609600">
                <a:moveTo>
                  <a:pt x="0" y="0"/>
                </a:moveTo>
                <a:lnTo>
                  <a:pt x="609600" y="0"/>
                </a:lnTo>
                <a:lnTo>
                  <a:pt x="609600" y="609600"/>
                </a:lnTo>
                <a:lnTo>
                  <a:pt x="0" y="6096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9" id="29"/>
          <p:cNvSpPr/>
          <p:nvPr/>
        </p:nvSpPr>
        <p:spPr>
          <a:xfrm flipH="false" flipV="false" rot="0">
            <a:off x="1615492" y="3635984"/>
            <a:ext cx="685870" cy="685870"/>
          </a:xfrm>
          <a:custGeom>
            <a:avLst/>
            <a:gdLst/>
            <a:ahLst/>
            <a:cxnLst/>
            <a:rect r="r" b="b" t="t" l="l"/>
            <a:pathLst>
              <a:path h="685870" w="685870">
                <a:moveTo>
                  <a:pt x="0" y="0"/>
                </a:moveTo>
                <a:lnTo>
                  <a:pt x="685871" y="0"/>
                </a:lnTo>
                <a:lnTo>
                  <a:pt x="685871" y="685870"/>
                </a:lnTo>
                <a:lnTo>
                  <a:pt x="0" y="68587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0" id="30"/>
          <p:cNvSpPr/>
          <p:nvPr/>
        </p:nvSpPr>
        <p:spPr>
          <a:xfrm flipH="false" flipV="false" rot="0">
            <a:off x="7329670" y="3740794"/>
            <a:ext cx="754430" cy="569252"/>
          </a:xfrm>
          <a:custGeom>
            <a:avLst/>
            <a:gdLst/>
            <a:ahLst/>
            <a:cxnLst/>
            <a:rect r="r" b="b" t="t" l="l"/>
            <a:pathLst>
              <a:path h="569252" w="754430">
                <a:moveTo>
                  <a:pt x="0" y="0"/>
                </a:moveTo>
                <a:lnTo>
                  <a:pt x="754431" y="0"/>
                </a:lnTo>
                <a:lnTo>
                  <a:pt x="754431" y="569251"/>
                </a:lnTo>
                <a:lnTo>
                  <a:pt x="0" y="56925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1" id="31"/>
          <p:cNvSpPr/>
          <p:nvPr/>
        </p:nvSpPr>
        <p:spPr>
          <a:xfrm flipH="false" flipV="false" rot="0">
            <a:off x="10278635" y="8013573"/>
            <a:ext cx="602948" cy="644003"/>
          </a:xfrm>
          <a:custGeom>
            <a:avLst/>
            <a:gdLst/>
            <a:ahLst/>
            <a:cxnLst/>
            <a:rect r="r" b="b" t="t" l="l"/>
            <a:pathLst>
              <a:path h="644003" w="602948">
                <a:moveTo>
                  <a:pt x="0" y="0"/>
                </a:moveTo>
                <a:lnTo>
                  <a:pt x="602949" y="0"/>
                </a:lnTo>
                <a:lnTo>
                  <a:pt x="602949" y="644003"/>
                </a:lnTo>
                <a:lnTo>
                  <a:pt x="0" y="64400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2" id="32"/>
          <p:cNvSpPr/>
          <p:nvPr/>
        </p:nvSpPr>
        <p:spPr>
          <a:xfrm flipH="false" flipV="false" rot="0">
            <a:off x="13095688" y="3635984"/>
            <a:ext cx="715291" cy="715291"/>
          </a:xfrm>
          <a:custGeom>
            <a:avLst/>
            <a:gdLst/>
            <a:ahLst/>
            <a:cxnLst/>
            <a:rect r="r" b="b" t="t" l="l"/>
            <a:pathLst>
              <a:path h="715291" w="715291">
                <a:moveTo>
                  <a:pt x="0" y="0"/>
                </a:moveTo>
                <a:lnTo>
                  <a:pt x="715291" y="0"/>
                </a:lnTo>
                <a:lnTo>
                  <a:pt x="715291" y="715291"/>
                </a:lnTo>
                <a:lnTo>
                  <a:pt x="0" y="71529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33" id="33"/>
          <p:cNvSpPr txBox="true"/>
          <p:nvPr/>
        </p:nvSpPr>
        <p:spPr>
          <a:xfrm rot="0">
            <a:off x="682686" y="7575196"/>
            <a:ext cx="2551483" cy="800100"/>
          </a:xfrm>
          <a:prstGeom prst="rect">
            <a:avLst/>
          </a:prstGeom>
        </p:spPr>
        <p:txBody>
          <a:bodyPr anchor="t" rtlCol="false" tIns="0" lIns="0" bIns="0" rIns="0">
            <a:spAutoFit/>
          </a:bodyPr>
          <a:lstStyle/>
          <a:p>
            <a:pPr algn="ctr">
              <a:lnSpc>
                <a:spcPts val="2160"/>
              </a:lnSpc>
            </a:pPr>
            <a:r>
              <a:rPr lang="en-US" b="true" sz="1800">
                <a:solidFill>
                  <a:srgbClr val="000000"/>
                </a:solidFill>
                <a:latin typeface="TT Norms Bold"/>
                <a:ea typeface="TT Norms Bold"/>
                <a:cs typeface="TT Norms Bold"/>
                <a:sym typeface="TT Norms Bold"/>
              </a:rPr>
              <a:t>configuration de l'environnement de travail</a:t>
            </a:r>
          </a:p>
        </p:txBody>
      </p:sp>
      <p:sp>
        <p:nvSpPr>
          <p:cNvPr name="TextBox 34" id="34"/>
          <p:cNvSpPr txBox="true"/>
          <p:nvPr/>
        </p:nvSpPr>
        <p:spPr>
          <a:xfrm rot="0">
            <a:off x="3556915" y="4469456"/>
            <a:ext cx="2551483" cy="266700"/>
          </a:xfrm>
          <a:prstGeom prst="rect">
            <a:avLst/>
          </a:prstGeom>
        </p:spPr>
        <p:txBody>
          <a:bodyPr anchor="t" rtlCol="false" tIns="0" lIns="0" bIns="0" rIns="0">
            <a:spAutoFit/>
          </a:bodyPr>
          <a:lstStyle/>
          <a:p>
            <a:pPr algn="ctr">
              <a:lnSpc>
                <a:spcPts val="2160"/>
              </a:lnSpc>
            </a:pPr>
            <a:r>
              <a:rPr lang="en-US" b="true" sz="1800">
                <a:solidFill>
                  <a:srgbClr val="000000"/>
                </a:solidFill>
                <a:latin typeface="TT Norms Bold"/>
                <a:ea typeface="TT Norms Bold"/>
                <a:cs typeface="TT Norms Bold"/>
                <a:sym typeface="TT Norms Bold"/>
              </a:rPr>
              <a:t>construire l'aléa</a:t>
            </a:r>
          </a:p>
        </p:txBody>
      </p:sp>
      <p:sp>
        <p:nvSpPr>
          <p:cNvPr name="TextBox 35" id="35"/>
          <p:cNvSpPr txBox="true"/>
          <p:nvPr/>
        </p:nvSpPr>
        <p:spPr>
          <a:xfrm rot="0">
            <a:off x="9305373" y="4126556"/>
            <a:ext cx="2551483" cy="533400"/>
          </a:xfrm>
          <a:prstGeom prst="rect">
            <a:avLst/>
          </a:prstGeom>
        </p:spPr>
        <p:txBody>
          <a:bodyPr anchor="t" rtlCol="false" tIns="0" lIns="0" bIns="0" rIns="0">
            <a:spAutoFit/>
          </a:bodyPr>
          <a:lstStyle/>
          <a:p>
            <a:pPr algn="ctr">
              <a:lnSpc>
                <a:spcPts val="2160"/>
              </a:lnSpc>
            </a:pPr>
            <a:r>
              <a:rPr lang="en-US" b="true" sz="1800">
                <a:solidFill>
                  <a:srgbClr val="000000"/>
                </a:solidFill>
                <a:latin typeface="TT Norms Bold"/>
                <a:ea typeface="TT Norms Bold"/>
                <a:cs typeface="TT Norms Bold"/>
                <a:sym typeface="TT Norms Bold"/>
              </a:rPr>
              <a:t>calibrage de la vulnérabilité</a:t>
            </a:r>
          </a:p>
        </p:txBody>
      </p:sp>
      <p:sp>
        <p:nvSpPr>
          <p:cNvPr name="TextBox 36" id="36"/>
          <p:cNvSpPr txBox="true"/>
          <p:nvPr/>
        </p:nvSpPr>
        <p:spPr>
          <a:xfrm rot="0">
            <a:off x="6431144" y="7579983"/>
            <a:ext cx="2551483" cy="266700"/>
          </a:xfrm>
          <a:prstGeom prst="rect">
            <a:avLst/>
          </a:prstGeom>
        </p:spPr>
        <p:txBody>
          <a:bodyPr anchor="t" rtlCol="false" tIns="0" lIns="0" bIns="0" rIns="0">
            <a:spAutoFit/>
          </a:bodyPr>
          <a:lstStyle/>
          <a:p>
            <a:pPr algn="ctr">
              <a:lnSpc>
                <a:spcPts val="2160"/>
              </a:lnSpc>
            </a:pPr>
            <a:r>
              <a:rPr lang="en-US" b="true" sz="1800">
                <a:solidFill>
                  <a:srgbClr val="000000"/>
                </a:solidFill>
                <a:latin typeface="TT Norms Bold"/>
                <a:ea typeface="TT Norms Bold"/>
                <a:cs typeface="TT Norms Bold"/>
                <a:sym typeface="TT Norms Bold"/>
              </a:rPr>
              <a:t>créer l'expositio</a:t>
            </a:r>
            <a:r>
              <a:rPr lang="en-US" b="true" sz="1800">
                <a:solidFill>
                  <a:srgbClr val="000000"/>
                </a:solidFill>
                <a:latin typeface="TT Norms Bold"/>
                <a:ea typeface="TT Norms Bold"/>
                <a:cs typeface="TT Norms Bold"/>
                <a:sym typeface="TT Norms Bold"/>
              </a:rPr>
              <a:t>n</a:t>
            </a:r>
          </a:p>
        </p:txBody>
      </p:sp>
      <p:sp>
        <p:nvSpPr>
          <p:cNvPr name="TextBox 37" id="37"/>
          <p:cNvSpPr txBox="true"/>
          <p:nvPr/>
        </p:nvSpPr>
        <p:spPr>
          <a:xfrm rot="0">
            <a:off x="12177592" y="7562623"/>
            <a:ext cx="2551483" cy="266700"/>
          </a:xfrm>
          <a:prstGeom prst="rect">
            <a:avLst/>
          </a:prstGeom>
        </p:spPr>
        <p:txBody>
          <a:bodyPr anchor="t" rtlCol="false" tIns="0" lIns="0" bIns="0" rIns="0">
            <a:spAutoFit/>
          </a:bodyPr>
          <a:lstStyle/>
          <a:p>
            <a:pPr algn="ctr">
              <a:lnSpc>
                <a:spcPts val="2160"/>
              </a:lnSpc>
            </a:pPr>
            <a:r>
              <a:rPr lang="en-US" b="true" sz="1800">
                <a:solidFill>
                  <a:srgbClr val="000000"/>
                </a:solidFill>
                <a:latin typeface="TT Norms Bold"/>
                <a:ea typeface="TT Norms Bold"/>
                <a:cs typeface="TT Norms Bold"/>
                <a:sym typeface="TT Norms Bold"/>
              </a:rPr>
              <a:t>calcul des impacts</a:t>
            </a:r>
          </a:p>
        </p:txBody>
      </p:sp>
      <p:sp>
        <p:nvSpPr>
          <p:cNvPr name="TextBox 38" id="38"/>
          <p:cNvSpPr txBox="true"/>
          <p:nvPr/>
        </p:nvSpPr>
        <p:spPr>
          <a:xfrm rot="0">
            <a:off x="3689656" y="3502669"/>
            <a:ext cx="2286000" cy="476250"/>
          </a:xfrm>
          <a:prstGeom prst="rect">
            <a:avLst/>
          </a:prstGeom>
        </p:spPr>
        <p:txBody>
          <a:bodyPr anchor="t" rtlCol="false" tIns="0" lIns="0" bIns="0" rIns="0">
            <a:spAutoFit/>
          </a:bodyPr>
          <a:lstStyle/>
          <a:p>
            <a:pPr algn="ctr">
              <a:lnSpc>
                <a:spcPts val="1919"/>
              </a:lnSpc>
            </a:pPr>
            <a:r>
              <a:rPr lang="en-US" sz="1599">
                <a:solidFill>
                  <a:srgbClr val="000000"/>
                </a:solidFill>
                <a:latin typeface="TT Norms"/>
                <a:ea typeface="TT Norms"/>
                <a:cs typeface="TT Norms"/>
                <a:sym typeface="TT Norms"/>
              </a:rPr>
              <a:t>en modélisant le phénomène climatique</a:t>
            </a:r>
          </a:p>
        </p:txBody>
      </p:sp>
      <p:sp>
        <p:nvSpPr>
          <p:cNvPr name="TextBox 39" id="39"/>
          <p:cNvSpPr txBox="true"/>
          <p:nvPr/>
        </p:nvSpPr>
        <p:spPr>
          <a:xfrm rot="0">
            <a:off x="9438115" y="3188344"/>
            <a:ext cx="2286000" cy="714375"/>
          </a:xfrm>
          <a:prstGeom prst="rect">
            <a:avLst/>
          </a:prstGeom>
        </p:spPr>
        <p:txBody>
          <a:bodyPr anchor="t" rtlCol="false" tIns="0" lIns="0" bIns="0" rIns="0">
            <a:spAutoFit/>
          </a:bodyPr>
          <a:lstStyle/>
          <a:p>
            <a:pPr algn="ctr">
              <a:lnSpc>
                <a:spcPts val="1919"/>
              </a:lnSpc>
            </a:pPr>
            <a:r>
              <a:rPr lang="en-US" sz="1599">
                <a:solidFill>
                  <a:srgbClr val="000000"/>
                </a:solidFill>
                <a:latin typeface="TT Norms"/>
                <a:ea typeface="TT Norms"/>
                <a:cs typeface="TT Norms"/>
                <a:sym typeface="TT Norms"/>
              </a:rPr>
              <a:t>où nous adaptons les fonctions de dommage à nos </a:t>
            </a:r>
            <a:r>
              <a:rPr lang="en-US" sz="1599">
                <a:solidFill>
                  <a:srgbClr val="000000"/>
                </a:solidFill>
                <a:latin typeface="TT Norms"/>
                <a:ea typeface="TT Norms"/>
                <a:cs typeface="TT Norms"/>
                <a:sym typeface="TT Norms"/>
              </a:rPr>
              <a:t>réalités locales</a:t>
            </a:r>
          </a:p>
        </p:txBody>
      </p:sp>
      <p:sp>
        <p:nvSpPr>
          <p:cNvPr name="TextBox 40" id="40"/>
          <p:cNvSpPr txBox="true"/>
          <p:nvPr/>
        </p:nvSpPr>
        <p:spPr>
          <a:xfrm rot="0">
            <a:off x="6563885" y="8401050"/>
            <a:ext cx="2286000" cy="476250"/>
          </a:xfrm>
          <a:prstGeom prst="rect">
            <a:avLst/>
          </a:prstGeom>
        </p:spPr>
        <p:txBody>
          <a:bodyPr anchor="t" rtlCol="false" tIns="0" lIns="0" bIns="0" rIns="0">
            <a:spAutoFit/>
          </a:bodyPr>
          <a:lstStyle/>
          <a:p>
            <a:pPr algn="ctr">
              <a:lnSpc>
                <a:spcPts val="1919"/>
              </a:lnSpc>
            </a:pPr>
            <a:r>
              <a:rPr lang="en-US" sz="1599">
                <a:solidFill>
                  <a:srgbClr val="000000"/>
                </a:solidFill>
                <a:latin typeface="TT Norms"/>
                <a:ea typeface="TT Norms"/>
                <a:cs typeface="TT Norms"/>
                <a:sym typeface="TT Norms"/>
              </a:rPr>
              <a:t>en cartographiant la valeur des acti</a:t>
            </a:r>
            <a:r>
              <a:rPr lang="en-US" sz="1599">
                <a:solidFill>
                  <a:srgbClr val="000000"/>
                </a:solidFill>
                <a:latin typeface="TT Norms"/>
                <a:ea typeface="TT Norms"/>
                <a:cs typeface="TT Norms"/>
                <a:sym typeface="TT Norms"/>
              </a:rPr>
              <a:t>fs</a:t>
            </a:r>
          </a:p>
        </p:txBody>
      </p:sp>
      <p:sp>
        <p:nvSpPr>
          <p:cNvPr name="TextBox 41" id="41"/>
          <p:cNvSpPr txBox="true"/>
          <p:nvPr/>
        </p:nvSpPr>
        <p:spPr>
          <a:xfrm rot="0">
            <a:off x="12310334" y="8334148"/>
            <a:ext cx="2286000" cy="714375"/>
          </a:xfrm>
          <a:prstGeom prst="rect">
            <a:avLst/>
          </a:prstGeom>
        </p:spPr>
        <p:txBody>
          <a:bodyPr anchor="t" rtlCol="false" tIns="0" lIns="0" bIns="0" rIns="0">
            <a:spAutoFit/>
          </a:bodyPr>
          <a:lstStyle/>
          <a:p>
            <a:pPr algn="ctr">
              <a:lnSpc>
                <a:spcPts val="1919"/>
              </a:lnSpc>
            </a:pPr>
            <a:r>
              <a:rPr lang="en-US" sz="1599">
                <a:solidFill>
                  <a:srgbClr val="000000"/>
                </a:solidFill>
                <a:latin typeface="TT Norms"/>
                <a:ea typeface="TT Norms"/>
                <a:cs typeface="TT Norms"/>
                <a:sym typeface="TT Norms"/>
              </a:rPr>
              <a:t>pour obtenir des métriques comme la Perte Annuell</a:t>
            </a:r>
            <a:r>
              <a:rPr lang="en-US" sz="1599">
                <a:solidFill>
                  <a:srgbClr val="000000"/>
                </a:solidFill>
                <a:latin typeface="TT Norms"/>
                <a:ea typeface="TT Norms"/>
                <a:cs typeface="TT Norms"/>
                <a:sym typeface="TT Norms"/>
              </a:rPr>
              <a:t>e Moyenne</a:t>
            </a:r>
          </a:p>
        </p:txBody>
      </p:sp>
      <p:sp>
        <p:nvSpPr>
          <p:cNvPr name="TextBox 42" id="42"/>
          <p:cNvSpPr txBox="true"/>
          <p:nvPr/>
        </p:nvSpPr>
        <p:spPr>
          <a:xfrm rot="0">
            <a:off x="815427" y="8497633"/>
            <a:ext cx="2286000" cy="476250"/>
          </a:xfrm>
          <a:prstGeom prst="rect">
            <a:avLst/>
          </a:prstGeom>
        </p:spPr>
        <p:txBody>
          <a:bodyPr anchor="t" rtlCol="false" tIns="0" lIns="0" bIns="0" rIns="0">
            <a:spAutoFit/>
          </a:bodyPr>
          <a:lstStyle/>
          <a:p>
            <a:pPr algn="ctr">
              <a:lnSpc>
                <a:spcPts val="1919"/>
              </a:lnSpc>
            </a:pPr>
            <a:r>
              <a:rPr lang="en-US" sz="1599">
                <a:solidFill>
                  <a:srgbClr val="000000"/>
                </a:solidFill>
                <a:latin typeface="TT Norms"/>
                <a:ea typeface="TT Norms"/>
                <a:cs typeface="TT Norms"/>
                <a:sym typeface="TT Norms"/>
              </a:rPr>
              <a:t>une phase techniqu</a:t>
            </a:r>
            <a:r>
              <a:rPr lang="en-US" sz="1599">
                <a:solidFill>
                  <a:srgbClr val="000000"/>
                </a:solidFill>
                <a:latin typeface="TT Norms"/>
                <a:ea typeface="TT Norms"/>
                <a:cs typeface="TT Norms"/>
                <a:sym typeface="TT Norms"/>
              </a:rPr>
              <a:t>e à réaliser</a:t>
            </a:r>
          </a:p>
        </p:txBody>
      </p:sp>
      <p:sp>
        <p:nvSpPr>
          <p:cNvPr name="TextBox 43" id="43"/>
          <p:cNvSpPr txBox="true"/>
          <p:nvPr/>
        </p:nvSpPr>
        <p:spPr>
          <a:xfrm rot="0">
            <a:off x="15053831" y="3740794"/>
            <a:ext cx="2551483" cy="1066800"/>
          </a:xfrm>
          <a:prstGeom prst="rect">
            <a:avLst/>
          </a:prstGeom>
        </p:spPr>
        <p:txBody>
          <a:bodyPr anchor="t" rtlCol="false" tIns="0" lIns="0" bIns="0" rIns="0">
            <a:spAutoFit/>
          </a:bodyPr>
          <a:lstStyle/>
          <a:p>
            <a:pPr algn="ctr">
              <a:lnSpc>
                <a:spcPts val="2160"/>
              </a:lnSpc>
            </a:pPr>
            <a:r>
              <a:rPr lang="en-US" b="true" sz="1800">
                <a:solidFill>
                  <a:srgbClr val="000000"/>
                </a:solidFill>
                <a:latin typeface="TT Norms Bold"/>
                <a:ea typeface="TT Norms Bold"/>
                <a:cs typeface="TT Norms Bold"/>
                <a:sym typeface="TT Norms Bold"/>
              </a:rPr>
              <a:t>l'analyse des mesures d'adaptation et à la visualisation et l'export des résultats</a:t>
            </a:r>
          </a:p>
        </p:txBody>
      </p:sp>
      <p:sp>
        <p:nvSpPr>
          <p:cNvPr name="TextBox 44" id="44"/>
          <p:cNvSpPr txBox="true"/>
          <p:nvPr/>
        </p:nvSpPr>
        <p:spPr>
          <a:xfrm rot="0">
            <a:off x="15186573" y="3188344"/>
            <a:ext cx="2286000" cy="238125"/>
          </a:xfrm>
          <a:prstGeom prst="rect">
            <a:avLst/>
          </a:prstGeom>
        </p:spPr>
        <p:txBody>
          <a:bodyPr anchor="t" rtlCol="false" tIns="0" lIns="0" bIns="0" rIns="0">
            <a:spAutoFit/>
          </a:bodyPr>
          <a:lstStyle/>
          <a:p>
            <a:pPr algn="ctr">
              <a:lnSpc>
                <a:spcPts val="1919"/>
              </a:lnSpc>
            </a:pPr>
            <a:r>
              <a:rPr lang="en-US" sz="1599">
                <a:solidFill>
                  <a:srgbClr val="000000"/>
                </a:solidFill>
                <a:latin typeface="TT Norms"/>
                <a:ea typeface="TT Norms"/>
                <a:cs typeface="TT Norms"/>
                <a:sym typeface="TT Norms"/>
              </a:rPr>
              <a:t>pour la prise de décision.</a:t>
            </a:r>
          </a:p>
        </p:txBody>
      </p:sp>
      <p:sp>
        <p:nvSpPr>
          <p:cNvPr name="TextBox 45" id="45"/>
          <p:cNvSpPr txBox="true"/>
          <p:nvPr/>
        </p:nvSpPr>
        <p:spPr>
          <a:xfrm rot="0">
            <a:off x="2181018" y="196538"/>
            <a:ext cx="6531311"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 WORKFLOW CLIMADA</a:t>
            </a:r>
          </a:p>
        </p:txBody>
      </p:sp>
      <p:sp>
        <p:nvSpPr>
          <p:cNvPr name="TextBox 46" id="46"/>
          <p:cNvSpPr txBox="true"/>
          <p:nvPr/>
        </p:nvSpPr>
        <p:spPr>
          <a:xfrm rot="0">
            <a:off x="2181018" y="817605"/>
            <a:ext cx="6531311"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1C5739"/>
                </a:solidFill>
                <a:latin typeface="Helvetica World Bold"/>
                <a:ea typeface="Helvetica World Bold"/>
                <a:cs typeface="Helvetica World Bold"/>
                <a:sym typeface="Helvetica World Bold"/>
              </a:rPr>
              <a:t>wo</a:t>
            </a:r>
            <a:r>
              <a:rPr lang="en-US" b="true" sz="2400">
                <a:solidFill>
                  <a:srgbClr val="1C5739"/>
                </a:solidFill>
                <a:latin typeface="Helvetica World Bold"/>
                <a:ea typeface="Helvetica World Bold"/>
                <a:cs typeface="Helvetica World Bold"/>
                <a:sym typeface="Helvetica World Bold"/>
              </a:rPr>
              <a:t>rkflow type d'une analyse CLIMADA</a:t>
            </a:r>
          </a:p>
        </p:txBody>
      </p:sp>
      <p:sp>
        <p:nvSpPr>
          <p:cNvPr name="TextBox 47" id="47"/>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5400000">
            <a:off x="1563629" y="5963016"/>
            <a:ext cx="3175222" cy="2319935"/>
            <a:chOff x="0" y="0"/>
            <a:chExt cx="775260" cy="566434"/>
          </a:xfrm>
        </p:grpSpPr>
        <p:sp>
          <p:nvSpPr>
            <p:cNvPr name="Freeform 4" id="4"/>
            <p:cNvSpPr/>
            <p:nvPr/>
          </p:nvSpPr>
          <p:spPr>
            <a:xfrm flipH="false" flipV="false" rot="0">
              <a:off x="0" y="0"/>
              <a:ext cx="775260" cy="566434"/>
            </a:xfrm>
            <a:custGeom>
              <a:avLst/>
              <a:gdLst/>
              <a:ahLst/>
              <a:cxnLst/>
              <a:rect r="r" b="b" t="t" l="l"/>
              <a:pathLst>
                <a:path h="566434" w="775260">
                  <a:moveTo>
                    <a:pt x="203200" y="0"/>
                  </a:moveTo>
                  <a:lnTo>
                    <a:pt x="775260" y="0"/>
                  </a:lnTo>
                  <a:lnTo>
                    <a:pt x="572060" y="566434"/>
                  </a:lnTo>
                  <a:lnTo>
                    <a:pt x="0" y="566434"/>
                  </a:lnTo>
                  <a:lnTo>
                    <a:pt x="203200" y="0"/>
                  </a:lnTo>
                  <a:close/>
                </a:path>
              </a:pathLst>
            </a:custGeom>
            <a:solidFill>
              <a:srgbClr val="639C9D"/>
            </a:solidFill>
          </p:spPr>
        </p:sp>
        <p:sp>
          <p:nvSpPr>
            <p:cNvPr name="TextBox 5" id="5"/>
            <p:cNvSpPr txBox="true"/>
            <p:nvPr/>
          </p:nvSpPr>
          <p:spPr>
            <a:xfrm>
              <a:off x="101600" y="-47625"/>
              <a:ext cx="572060" cy="614059"/>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5400000">
            <a:off x="2235213" y="3897374"/>
            <a:ext cx="2447237" cy="1788042"/>
            <a:chOff x="0" y="0"/>
            <a:chExt cx="775260" cy="566434"/>
          </a:xfrm>
        </p:grpSpPr>
        <p:sp>
          <p:nvSpPr>
            <p:cNvPr name="Freeform 7" id="7"/>
            <p:cNvSpPr/>
            <p:nvPr/>
          </p:nvSpPr>
          <p:spPr>
            <a:xfrm flipH="false" flipV="false" rot="0">
              <a:off x="0" y="0"/>
              <a:ext cx="775260" cy="566434"/>
            </a:xfrm>
            <a:custGeom>
              <a:avLst/>
              <a:gdLst/>
              <a:ahLst/>
              <a:cxnLst/>
              <a:rect r="r" b="b" t="t" l="l"/>
              <a:pathLst>
                <a:path h="566434" w="775260">
                  <a:moveTo>
                    <a:pt x="203200" y="0"/>
                  </a:moveTo>
                  <a:lnTo>
                    <a:pt x="775260" y="0"/>
                  </a:lnTo>
                  <a:lnTo>
                    <a:pt x="572060" y="566434"/>
                  </a:lnTo>
                  <a:lnTo>
                    <a:pt x="0" y="566434"/>
                  </a:lnTo>
                  <a:lnTo>
                    <a:pt x="203200" y="0"/>
                  </a:lnTo>
                  <a:close/>
                </a:path>
              </a:pathLst>
            </a:custGeom>
            <a:solidFill>
              <a:srgbClr val="327576"/>
            </a:solidFill>
          </p:spPr>
        </p:sp>
        <p:sp>
          <p:nvSpPr>
            <p:cNvPr name="TextBox 8" id="8"/>
            <p:cNvSpPr txBox="true"/>
            <p:nvPr/>
          </p:nvSpPr>
          <p:spPr>
            <a:xfrm>
              <a:off x="101600" y="-47625"/>
              <a:ext cx="572060" cy="614059"/>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5400000">
            <a:off x="4216105" y="5932275"/>
            <a:ext cx="3175222" cy="2381417"/>
            <a:chOff x="0" y="0"/>
            <a:chExt cx="812800" cy="609600"/>
          </a:xfrm>
        </p:grpSpPr>
        <p:sp>
          <p:nvSpPr>
            <p:cNvPr name="Freeform 10" id="10"/>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solidFill>
              <a:srgbClr val="92BEBF"/>
            </a:solidFill>
          </p:spPr>
        </p:sp>
        <p:sp>
          <p:nvSpPr>
            <p:cNvPr name="TextBox 11" id="11"/>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5400000">
            <a:off x="4279554" y="3873681"/>
            <a:ext cx="2447237" cy="1835428"/>
            <a:chOff x="0" y="0"/>
            <a:chExt cx="812800" cy="609600"/>
          </a:xfrm>
        </p:grpSpPr>
        <p:sp>
          <p:nvSpPr>
            <p:cNvPr name="Freeform 13" id="13"/>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solidFill>
              <a:srgbClr val="408789"/>
            </a:solidFill>
          </p:spPr>
        </p:sp>
        <p:sp>
          <p:nvSpPr>
            <p:cNvPr name="TextBox 14" id="14"/>
            <p:cNvSpPr txBox="true"/>
            <p:nvPr/>
          </p:nvSpPr>
          <p:spPr>
            <a:xfrm>
              <a:off x="101600" y="-47625"/>
              <a:ext cx="609600" cy="657225"/>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5400000">
            <a:off x="2797849" y="2111539"/>
            <a:ext cx="1906364" cy="1520196"/>
            <a:chOff x="0" y="0"/>
            <a:chExt cx="775260" cy="618217"/>
          </a:xfrm>
        </p:grpSpPr>
        <p:sp>
          <p:nvSpPr>
            <p:cNvPr name="Freeform 16" id="16"/>
            <p:cNvSpPr/>
            <p:nvPr/>
          </p:nvSpPr>
          <p:spPr>
            <a:xfrm flipH="false" flipV="false" rot="0">
              <a:off x="0" y="0"/>
              <a:ext cx="775260" cy="618217"/>
            </a:xfrm>
            <a:custGeom>
              <a:avLst/>
              <a:gdLst/>
              <a:ahLst/>
              <a:cxnLst/>
              <a:rect r="r" b="b" t="t" l="l"/>
              <a:pathLst>
                <a:path h="618217" w="775260">
                  <a:moveTo>
                    <a:pt x="203200" y="0"/>
                  </a:moveTo>
                  <a:lnTo>
                    <a:pt x="775260" y="0"/>
                  </a:lnTo>
                  <a:lnTo>
                    <a:pt x="572060" y="618217"/>
                  </a:lnTo>
                  <a:lnTo>
                    <a:pt x="0" y="618217"/>
                  </a:lnTo>
                  <a:lnTo>
                    <a:pt x="203200" y="0"/>
                  </a:lnTo>
                  <a:close/>
                </a:path>
              </a:pathLst>
            </a:custGeom>
            <a:solidFill>
              <a:srgbClr val="235A5B"/>
            </a:solidFill>
          </p:spPr>
        </p:sp>
        <p:sp>
          <p:nvSpPr>
            <p:cNvPr name="TextBox 17" id="17"/>
            <p:cNvSpPr txBox="true"/>
            <p:nvPr/>
          </p:nvSpPr>
          <p:spPr>
            <a:xfrm>
              <a:off x="101600" y="-28575"/>
              <a:ext cx="572060" cy="646792"/>
            </a:xfrm>
            <a:prstGeom prst="rect">
              <a:avLst/>
            </a:prstGeom>
          </p:spPr>
          <p:txBody>
            <a:bodyPr anchor="ctr" rtlCol="false" tIns="50800" lIns="50800" bIns="50800" rIns="50800"/>
            <a:lstStyle/>
            <a:p>
              <a:pPr algn="ctr">
                <a:lnSpc>
                  <a:spcPts val="2753"/>
                </a:lnSpc>
              </a:pPr>
            </a:p>
          </p:txBody>
        </p:sp>
      </p:grpSp>
      <p:grpSp>
        <p:nvGrpSpPr>
          <p:cNvPr name="Group 18" id="18"/>
          <p:cNvGrpSpPr/>
          <p:nvPr/>
        </p:nvGrpSpPr>
        <p:grpSpPr>
          <a:xfrm rot="5400000">
            <a:off x="4290624" y="2120679"/>
            <a:ext cx="1906364" cy="1501915"/>
            <a:chOff x="0" y="0"/>
            <a:chExt cx="812800" cy="640359"/>
          </a:xfrm>
        </p:grpSpPr>
        <p:sp>
          <p:nvSpPr>
            <p:cNvPr name="Freeform 19" id="19"/>
            <p:cNvSpPr/>
            <p:nvPr/>
          </p:nvSpPr>
          <p:spPr>
            <a:xfrm flipH="false" flipV="false" rot="0">
              <a:off x="0" y="0"/>
              <a:ext cx="812800" cy="640359"/>
            </a:xfrm>
            <a:custGeom>
              <a:avLst/>
              <a:gdLst/>
              <a:ahLst/>
              <a:cxnLst/>
              <a:rect r="r" b="b" t="t" l="l"/>
              <a:pathLst>
                <a:path h="640359" w="812800">
                  <a:moveTo>
                    <a:pt x="609600" y="0"/>
                  </a:moveTo>
                  <a:lnTo>
                    <a:pt x="0" y="0"/>
                  </a:lnTo>
                  <a:lnTo>
                    <a:pt x="203200" y="640359"/>
                  </a:lnTo>
                  <a:lnTo>
                    <a:pt x="812800" y="640359"/>
                  </a:lnTo>
                  <a:lnTo>
                    <a:pt x="609600" y="0"/>
                  </a:lnTo>
                  <a:close/>
                </a:path>
              </a:pathLst>
            </a:custGeom>
            <a:solidFill>
              <a:srgbClr val="235A5B"/>
            </a:solidFill>
          </p:spPr>
        </p:sp>
        <p:sp>
          <p:nvSpPr>
            <p:cNvPr name="TextBox 20" id="20"/>
            <p:cNvSpPr txBox="true"/>
            <p:nvPr/>
          </p:nvSpPr>
          <p:spPr>
            <a:xfrm>
              <a:off x="101600" y="-28575"/>
              <a:ext cx="609600" cy="668934"/>
            </a:xfrm>
            <a:prstGeom prst="rect">
              <a:avLst/>
            </a:prstGeom>
          </p:spPr>
          <p:txBody>
            <a:bodyPr anchor="ctr" rtlCol="false" tIns="50800" lIns="50800" bIns="50800" rIns="50800"/>
            <a:lstStyle/>
            <a:p>
              <a:pPr algn="ctr">
                <a:lnSpc>
                  <a:spcPts val="2753"/>
                </a:lnSpc>
              </a:pPr>
            </a:p>
          </p:txBody>
        </p:sp>
      </p:grpSp>
      <p:grpSp>
        <p:nvGrpSpPr>
          <p:cNvPr name="Group 21" id="21"/>
          <p:cNvGrpSpPr/>
          <p:nvPr/>
        </p:nvGrpSpPr>
        <p:grpSpPr>
          <a:xfrm rot="5400000">
            <a:off x="4281484" y="1440503"/>
            <a:ext cx="1906364" cy="1520196"/>
            <a:chOff x="0" y="0"/>
            <a:chExt cx="775260" cy="618217"/>
          </a:xfrm>
        </p:grpSpPr>
        <p:sp>
          <p:nvSpPr>
            <p:cNvPr name="Freeform 22" id="22"/>
            <p:cNvSpPr/>
            <p:nvPr/>
          </p:nvSpPr>
          <p:spPr>
            <a:xfrm flipH="false" flipV="false" rot="0">
              <a:off x="0" y="0"/>
              <a:ext cx="775260" cy="618217"/>
            </a:xfrm>
            <a:custGeom>
              <a:avLst/>
              <a:gdLst/>
              <a:ahLst/>
              <a:cxnLst/>
              <a:rect r="r" b="b" t="t" l="l"/>
              <a:pathLst>
                <a:path h="618217" w="775260">
                  <a:moveTo>
                    <a:pt x="203200" y="0"/>
                  </a:moveTo>
                  <a:lnTo>
                    <a:pt x="775260" y="0"/>
                  </a:lnTo>
                  <a:lnTo>
                    <a:pt x="572060" y="618217"/>
                  </a:lnTo>
                  <a:lnTo>
                    <a:pt x="0" y="618217"/>
                  </a:lnTo>
                  <a:lnTo>
                    <a:pt x="203200" y="0"/>
                  </a:lnTo>
                  <a:close/>
                </a:path>
              </a:pathLst>
            </a:custGeom>
            <a:solidFill>
              <a:srgbClr val="235A5B"/>
            </a:solidFill>
          </p:spPr>
        </p:sp>
        <p:sp>
          <p:nvSpPr>
            <p:cNvPr name="TextBox 23" id="23"/>
            <p:cNvSpPr txBox="true"/>
            <p:nvPr/>
          </p:nvSpPr>
          <p:spPr>
            <a:xfrm>
              <a:off x="101600" y="-28575"/>
              <a:ext cx="572060" cy="646792"/>
            </a:xfrm>
            <a:prstGeom prst="rect">
              <a:avLst/>
            </a:prstGeom>
          </p:spPr>
          <p:txBody>
            <a:bodyPr anchor="ctr" rtlCol="false" tIns="50800" lIns="50800" bIns="50800" rIns="50800"/>
            <a:lstStyle/>
            <a:p>
              <a:pPr algn="ctr">
                <a:lnSpc>
                  <a:spcPts val="2753"/>
                </a:lnSpc>
              </a:pPr>
            </a:p>
          </p:txBody>
        </p:sp>
      </p:grpSp>
      <p:grpSp>
        <p:nvGrpSpPr>
          <p:cNvPr name="Group 24" id="24"/>
          <p:cNvGrpSpPr/>
          <p:nvPr/>
        </p:nvGrpSpPr>
        <p:grpSpPr>
          <a:xfrm rot="-5400000">
            <a:off x="2788709" y="1449643"/>
            <a:ext cx="1906364" cy="1501915"/>
            <a:chOff x="0" y="0"/>
            <a:chExt cx="812800" cy="640359"/>
          </a:xfrm>
        </p:grpSpPr>
        <p:sp>
          <p:nvSpPr>
            <p:cNvPr name="Freeform 25" id="25"/>
            <p:cNvSpPr/>
            <p:nvPr/>
          </p:nvSpPr>
          <p:spPr>
            <a:xfrm flipH="false" flipV="false" rot="0">
              <a:off x="0" y="0"/>
              <a:ext cx="812800" cy="640359"/>
            </a:xfrm>
            <a:custGeom>
              <a:avLst/>
              <a:gdLst/>
              <a:ahLst/>
              <a:cxnLst/>
              <a:rect r="r" b="b" t="t" l="l"/>
              <a:pathLst>
                <a:path h="640359" w="812800">
                  <a:moveTo>
                    <a:pt x="609600" y="0"/>
                  </a:moveTo>
                  <a:lnTo>
                    <a:pt x="0" y="0"/>
                  </a:lnTo>
                  <a:lnTo>
                    <a:pt x="203200" y="640359"/>
                  </a:lnTo>
                  <a:lnTo>
                    <a:pt x="812800" y="640359"/>
                  </a:lnTo>
                  <a:lnTo>
                    <a:pt x="609600" y="0"/>
                  </a:lnTo>
                  <a:close/>
                </a:path>
              </a:pathLst>
            </a:custGeom>
            <a:solidFill>
              <a:srgbClr val="235A5B"/>
            </a:solidFill>
          </p:spPr>
        </p:sp>
        <p:sp>
          <p:nvSpPr>
            <p:cNvPr name="TextBox 26" id="26"/>
            <p:cNvSpPr txBox="true"/>
            <p:nvPr/>
          </p:nvSpPr>
          <p:spPr>
            <a:xfrm>
              <a:off x="101600" y="-28575"/>
              <a:ext cx="609600" cy="668934"/>
            </a:xfrm>
            <a:prstGeom prst="rect">
              <a:avLst/>
            </a:prstGeom>
          </p:spPr>
          <p:txBody>
            <a:bodyPr anchor="ctr" rtlCol="false" tIns="50800" lIns="50800" bIns="50800" rIns="50800"/>
            <a:lstStyle/>
            <a:p>
              <a:pPr algn="ctr">
                <a:lnSpc>
                  <a:spcPts val="2753"/>
                </a:lnSpc>
              </a:pPr>
            </a:p>
          </p:txBody>
        </p:sp>
      </p:grpSp>
      <p:sp>
        <p:nvSpPr>
          <p:cNvPr name="Freeform 27" id="27"/>
          <p:cNvSpPr/>
          <p:nvPr/>
        </p:nvSpPr>
        <p:spPr>
          <a:xfrm flipH="false" flipV="false" rot="0">
            <a:off x="-225991" y="640525"/>
            <a:ext cx="1254691" cy="776351"/>
          </a:xfrm>
          <a:custGeom>
            <a:avLst/>
            <a:gdLst/>
            <a:ahLst/>
            <a:cxnLst/>
            <a:rect r="r" b="b" t="t" l="l"/>
            <a:pathLst>
              <a:path h="776351" w="1254691">
                <a:moveTo>
                  <a:pt x="0" y="0"/>
                </a:moveTo>
                <a:lnTo>
                  <a:pt x="1254691" y="0"/>
                </a:lnTo>
                <a:lnTo>
                  <a:pt x="1254691" y="776350"/>
                </a:lnTo>
                <a:lnTo>
                  <a:pt x="0" y="776350"/>
                </a:lnTo>
                <a:lnTo>
                  <a:pt x="0" y="0"/>
                </a:lnTo>
                <a:close/>
              </a:path>
            </a:pathLst>
          </a:custGeom>
          <a:blipFill>
            <a:blip r:embed="rId3">
              <a:extLst>
                <a:ext uri="{96DAC541-7B7A-43D3-8B79-37D633B846F1}">
                  <asvg:svgBlip xmlns:asvg="http://schemas.microsoft.com/office/drawing/2016/SVG/main" r:embed="rId4"/>
                </a:ext>
              </a:extLst>
            </a:blip>
            <a:stretch>
              <a:fillRect l="0" t="0" r="-120162" b="-635531"/>
            </a:stretch>
          </a:blipFill>
        </p:spPr>
      </p:sp>
      <p:sp>
        <p:nvSpPr>
          <p:cNvPr name="Freeform 28" id="28"/>
          <p:cNvSpPr/>
          <p:nvPr/>
        </p:nvSpPr>
        <p:spPr>
          <a:xfrm flipH="false" flipV="false" rot="0">
            <a:off x="3962743" y="2024351"/>
            <a:ext cx="1060211" cy="856120"/>
          </a:xfrm>
          <a:custGeom>
            <a:avLst/>
            <a:gdLst/>
            <a:ahLst/>
            <a:cxnLst/>
            <a:rect r="r" b="b" t="t" l="l"/>
            <a:pathLst>
              <a:path h="856120" w="1060211">
                <a:moveTo>
                  <a:pt x="0" y="0"/>
                </a:moveTo>
                <a:lnTo>
                  <a:pt x="1060211" y="0"/>
                </a:lnTo>
                <a:lnTo>
                  <a:pt x="1060211" y="856120"/>
                </a:lnTo>
                <a:lnTo>
                  <a:pt x="0" y="8561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2991933" y="4306305"/>
            <a:ext cx="933798" cy="970180"/>
          </a:xfrm>
          <a:custGeom>
            <a:avLst/>
            <a:gdLst/>
            <a:ahLst/>
            <a:cxnLst/>
            <a:rect r="r" b="b" t="t" l="l"/>
            <a:pathLst>
              <a:path h="970180" w="933798">
                <a:moveTo>
                  <a:pt x="0" y="0"/>
                </a:moveTo>
                <a:lnTo>
                  <a:pt x="933798" y="0"/>
                </a:lnTo>
                <a:lnTo>
                  <a:pt x="933798" y="970180"/>
                </a:lnTo>
                <a:lnTo>
                  <a:pt x="0" y="9701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5042962" y="4331185"/>
            <a:ext cx="920421" cy="920421"/>
          </a:xfrm>
          <a:custGeom>
            <a:avLst/>
            <a:gdLst/>
            <a:ahLst/>
            <a:cxnLst/>
            <a:rect r="r" b="b" t="t" l="l"/>
            <a:pathLst>
              <a:path h="920421" w="920421">
                <a:moveTo>
                  <a:pt x="0" y="0"/>
                </a:moveTo>
                <a:lnTo>
                  <a:pt x="920422" y="0"/>
                </a:lnTo>
                <a:lnTo>
                  <a:pt x="920422" y="920421"/>
                </a:lnTo>
                <a:lnTo>
                  <a:pt x="0" y="9204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2605038" y="6576782"/>
            <a:ext cx="1092404" cy="1092404"/>
          </a:xfrm>
          <a:custGeom>
            <a:avLst/>
            <a:gdLst/>
            <a:ahLst/>
            <a:cxnLst/>
            <a:rect r="r" b="b" t="t" l="l"/>
            <a:pathLst>
              <a:path h="1092404" w="1092404">
                <a:moveTo>
                  <a:pt x="0" y="0"/>
                </a:moveTo>
                <a:lnTo>
                  <a:pt x="1092404" y="0"/>
                </a:lnTo>
                <a:lnTo>
                  <a:pt x="1092404" y="1092403"/>
                </a:lnTo>
                <a:lnTo>
                  <a:pt x="0" y="10924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false" rot="0">
            <a:off x="5304729" y="6623996"/>
            <a:ext cx="997974" cy="997974"/>
          </a:xfrm>
          <a:custGeom>
            <a:avLst/>
            <a:gdLst/>
            <a:ahLst/>
            <a:cxnLst/>
            <a:rect r="r" b="b" t="t" l="l"/>
            <a:pathLst>
              <a:path h="997974" w="997974">
                <a:moveTo>
                  <a:pt x="0" y="0"/>
                </a:moveTo>
                <a:lnTo>
                  <a:pt x="997974" y="0"/>
                </a:lnTo>
                <a:lnTo>
                  <a:pt x="997974" y="997974"/>
                </a:lnTo>
                <a:lnTo>
                  <a:pt x="0" y="9979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3" id="33"/>
          <p:cNvSpPr/>
          <p:nvPr/>
        </p:nvSpPr>
        <p:spPr>
          <a:xfrm flipH="false" flipV="false" rot="5400000">
            <a:off x="8795851" y="2199644"/>
            <a:ext cx="1267798" cy="1079213"/>
          </a:xfrm>
          <a:custGeom>
            <a:avLst/>
            <a:gdLst/>
            <a:ahLst/>
            <a:cxnLst/>
            <a:rect r="r" b="b" t="t" l="l"/>
            <a:pathLst>
              <a:path h="1079213" w="1267798">
                <a:moveTo>
                  <a:pt x="0" y="0"/>
                </a:moveTo>
                <a:lnTo>
                  <a:pt x="1267798" y="0"/>
                </a:lnTo>
                <a:lnTo>
                  <a:pt x="1267798" y="1079212"/>
                </a:lnTo>
                <a:lnTo>
                  <a:pt x="0" y="10792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4" id="34"/>
          <p:cNvSpPr/>
          <p:nvPr/>
        </p:nvSpPr>
        <p:spPr>
          <a:xfrm flipH="false" flipV="false" rot="5400000">
            <a:off x="8795851" y="3413032"/>
            <a:ext cx="1267798" cy="1079213"/>
          </a:xfrm>
          <a:custGeom>
            <a:avLst/>
            <a:gdLst/>
            <a:ahLst/>
            <a:cxnLst/>
            <a:rect r="r" b="b" t="t" l="l"/>
            <a:pathLst>
              <a:path h="1079213" w="1267798">
                <a:moveTo>
                  <a:pt x="0" y="0"/>
                </a:moveTo>
                <a:lnTo>
                  <a:pt x="1267798" y="0"/>
                </a:lnTo>
                <a:lnTo>
                  <a:pt x="1267798" y="1079213"/>
                </a:lnTo>
                <a:lnTo>
                  <a:pt x="0" y="107921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35" id="35"/>
          <p:cNvSpPr/>
          <p:nvPr/>
        </p:nvSpPr>
        <p:spPr>
          <a:xfrm flipH="false" flipV="false" rot="5400000">
            <a:off x="8795851" y="4618628"/>
            <a:ext cx="1267798" cy="1079213"/>
          </a:xfrm>
          <a:custGeom>
            <a:avLst/>
            <a:gdLst/>
            <a:ahLst/>
            <a:cxnLst/>
            <a:rect r="r" b="b" t="t" l="l"/>
            <a:pathLst>
              <a:path h="1079213" w="1267798">
                <a:moveTo>
                  <a:pt x="0" y="0"/>
                </a:moveTo>
                <a:lnTo>
                  <a:pt x="1267798" y="0"/>
                </a:lnTo>
                <a:lnTo>
                  <a:pt x="1267798" y="1079213"/>
                </a:lnTo>
                <a:lnTo>
                  <a:pt x="0" y="107921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36" id="36"/>
          <p:cNvSpPr/>
          <p:nvPr/>
        </p:nvSpPr>
        <p:spPr>
          <a:xfrm flipH="false" flipV="false" rot="5400000">
            <a:off x="8795851" y="5824223"/>
            <a:ext cx="1267798" cy="1079213"/>
          </a:xfrm>
          <a:custGeom>
            <a:avLst/>
            <a:gdLst/>
            <a:ahLst/>
            <a:cxnLst/>
            <a:rect r="r" b="b" t="t" l="l"/>
            <a:pathLst>
              <a:path h="1079213" w="1267798">
                <a:moveTo>
                  <a:pt x="0" y="0"/>
                </a:moveTo>
                <a:lnTo>
                  <a:pt x="1267798" y="0"/>
                </a:lnTo>
                <a:lnTo>
                  <a:pt x="1267798" y="1079213"/>
                </a:lnTo>
                <a:lnTo>
                  <a:pt x="0" y="107921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37" id="37"/>
          <p:cNvSpPr/>
          <p:nvPr/>
        </p:nvSpPr>
        <p:spPr>
          <a:xfrm flipH="false" flipV="false" rot="5400000">
            <a:off x="8795851" y="7029819"/>
            <a:ext cx="1267798" cy="1079213"/>
          </a:xfrm>
          <a:custGeom>
            <a:avLst/>
            <a:gdLst/>
            <a:ahLst/>
            <a:cxnLst/>
            <a:rect r="r" b="b" t="t" l="l"/>
            <a:pathLst>
              <a:path h="1079213" w="1267798">
                <a:moveTo>
                  <a:pt x="0" y="0"/>
                </a:moveTo>
                <a:lnTo>
                  <a:pt x="1267798" y="0"/>
                </a:lnTo>
                <a:lnTo>
                  <a:pt x="1267798" y="1079213"/>
                </a:lnTo>
                <a:lnTo>
                  <a:pt x="0" y="107921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38" id="38"/>
          <p:cNvSpPr/>
          <p:nvPr/>
        </p:nvSpPr>
        <p:spPr>
          <a:xfrm flipH="false" flipV="false" rot="0">
            <a:off x="16772101" y="-1145598"/>
            <a:ext cx="2244372" cy="2036767"/>
          </a:xfrm>
          <a:custGeom>
            <a:avLst/>
            <a:gdLst/>
            <a:ahLst/>
            <a:cxnLst/>
            <a:rect r="r" b="b" t="t" l="l"/>
            <a:pathLst>
              <a:path h="2036767" w="2244372">
                <a:moveTo>
                  <a:pt x="0" y="0"/>
                </a:moveTo>
                <a:lnTo>
                  <a:pt x="2244372" y="0"/>
                </a:lnTo>
                <a:lnTo>
                  <a:pt x="2244372" y="2036767"/>
                </a:lnTo>
                <a:lnTo>
                  <a:pt x="0" y="203676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39" id="39"/>
          <p:cNvSpPr txBox="true"/>
          <p:nvPr/>
        </p:nvSpPr>
        <p:spPr>
          <a:xfrm rot="0">
            <a:off x="10236056" y="1910262"/>
            <a:ext cx="4728232" cy="541501"/>
          </a:xfrm>
          <a:prstGeom prst="rect">
            <a:avLst/>
          </a:prstGeom>
        </p:spPr>
        <p:txBody>
          <a:bodyPr anchor="t" rtlCol="false" tIns="0" lIns="0" bIns="0" rIns="0">
            <a:spAutoFit/>
          </a:bodyPr>
          <a:lstStyle/>
          <a:p>
            <a:pPr algn="just" marL="0" indent="0" lvl="0">
              <a:lnSpc>
                <a:spcPts val="4863"/>
              </a:lnSpc>
              <a:spcBef>
                <a:spcPct val="0"/>
              </a:spcBef>
            </a:pPr>
            <a:r>
              <a:rPr lang="en-US" b="true" sz="2230" strike="noStrike" u="none">
                <a:solidFill>
                  <a:srgbClr val="0D0D0D"/>
                </a:solidFill>
                <a:latin typeface="Montserrat Bold"/>
                <a:ea typeface="Montserrat Bold"/>
                <a:cs typeface="Montserrat Bold"/>
                <a:sym typeface="Montserrat Bold"/>
              </a:rPr>
              <a:t>Installation de Python </a:t>
            </a:r>
          </a:p>
        </p:txBody>
      </p:sp>
      <p:sp>
        <p:nvSpPr>
          <p:cNvPr name="TextBox 40" id="40"/>
          <p:cNvSpPr txBox="true"/>
          <p:nvPr/>
        </p:nvSpPr>
        <p:spPr>
          <a:xfrm rot="0">
            <a:off x="10236056" y="2504713"/>
            <a:ext cx="5691930" cy="935355"/>
          </a:xfrm>
          <a:prstGeom prst="rect">
            <a:avLst/>
          </a:prstGeom>
        </p:spPr>
        <p:txBody>
          <a:bodyPr anchor="t" rtlCol="false" tIns="0" lIns="0" bIns="0" rIns="0">
            <a:spAutoFit/>
          </a:bodyPr>
          <a:lstStyle/>
          <a:p>
            <a:pPr algn="just" marL="0" indent="0" lvl="0">
              <a:lnSpc>
                <a:spcPts val="2549"/>
              </a:lnSpc>
              <a:spcBef>
                <a:spcPct val="0"/>
              </a:spcBef>
            </a:pPr>
            <a:r>
              <a:rPr lang="en-US" sz="1699">
                <a:solidFill>
                  <a:srgbClr val="2B2B2B"/>
                </a:solidFill>
                <a:latin typeface="Roboto"/>
                <a:ea typeface="Roboto"/>
                <a:cs typeface="Roboto"/>
                <a:sym typeface="Roboto"/>
              </a:rPr>
              <a:t>CLIMADA est basé sur Python. Assurez-vous d'avoir une version récente de Python (3.7 ou supérieure) installée sur votre ordinateur</a:t>
            </a:r>
          </a:p>
        </p:txBody>
      </p:sp>
      <p:sp>
        <p:nvSpPr>
          <p:cNvPr name="TextBox 41" id="41"/>
          <p:cNvSpPr txBox="true"/>
          <p:nvPr/>
        </p:nvSpPr>
        <p:spPr>
          <a:xfrm rot="0">
            <a:off x="10236056" y="3208924"/>
            <a:ext cx="5691930" cy="541501"/>
          </a:xfrm>
          <a:prstGeom prst="rect">
            <a:avLst/>
          </a:prstGeom>
        </p:spPr>
        <p:txBody>
          <a:bodyPr anchor="t" rtlCol="false" tIns="0" lIns="0" bIns="0" rIns="0">
            <a:spAutoFit/>
          </a:bodyPr>
          <a:lstStyle/>
          <a:p>
            <a:pPr algn="just" marL="0" indent="0" lvl="0">
              <a:lnSpc>
                <a:spcPts val="4863"/>
              </a:lnSpc>
              <a:spcBef>
                <a:spcPct val="0"/>
              </a:spcBef>
            </a:pPr>
            <a:r>
              <a:rPr lang="en-US" b="true" sz="2230" strike="noStrike" u="none">
                <a:solidFill>
                  <a:srgbClr val="0D0D0D"/>
                </a:solidFill>
                <a:latin typeface="Montserrat Bold"/>
                <a:ea typeface="Montserrat Bold"/>
                <a:cs typeface="Montserrat Bold"/>
                <a:sym typeface="Montserrat Bold"/>
              </a:rPr>
              <a:t>Installation de Conda</a:t>
            </a:r>
            <a:r>
              <a:rPr lang="en-US" b="true" sz="2230" strike="noStrike" u="none">
                <a:solidFill>
                  <a:srgbClr val="0D0D0D"/>
                </a:solidFill>
                <a:latin typeface="Montserrat Bold"/>
                <a:ea typeface="Montserrat Bold"/>
                <a:cs typeface="Montserrat Bold"/>
                <a:sym typeface="Montserrat Bold"/>
              </a:rPr>
              <a:t> (recommandé)</a:t>
            </a:r>
          </a:p>
        </p:txBody>
      </p:sp>
      <p:sp>
        <p:nvSpPr>
          <p:cNvPr name="TextBox 42" id="42"/>
          <p:cNvSpPr txBox="true"/>
          <p:nvPr/>
        </p:nvSpPr>
        <p:spPr>
          <a:xfrm rot="0">
            <a:off x="10236056" y="3798050"/>
            <a:ext cx="5691930" cy="621030"/>
          </a:xfrm>
          <a:prstGeom prst="rect">
            <a:avLst/>
          </a:prstGeom>
        </p:spPr>
        <p:txBody>
          <a:bodyPr anchor="t" rtlCol="false" tIns="0" lIns="0" bIns="0" rIns="0">
            <a:spAutoFit/>
          </a:bodyPr>
          <a:lstStyle/>
          <a:p>
            <a:pPr algn="just" marL="0" indent="0" lvl="0">
              <a:lnSpc>
                <a:spcPts val="2549"/>
              </a:lnSpc>
              <a:spcBef>
                <a:spcPct val="0"/>
              </a:spcBef>
            </a:pPr>
            <a:r>
              <a:rPr lang="en-US" sz="1699" strike="noStrike" u="none">
                <a:solidFill>
                  <a:srgbClr val="2B2B2B"/>
                </a:solidFill>
                <a:latin typeface="Roboto"/>
                <a:ea typeface="Roboto"/>
                <a:cs typeface="Roboto"/>
                <a:sym typeface="Roboto"/>
              </a:rPr>
              <a:t>Conda est un gestionnaire d'environnement qui facilite l'installation et la gestion des dépendances de CLIMADA</a:t>
            </a:r>
          </a:p>
        </p:txBody>
      </p:sp>
      <p:sp>
        <p:nvSpPr>
          <p:cNvPr name="TextBox 43" id="43"/>
          <p:cNvSpPr txBox="true"/>
          <p:nvPr/>
        </p:nvSpPr>
        <p:spPr>
          <a:xfrm rot="0">
            <a:off x="10236056" y="4508233"/>
            <a:ext cx="5471875" cy="541501"/>
          </a:xfrm>
          <a:prstGeom prst="rect">
            <a:avLst/>
          </a:prstGeom>
        </p:spPr>
        <p:txBody>
          <a:bodyPr anchor="t" rtlCol="false" tIns="0" lIns="0" bIns="0" rIns="0">
            <a:spAutoFit/>
          </a:bodyPr>
          <a:lstStyle/>
          <a:p>
            <a:pPr algn="just" marL="0" indent="0" lvl="0">
              <a:lnSpc>
                <a:spcPts val="4863"/>
              </a:lnSpc>
              <a:spcBef>
                <a:spcPct val="0"/>
              </a:spcBef>
            </a:pPr>
            <a:r>
              <a:rPr lang="en-US" b="true" sz="2230">
                <a:solidFill>
                  <a:srgbClr val="0D0D0D"/>
                </a:solidFill>
                <a:latin typeface="Montserrat Bold"/>
                <a:ea typeface="Montserrat Bold"/>
                <a:cs typeface="Montserrat Bold"/>
                <a:sym typeface="Montserrat Bold"/>
              </a:rPr>
              <a:t>C</a:t>
            </a:r>
            <a:r>
              <a:rPr lang="en-US" b="true" sz="2230" strike="noStrike" u="none">
                <a:solidFill>
                  <a:srgbClr val="0D0D0D"/>
                </a:solidFill>
                <a:latin typeface="Montserrat Bold"/>
                <a:ea typeface="Montserrat Bold"/>
                <a:cs typeface="Montserrat Bold"/>
                <a:sym typeface="Montserrat Bold"/>
              </a:rPr>
              <a:t>r</a:t>
            </a:r>
            <a:r>
              <a:rPr lang="en-US" b="true" sz="2230" strike="noStrike" u="none">
                <a:solidFill>
                  <a:srgbClr val="0D0D0D"/>
                </a:solidFill>
                <a:latin typeface="Montserrat Bold"/>
                <a:ea typeface="Montserrat Bold"/>
                <a:cs typeface="Montserrat Bold"/>
                <a:sym typeface="Montserrat Bold"/>
              </a:rPr>
              <a:t>éation</a:t>
            </a:r>
            <a:r>
              <a:rPr lang="en-US" b="true" sz="2230" strike="noStrike" u="none">
                <a:solidFill>
                  <a:srgbClr val="0D0D0D"/>
                </a:solidFill>
                <a:latin typeface="Montserrat Bold"/>
                <a:ea typeface="Montserrat Bold"/>
                <a:cs typeface="Montserrat Bold"/>
                <a:sym typeface="Montserrat Bold"/>
              </a:rPr>
              <a:t> </a:t>
            </a:r>
            <a:r>
              <a:rPr lang="en-US" b="true" sz="2230" strike="noStrike" u="none">
                <a:solidFill>
                  <a:srgbClr val="0D0D0D"/>
                </a:solidFill>
                <a:latin typeface="Montserrat Bold"/>
                <a:ea typeface="Montserrat Bold"/>
                <a:cs typeface="Montserrat Bold"/>
                <a:sym typeface="Montserrat Bold"/>
              </a:rPr>
              <a:t>d'u</a:t>
            </a:r>
            <a:r>
              <a:rPr lang="en-US" b="true" sz="2230" strike="noStrike" u="none">
                <a:solidFill>
                  <a:srgbClr val="0D0D0D"/>
                </a:solidFill>
                <a:latin typeface="Montserrat Bold"/>
                <a:ea typeface="Montserrat Bold"/>
                <a:cs typeface="Montserrat Bold"/>
                <a:sym typeface="Montserrat Bold"/>
              </a:rPr>
              <a:t>n</a:t>
            </a:r>
            <a:r>
              <a:rPr lang="en-US" b="true" sz="2230" strike="noStrike" u="none">
                <a:solidFill>
                  <a:srgbClr val="0D0D0D"/>
                </a:solidFill>
                <a:latin typeface="Montserrat Bold"/>
                <a:ea typeface="Montserrat Bold"/>
                <a:cs typeface="Montserrat Bold"/>
                <a:sym typeface="Montserrat Bold"/>
              </a:rPr>
              <a:t> env</a:t>
            </a:r>
            <a:r>
              <a:rPr lang="en-US" b="true" sz="2230" strike="noStrike" u="none">
                <a:solidFill>
                  <a:srgbClr val="0D0D0D"/>
                </a:solidFill>
                <a:latin typeface="Montserrat Bold"/>
                <a:ea typeface="Montserrat Bold"/>
                <a:cs typeface="Montserrat Bold"/>
                <a:sym typeface="Montserrat Bold"/>
              </a:rPr>
              <a:t>i</a:t>
            </a:r>
            <a:r>
              <a:rPr lang="en-US" b="true" sz="2230" strike="noStrike" u="none">
                <a:solidFill>
                  <a:srgbClr val="0D0D0D"/>
                </a:solidFill>
                <a:latin typeface="Montserrat Bold"/>
                <a:ea typeface="Montserrat Bold"/>
                <a:cs typeface="Montserrat Bold"/>
                <a:sym typeface="Montserrat Bold"/>
              </a:rPr>
              <a:t>ron</a:t>
            </a:r>
            <a:r>
              <a:rPr lang="en-US" b="true" sz="2230" strike="noStrike" u="none">
                <a:solidFill>
                  <a:srgbClr val="0D0D0D"/>
                </a:solidFill>
                <a:latin typeface="Montserrat Bold"/>
                <a:ea typeface="Montserrat Bold"/>
                <a:cs typeface="Montserrat Bold"/>
                <a:sym typeface="Montserrat Bold"/>
              </a:rPr>
              <a:t>nem</a:t>
            </a:r>
            <a:r>
              <a:rPr lang="en-US" b="true" sz="2230" strike="noStrike" u="none">
                <a:solidFill>
                  <a:srgbClr val="0D0D0D"/>
                </a:solidFill>
                <a:latin typeface="Montserrat Bold"/>
                <a:ea typeface="Montserrat Bold"/>
                <a:cs typeface="Montserrat Bold"/>
                <a:sym typeface="Montserrat Bold"/>
              </a:rPr>
              <a:t>en</a:t>
            </a:r>
            <a:r>
              <a:rPr lang="en-US" b="true" sz="2230" strike="noStrike" u="none">
                <a:solidFill>
                  <a:srgbClr val="0D0D0D"/>
                </a:solidFill>
                <a:latin typeface="Montserrat Bold"/>
                <a:ea typeface="Montserrat Bold"/>
                <a:cs typeface="Montserrat Bold"/>
                <a:sym typeface="Montserrat Bold"/>
              </a:rPr>
              <a:t>t</a:t>
            </a:r>
            <a:r>
              <a:rPr lang="en-US" b="true" sz="2230" strike="noStrike" u="none">
                <a:solidFill>
                  <a:srgbClr val="0D0D0D"/>
                </a:solidFill>
                <a:latin typeface="Montserrat Bold"/>
                <a:ea typeface="Montserrat Bold"/>
                <a:cs typeface="Montserrat Bold"/>
                <a:sym typeface="Montserrat Bold"/>
              </a:rPr>
              <a:t> C</a:t>
            </a:r>
            <a:r>
              <a:rPr lang="en-US" b="true" sz="2230" strike="noStrike" u="none">
                <a:solidFill>
                  <a:srgbClr val="0D0D0D"/>
                </a:solidFill>
                <a:latin typeface="Montserrat Bold"/>
                <a:ea typeface="Montserrat Bold"/>
                <a:cs typeface="Montserrat Bold"/>
                <a:sym typeface="Montserrat Bold"/>
              </a:rPr>
              <a:t>on</a:t>
            </a:r>
            <a:r>
              <a:rPr lang="en-US" b="true" sz="2230" strike="noStrike" u="none">
                <a:solidFill>
                  <a:srgbClr val="0D0D0D"/>
                </a:solidFill>
                <a:latin typeface="Montserrat Bold"/>
                <a:ea typeface="Montserrat Bold"/>
                <a:cs typeface="Montserrat Bold"/>
                <a:sym typeface="Montserrat Bold"/>
              </a:rPr>
              <a:t>da</a:t>
            </a:r>
          </a:p>
        </p:txBody>
      </p:sp>
      <p:sp>
        <p:nvSpPr>
          <p:cNvPr name="TextBox 44" id="44"/>
          <p:cNvSpPr txBox="true"/>
          <p:nvPr/>
        </p:nvSpPr>
        <p:spPr>
          <a:xfrm rot="0">
            <a:off x="10236056" y="5150309"/>
            <a:ext cx="5302403" cy="621030"/>
          </a:xfrm>
          <a:prstGeom prst="rect">
            <a:avLst/>
          </a:prstGeom>
        </p:spPr>
        <p:txBody>
          <a:bodyPr anchor="t" rtlCol="false" tIns="0" lIns="0" bIns="0" rIns="0">
            <a:spAutoFit/>
          </a:bodyPr>
          <a:lstStyle/>
          <a:p>
            <a:pPr algn="just" marL="0" indent="0" lvl="0">
              <a:lnSpc>
                <a:spcPts val="2549"/>
              </a:lnSpc>
              <a:spcBef>
                <a:spcPct val="0"/>
              </a:spcBef>
            </a:pPr>
            <a:r>
              <a:rPr lang="en-US" sz="1699" strike="noStrike" u="none">
                <a:solidFill>
                  <a:srgbClr val="2B2B2B"/>
                </a:solidFill>
                <a:latin typeface="Roboto"/>
                <a:ea typeface="Roboto"/>
                <a:cs typeface="Roboto"/>
                <a:sym typeface="Roboto"/>
              </a:rPr>
              <a:t>Créez un environnement Conda dédié à CLIMADA pour éviter les conflits avec d'autres projets Python</a:t>
            </a:r>
          </a:p>
        </p:txBody>
      </p:sp>
      <p:sp>
        <p:nvSpPr>
          <p:cNvPr name="TextBox 45" id="45"/>
          <p:cNvSpPr txBox="true"/>
          <p:nvPr/>
        </p:nvSpPr>
        <p:spPr>
          <a:xfrm rot="0">
            <a:off x="10236056" y="5805033"/>
            <a:ext cx="4728232" cy="541501"/>
          </a:xfrm>
          <a:prstGeom prst="rect">
            <a:avLst/>
          </a:prstGeom>
        </p:spPr>
        <p:txBody>
          <a:bodyPr anchor="t" rtlCol="false" tIns="0" lIns="0" bIns="0" rIns="0">
            <a:spAutoFit/>
          </a:bodyPr>
          <a:lstStyle/>
          <a:p>
            <a:pPr algn="just" marL="0" indent="0" lvl="0">
              <a:lnSpc>
                <a:spcPts val="4863"/>
              </a:lnSpc>
              <a:spcBef>
                <a:spcPct val="0"/>
              </a:spcBef>
            </a:pPr>
            <a:r>
              <a:rPr lang="en-US" b="true" sz="2230">
                <a:solidFill>
                  <a:srgbClr val="0D0D0D"/>
                </a:solidFill>
                <a:latin typeface="Montserrat Bold"/>
                <a:ea typeface="Montserrat Bold"/>
                <a:cs typeface="Montserrat Bold"/>
                <a:sym typeface="Montserrat Bold"/>
              </a:rPr>
              <a:t>Install</a:t>
            </a:r>
            <a:r>
              <a:rPr lang="en-US" b="true" sz="2230" strike="noStrike" u="none">
                <a:solidFill>
                  <a:srgbClr val="0D0D0D"/>
                </a:solidFill>
                <a:latin typeface="Montserrat Bold"/>
                <a:ea typeface="Montserrat Bold"/>
                <a:cs typeface="Montserrat Bold"/>
                <a:sym typeface="Montserrat Bold"/>
              </a:rPr>
              <a:t>a</a:t>
            </a:r>
            <a:r>
              <a:rPr lang="en-US" b="true" sz="2230" strike="noStrike" u="none">
                <a:solidFill>
                  <a:srgbClr val="0D0D0D"/>
                </a:solidFill>
                <a:latin typeface="Montserrat Bold"/>
                <a:ea typeface="Montserrat Bold"/>
                <a:cs typeface="Montserrat Bold"/>
                <a:sym typeface="Montserrat Bold"/>
              </a:rPr>
              <a:t>t</a:t>
            </a:r>
            <a:r>
              <a:rPr lang="en-US" b="true" sz="2230" strike="noStrike" u="none">
                <a:solidFill>
                  <a:srgbClr val="0D0D0D"/>
                </a:solidFill>
                <a:latin typeface="Montserrat Bold"/>
                <a:ea typeface="Montserrat Bold"/>
                <a:cs typeface="Montserrat Bold"/>
                <a:sym typeface="Montserrat Bold"/>
              </a:rPr>
              <a:t>i</a:t>
            </a:r>
            <a:r>
              <a:rPr lang="en-US" b="true" sz="2230" strike="noStrike" u="none">
                <a:solidFill>
                  <a:srgbClr val="0D0D0D"/>
                </a:solidFill>
                <a:latin typeface="Montserrat Bold"/>
                <a:ea typeface="Montserrat Bold"/>
                <a:cs typeface="Montserrat Bold"/>
                <a:sym typeface="Montserrat Bold"/>
              </a:rPr>
              <a:t>o</a:t>
            </a:r>
            <a:r>
              <a:rPr lang="en-US" b="true" sz="2230" strike="noStrike" u="none">
                <a:solidFill>
                  <a:srgbClr val="0D0D0D"/>
                </a:solidFill>
                <a:latin typeface="Montserrat Bold"/>
                <a:ea typeface="Montserrat Bold"/>
                <a:cs typeface="Montserrat Bold"/>
                <a:sym typeface="Montserrat Bold"/>
              </a:rPr>
              <a:t>n</a:t>
            </a:r>
            <a:r>
              <a:rPr lang="en-US" b="true" sz="2230" strike="noStrike" u="none">
                <a:solidFill>
                  <a:srgbClr val="0D0D0D"/>
                </a:solidFill>
                <a:latin typeface="Montserrat Bold"/>
                <a:ea typeface="Montserrat Bold"/>
                <a:cs typeface="Montserrat Bold"/>
                <a:sym typeface="Montserrat Bold"/>
              </a:rPr>
              <a:t> d</a:t>
            </a:r>
            <a:r>
              <a:rPr lang="en-US" b="true" sz="2230" strike="noStrike" u="none">
                <a:solidFill>
                  <a:srgbClr val="0D0D0D"/>
                </a:solidFill>
                <a:latin typeface="Montserrat Bold"/>
                <a:ea typeface="Montserrat Bold"/>
                <a:cs typeface="Montserrat Bold"/>
                <a:sym typeface="Montserrat Bold"/>
              </a:rPr>
              <a:t>e </a:t>
            </a:r>
            <a:r>
              <a:rPr lang="en-US" b="true" sz="2230" strike="noStrike" u="none">
                <a:solidFill>
                  <a:srgbClr val="0D0D0D"/>
                </a:solidFill>
                <a:latin typeface="Montserrat Bold"/>
                <a:ea typeface="Montserrat Bold"/>
                <a:cs typeface="Montserrat Bold"/>
                <a:sym typeface="Montserrat Bold"/>
              </a:rPr>
              <a:t>CLI</a:t>
            </a:r>
            <a:r>
              <a:rPr lang="en-US" b="true" sz="2230" strike="noStrike" u="none">
                <a:solidFill>
                  <a:srgbClr val="0D0D0D"/>
                </a:solidFill>
                <a:latin typeface="Montserrat Bold"/>
                <a:ea typeface="Montserrat Bold"/>
                <a:cs typeface="Montserrat Bold"/>
                <a:sym typeface="Montserrat Bold"/>
              </a:rPr>
              <a:t>M</a:t>
            </a:r>
            <a:r>
              <a:rPr lang="en-US" b="true" sz="2230" strike="noStrike" u="none">
                <a:solidFill>
                  <a:srgbClr val="0D0D0D"/>
                </a:solidFill>
                <a:latin typeface="Montserrat Bold"/>
                <a:ea typeface="Montserrat Bold"/>
                <a:cs typeface="Montserrat Bold"/>
                <a:sym typeface="Montserrat Bold"/>
              </a:rPr>
              <a:t>ADA</a:t>
            </a:r>
          </a:p>
        </p:txBody>
      </p:sp>
      <p:sp>
        <p:nvSpPr>
          <p:cNvPr name="TextBox 46" id="46"/>
          <p:cNvSpPr txBox="true"/>
          <p:nvPr/>
        </p:nvSpPr>
        <p:spPr>
          <a:xfrm rot="0">
            <a:off x="10236056" y="6447109"/>
            <a:ext cx="5585696" cy="621030"/>
          </a:xfrm>
          <a:prstGeom prst="rect">
            <a:avLst/>
          </a:prstGeom>
        </p:spPr>
        <p:txBody>
          <a:bodyPr anchor="t" rtlCol="false" tIns="0" lIns="0" bIns="0" rIns="0">
            <a:spAutoFit/>
          </a:bodyPr>
          <a:lstStyle/>
          <a:p>
            <a:pPr algn="just" marL="0" indent="0" lvl="0">
              <a:lnSpc>
                <a:spcPts val="2549"/>
              </a:lnSpc>
              <a:spcBef>
                <a:spcPct val="0"/>
              </a:spcBef>
            </a:pPr>
            <a:r>
              <a:rPr lang="en-US" sz="1699" strike="noStrike" u="none">
                <a:solidFill>
                  <a:srgbClr val="2B2B2B"/>
                </a:solidFill>
                <a:latin typeface="Roboto"/>
                <a:ea typeface="Roboto"/>
                <a:cs typeface="Roboto"/>
                <a:sym typeface="Roboto"/>
              </a:rPr>
              <a:t>Utilisez pip (le gestionnaire de paquets de Python) pour installer CLIMADA à partir de PyPI (Python Package Index)</a:t>
            </a:r>
          </a:p>
        </p:txBody>
      </p:sp>
      <p:sp>
        <p:nvSpPr>
          <p:cNvPr name="TextBox 47" id="47"/>
          <p:cNvSpPr txBox="true"/>
          <p:nvPr/>
        </p:nvSpPr>
        <p:spPr>
          <a:xfrm rot="0">
            <a:off x="10236056" y="7118804"/>
            <a:ext cx="4728232" cy="541501"/>
          </a:xfrm>
          <a:prstGeom prst="rect">
            <a:avLst/>
          </a:prstGeom>
        </p:spPr>
        <p:txBody>
          <a:bodyPr anchor="t" rtlCol="false" tIns="0" lIns="0" bIns="0" rIns="0">
            <a:spAutoFit/>
          </a:bodyPr>
          <a:lstStyle/>
          <a:p>
            <a:pPr algn="just" marL="0" indent="0" lvl="0">
              <a:lnSpc>
                <a:spcPts val="4863"/>
              </a:lnSpc>
              <a:spcBef>
                <a:spcPct val="0"/>
              </a:spcBef>
            </a:pPr>
            <a:r>
              <a:rPr lang="en-US" b="true" sz="2230">
                <a:solidFill>
                  <a:srgbClr val="0D0D0D"/>
                </a:solidFill>
                <a:latin typeface="Montserrat Bold"/>
                <a:ea typeface="Montserrat Bold"/>
                <a:cs typeface="Montserrat Bold"/>
                <a:sym typeface="Montserrat Bold"/>
              </a:rPr>
              <a:t>I</a:t>
            </a:r>
            <a:r>
              <a:rPr lang="en-US" b="true" sz="2230" strike="noStrike" u="none">
                <a:solidFill>
                  <a:srgbClr val="0D0D0D"/>
                </a:solidFill>
                <a:latin typeface="Montserrat Bold"/>
                <a:ea typeface="Montserrat Bold"/>
                <a:cs typeface="Montserrat Bold"/>
                <a:sym typeface="Montserrat Bold"/>
              </a:rPr>
              <a:t>n</a:t>
            </a:r>
            <a:r>
              <a:rPr lang="en-US" b="true" sz="2230" strike="noStrike" u="none">
                <a:solidFill>
                  <a:srgbClr val="0D0D0D"/>
                </a:solidFill>
                <a:latin typeface="Montserrat Bold"/>
                <a:ea typeface="Montserrat Bold"/>
                <a:cs typeface="Montserrat Bold"/>
                <a:sym typeface="Montserrat Bold"/>
              </a:rPr>
              <a:t>s</a:t>
            </a:r>
            <a:r>
              <a:rPr lang="en-US" b="true" sz="2230" strike="noStrike" u="none">
                <a:solidFill>
                  <a:srgbClr val="0D0D0D"/>
                </a:solidFill>
                <a:latin typeface="Montserrat Bold"/>
                <a:ea typeface="Montserrat Bold"/>
                <a:cs typeface="Montserrat Bold"/>
                <a:sym typeface="Montserrat Bold"/>
              </a:rPr>
              <a:t>t</a:t>
            </a:r>
            <a:r>
              <a:rPr lang="en-US" b="true" sz="2230" strike="noStrike" u="none">
                <a:solidFill>
                  <a:srgbClr val="0D0D0D"/>
                </a:solidFill>
                <a:latin typeface="Montserrat Bold"/>
                <a:ea typeface="Montserrat Bold"/>
                <a:cs typeface="Montserrat Bold"/>
                <a:sym typeface="Montserrat Bold"/>
              </a:rPr>
              <a:t>allation</a:t>
            </a:r>
            <a:r>
              <a:rPr lang="en-US" b="true" sz="2230" strike="noStrike" u="none">
                <a:solidFill>
                  <a:srgbClr val="0D0D0D"/>
                </a:solidFill>
                <a:latin typeface="Montserrat Bold"/>
                <a:ea typeface="Montserrat Bold"/>
                <a:cs typeface="Montserrat Bold"/>
                <a:sym typeface="Montserrat Bold"/>
              </a:rPr>
              <a:t> </a:t>
            </a:r>
            <a:r>
              <a:rPr lang="en-US" b="true" sz="2230" strike="noStrike" u="none">
                <a:solidFill>
                  <a:srgbClr val="0D0D0D"/>
                </a:solidFill>
                <a:latin typeface="Montserrat Bold"/>
                <a:ea typeface="Montserrat Bold"/>
                <a:cs typeface="Montserrat Bold"/>
                <a:sym typeface="Montserrat Bold"/>
              </a:rPr>
              <a:t>de</a:t>
            </a:r>
            <a:r>
              <a:rPr lang="en-US" b="true" sz="2230" strike="noStrike" u="none">
                <a:solidFill>
                  <a:srgbClr val="0D0D0D"/>
                </a:solidFill>
                <a:latin typeface="Montserrat Bold"/>
                <a:ea typeface="Montserrat Bold"/>
                <a:cs typeface="Montserrat Bold"/>
                <a:sym typeface="Montserrat Bold"/>
              </a:rPr>
              <a:t>s</a:t>
            </a:r>
            <a:r>
              <a:rPr lang="en-US" b="true" sz="2230" strike="noStrike" u="none">
                <a:solidFill>
                  <a:srgbClr val="0D0D0D"/>
                </a:solidFill>
                <a:latin typeface="Montserrat Bold"/>
                <a:ea typeface="Montserrat Bold"/>
                <a:cs typeface="Montserrat Bold"/>
                <a:sym typeface="Montserrat Bold"/>
              </a:rPr>
              <a:t> dép</a:t>
            </a:r>
            <a:r>
              <a:rPr lang="en-US" b="true" sz="2230" strike="noStrike" u="none">
                <a:solidFill>
                  <a:srgbClr val="0D0D0D"/>
                </a:solidFill>
                <a:latin typeface="Montserrat Bold"/>
                <a:ea typeface="Montserrat Bold"/>
                <a:cs typeface="Montserrat Bold"/>
                <a:sym typeface="Montserrat Bold"/>
              </a:rPr>
              <a:t>e</a:t>
            </a:r>
            <a:r>
              <a:rPr lang="en-US" b="true" sz="2230" strike="noStrike" u="none">
                <a:solidFill>
                  <a:srgbClr val="0D0D0D"/>
                </a:solidFill>
                <a:latin typeface="Montserrat Bold"/>
                <a:ea typeface="Montserrat Bold"/>
                <a:cs typeface="Montserrat Bold"/>
                <a:sym typeface="Montserrat Bold"/>
              </a:rPr>
              <a:t>n</a:t>
            </a:r>
            <a:r>
              <a:rPr lang="en-US" b="true" sz="2230" strike="noStrike" u="none">
                <a:solidFill>
                  <a:srgbClr val="0D0D0D"/>
                </a:solidFill>
                <a:latin typeface="Montserrat Bold"/>
                <a:ea typeface="Montserrat Bold"/>
                <a:cs typeface="Montserrat Bold"/>
                <a:sym typeface="Montserrat Bold"/>
              </a:rPr>
              <a:t>da</a:t>
            </a:r>
            <a:r>
              <a:rPr lang="en-US" b="true" sz="2230" strike="noStrike" u="none">
                <a:solidFill>
                  <a:srgbClr val="0D0D0D"/>
                </a:solidFill>
                <a:latin typeface="Montserrat Bold"/>
                <a:ea typeface="Montserrat Bold"/>
                <a:cs typeface="Montserrat Bold"/>
                <a:sym typeface="Montserrat Bold"/>
              </a:rPr>
              <a:t>nc</a:t>
            </a:r>
            <a:r>
              <a:rPr lang="en-US" b="true" sz="2230" strike="noStrike" u="none">
                <a:solidFill>
                  <a:srgbClr val="0D0D0D"/>
                </a:solidFill>
                <a:latin typeface="Montserrat Bold"/>
                <a:ea typeface="Montserrat Bold"/>
                <a:cs typeface="Montserrat Bold"/>
                <a:sym typeface="Montserrat Bold"/>
              </a:rPr>
              <a:t>e</a:t>
            </a:r>
            <a:r>
              <a:rPr lang="en-US" b="true" sz="2230" strike="noStrike" u="none">
                <a:solidFill>
                  <a:srgbClr val="0D0D0D"/>
                </a:solidFill>
                <a:latin typeface="Montserrat Bold"/>
                <a:ea typeface="Montserrat Bold"/>
                <a:cs typeface="Montserrat Bold"/>
                <a:sym typeface="Montserrat Bold"/>
              </a:rPr>
              <a:t>s</a:t>
            </a:r>
          </a:p>
        </p:txBody>
      </p:sp>
      <p:sp>
        <p:nvSpPr>
          <p:cNvPr name="TextBox 48" id="48"/>
          <p:cNvSpPr txBox="true"/>
          <p:nvPr/>
        </p:nvSpPr>
        <p:spPr>
          <a:xfrm rot="0">
            <a:off x="10236056" y="7760879"/>
            <a:ext cx="5585696" cy="621030"/>
          </a:xfrm>
          <a:prstGeom prst="rect">
            <a:avLst/>
          </a:prstGeom>
        </p:spPr>
        <p:txBody>
          <a:bodyPr anchor="t" rtlCol="false" tIns="0" lIns="0" bIns="0" rIns="0">
            <a:spAutoFit/>
          </a:bodyPr>
          <a:lstStyle/>
          <a:p>
            <a:pPr algn="just" marL="0" indent="0" lvl="0">
              <a:lnSpc>
                <a:spcPts val="2549"/>
              </a:lnSpc>
              <a:spcBef>
                <a:spcPct val="0"/>
              </a:spcBef>
            </a:pPr>
            <a:r>
              <a:rPr lang="en-US" sz="1699" strike="noStrike" u="none">
                <a:solidFill>
                  <a:srgbClr val="2B2B2B"/>
                </a:solidFill>
                <a:latin typeface="Roboto"/>
                <a:ea typeface="Roboto"/>
                <a:cs typeface="Roboto"/>
                <a:sym typeface="Roboto"/>
              </a:rPr>
              <a:t>Installez les dépendances de CLIMADA à l'aide de Conda ou de pip</a:t>
            </a:r>
          </a:p>
        </p:txBody>
      </p:sp>
      <p:sp>
        <p:nvSpPr>
          <p:cNvPr name="TextBox 49" id="49"/>
          <p:cNvSpPr txBox="true"/>
          <p:nvPr/>
        </p:nvSpPr>
        <p:spPr>
          <a:xfrm rot="0">
            <a:off x="9130784" y="2352785"/>
            <a:ext cx="597932" cy="461862"/>
          </a:xfrm>
          <a:prstGeom prst="rect">
            <a:avLst/>
          </a:prstGeom>
        </p:spPr>
        <p:txBody>
          <a:bodyPr anchor="t" rtlCol="false" tIns="0" lIns="0" bIns="0" rIns="0">
            <a:spAutoFit/>
          </a:bodyPr>
          <a:lstStyle/>
          <a:p>
            <a:pPr algn="ctr">
              <a:lnSpc>
                <a:spcPts val="3808"/>
              </a:lnSpc>
            </a:pPr>
            <a:r>
              <a:rPr lang="en-US" b="true" sz="2473" spc="103">
                <a:solidFill>
                  <a:srgbClr val="FFFFFF"/>
                </a:solidFill>
                <a:latin typeface="DM Sans Bold"/>
                <a:ea typeface="DM Sans Bold"/>
                <a:cs typeface="DM Sans Bold"/>
                <a:sym typeface="DM Sans Bold"/>
              </a:rPr>
              <a:t>01</a:t>
            </a:r>
          </a:p>
        </p:txBody>
      </p:sp>
      <p:sp>
        <p:nvSpPr>
          <p:cNvPr name="TextBox 50" id="50"/>
          <p:cNvSpPr txBox="true"/>
          <p:nvPr/>
        </p:nvSpPr>
        <p:spPr>
          <a:xfrm rot="0">
            <a:off x="9130784" y="3566173"/>
            <a:ext cx="597932" cy="461862"/>
          </a:xfrm>
          <a:prstGeom prst="rect">
            <a:avLst/>
          </a:prstGeom>
        </p:spPr>
        <p:txBody>
          <a:bodyPr anchor="t" rtlCol="false" tIns="0" lIns="0" bIns="0" rIns="0">
            <a:spAutoFit/>
          </a:bodyPr>
          <a:lstStyle/>
          <a:p>
            <a:pPr algn="ctr">
              <a:lnSpc>
                <a:spcPts val="3808"/>
              </a:lnSpc>
            </a:pPr>
            <a:r>
              <a:rPr lang="en-US" b="true" sz="2473" spc="103">
                <a:solidFill>
                  <a:srgbClr val="FFFFFF"/>
                </a:solidFill>
                <a:latin typeface="DM Sans Bold"/>
                <a:ea typeface="DM Sans Bold"/>
                <a:cs typeface="DM Sans Bold"/>
                <a:sym typeface="DM Sans Bold"/>
              </a:rPr>
              <a:t>02</a:t>
            </a:r>
          </a:p>
        </p:txBody>
      </p:sp>
      <p:sp>
        <p:nvSpPr>
          <p:cNvPr name="TextBox 51" id="51"/>
          <p:cNvSpPr txBox="true"/>
          <p:nvPr/>
        </p:nvSpPr>
        <p:spPr>
          <a:xfrm rot="0">
            <a:off x="9130784" y="4771769"/>
            <a:ext cx="597932" cy="461862"/>
          </a:xfrm>
          <a:prstGeom prst="rect">
            <a:avLst/>
          </a:prstGeom>
        </p:spPr>
        <p:txBody>
          <a:bodyPr anchor="t" rtlCol="false" tIns="0" lIns="0" bIns="0" rIns="0">
            <a:spAutoFit/>
          </a:bodyPr>
          <a:lstStyle/>
          <a:p>
            <a:pPr algn="ctr">
              <a:lnSpc>
                <a:spcPts val="3808"/>
              </a:lnSpc>
            </a:pPr>
            <a:r>
              <a:rPr lang="en-US" b="true" sz="2473" spc="103">
                <a:solidFill>
                  <a:srgbClr val="FFFFFF"/>
                </a:solidFill>
                <a:latin typeface="DM Sans Bold"/>
                <a:ea typeface="DM Sans Bold"/>
                <a:cs typeface="DM Sans Bold"/>
                <a:sym typeface="DM Sans Bold"/>
              </a:rPr>
              <a:t>03</a:t>
            </a:r>
          </a:p>
        </p:txBody>
      </p:sp>
      <p:sp>
        <p:nvSpPr>
          <p:cNvPr name="TextBox 52" id="52"/>
          <p:cNvSpPr txBox="true"/>
          <p:nvPr/>
        </p:nvSpPr>
        <p:spPr>
          <a:xfrm rot="0">
            <a:off x="9130784" y="5977365"/>
            <a:ext cx="597932" cy="461862"/>
          </a:xfrm>
          <a:prstGeom prst="rect">
            <a:avLst/>
          </a:prstGeom>
        </p:spPr>
        <p:txBody>
          <a:bodyPr anchor="t" rtlCol="false" tIns="0" lIns="0" bIns="0" rIns="0">
            <a:spAutoFit/>
          </a:bodyPr>
          <a:lstStyle/>
          <a:p>
            <a:pPr algn="ctr">
              <a:lnSpc>
                <a:spcPts val="3808"/>
              </a:lnSpc>
            </a:pPr>
            <a:r>
              <a:rPr lang="en-US" b="true" sz="2473" spc="103">
                <a:solidFill>
                  <a:srgbClr val="FFFFFF"/>
                </a:solidFill>
                <a:latin typeface="DM Sans Bold"/>
                <a:ea typeface="DM Sans Bold"/>
                <a:cs typeface="DM Sans Bold"/>
                <a:sym typeface="DM Sans Bold"/>
              </a:rPr>
              <a:t>04</a:t>
            </a:r>
          </a:p>
        </p:txBody>
      </p:sp>
      <p:sp>
        <p:nvSpPr>
          <p:cNvPr name="TextBox 53" id="53"/>
          <p:cNvSpPr txBox="true"/>
          <p:nvPr/>
        </p:nvSpPr>
        <p:spPr>
          <a:xfrm rot="0">
            <a:off x="9130784" y="7182960"/>
            <a:ext cx="597932" cy="461862"/>
          </a:xfrm>
          <a:prstGeom prst="rect">
            <a:avLst/>
          </a:prstGeom>
        </p:spPr>
        <p:txBody>
          <a:bodyPr anchor="t" rtlCol="false" tIns="0" lIns="0" bIns="0" rIns="0">
            <a:spAutoFit/>
          </a:bodyPr>
          <a:lstStyle/>
          <a:p>
            <a:pPr algn="ctr">
              <a:lnSpc>
                <a:spcPts val="3808"/>
              </a:lnSpc>
            </a:pPr>
            <a:r>
              <a:rPr lang="en-US" b="true" sz="2473" spc="103">
                <a:solidFill>
                  <a:srgbClr val="FFFFFF"/>
                </a:solidFill>
                <a:latin typeface="DM Sans Bold"/>
                <a:ea typeface="DM Sans Bold"/>
                <a:cs typeface="DM Sans Bold"/>
                <a:sym typeface="DM Sans Bold"/>
              </a:rPr>
              <a:t>05</a:t>
            </a:r>
          </a:p>
        </p:txBody>
      </p:sp>
      <p:sp>
        <p:nvSpPr>
          <p:cNvPr name="TextBox 54" id="54"/>
          <p:cNvSpPr txBox="true"/>
          <p:nvPr/>
        </p:nvSpPr>
        <p:spPr>
          <a:xfrm rot="0">
            <a:off x="401355" y="89065"/>
            <a:ext cx="7965131"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INSTALLATION DE L'ENVIRONNEMENT DE TRAVAIL</a:t>
            </a:r>
          </a:p>
        </p:txBody>
      </p:sp>
      <p:sp>
        <p:nvSpPr>
          <p:cNvPr name="TextBox 55" id="55"/>
          <p:cNvSpPr txBox="true"/>
          <p:nvPr/>
        </p:nvSpPr>
        <p:spPr>
          <a:xfrm rot="0">
            <a:off x="7535403" y="333599"/>
            <a:ext cx="9592508" cy="1250035"/>
          </a:xfrm>
          <a:prstGeom prst="rect">
            <a:avLst/>
          </a:prstGeom>
        </p:spPr>
        <p:txBody>
          <a:bodyPr anchor="t" rtlCol="false" tIns="0" lIns="0" bIns="0" rIns="0">
            <a:spAutoFit/>
          </a:bodyPr>
          <a:lstStyle/>
          <a:p>
            <a:pPr algn="ctr" marL="0" indent="0" lvl="0">
              <a:lnSpc>
                <a:spcPts val="5299"/>
              </a:lnSpc>
              <a:spcBef>
                <a:spcPct val="0"/>
              </a:spcBef>
            </a:pPr>
            <a:r>
              <a:rPr lang="en-US" b="true" sz="2430">
                <a:solidFill>
                  <a:srgbClr val="0D0D0D"/>
                </a:solidFill>
                <a:latin typeface="Montserrat Bold"/>
                <a:ea typeface="Montserrat Bold"/>
                <a:cs typeface="Montserrat Bold"/>
                <a:sym typeface="Montserrat Bold"/>
              </a:rPr>
              <a:t>L'</a:t>
            </a:r>
            <a:r>
              <a:rPr lang="en-US" b="true" sz="2430" strike="noStrike" u="none">
                <a:solidFill>
                  <a:srgbClr val="0D0D0D"/>
                </a:solidFill>
                <a:latin typeface="Montserrat Bold"/>
                <a:ea typeface="Montserrat Bold"/>
                <a:cs typeface="Montserrat Bold"/>
                <a:sym typeface="Montserrat Bold"/>
              </a:rPr>
              <a:t>in</a:t>
            </a:r>
            <a:r>
              <a:rPr lang="en-US" b="true" sz="2430" strike="noStrike" u="none">
                <a:solidFill>
                  <a:srgbClr val="0D0D0D"/>
                </a:solidFill>
                <a:latin typeface="Montserrat Bold"/>
                <a:ea typeface="Montserrat Bold"/>
                <a:cs typeface="Montserrat Bold"/>
                <a:sym typeface="Montserrat Bold"/>
              </a:rPr>
              <a:t>s</a:t>
            </a:r>
            <a:r>
              <a:rPr lang="en-US" b="true" sz="2430" strike="noStrike" u="none">
                <a:solidFill>
                  <a:srgbClr val="0D0D0D"/>
                </a:solidFill>
                <a:latin typeface="Montserrat Bold"/>
                <a:ea typeface="Montserrat Bold"/>
                <a:cs typeface="Montserrat Bold"/>
                <a:sym typeface="Montserrat Bold"/>
              </a:rPr>
              <a:t>tall</a:t>
            </a:r>
            <a:r>
              <a:rPr lang="en-US" b="true" sz="2430" strike="noStrike" u="none">
                <a:solidFill>
                  <a:srgbClr val="0D0D0D"/>
                </a:solidFill>
                <a:latin typeface="Montserrat Bold"/>
                <a:ea typeface="Montserrat Bold"/>
                <a:cs typeface="Montserrat Bold"/>
                <a:sym typeface="Montserrat Bold"/>
              </a:rPr>
              <a:t>a</a:t>
            </a:r>
            <a:r>
              <a:rPr lang="en-US" b="true" sz="2430" strike="noStrike" u="none">
                <a:solidFill>
                  <a:srgbClr val="0D0D0D"/>
                </a:solidFill>
                <a:latin typeface="Montserrat Bold"/>
                <a:ea typeface="Montserrat Bold"/>
                <a:cs typeface="Montserrat Bold"/>
                <a:sym typeface="Montserrat Bold"/>
              </a:rPr>
              <a:t>tion de CLIMADA n</a:t>
            </a:r>
            <a:r>
              <a:rPr lang="en-US" b="true" sz="2430" strike="noStrike" u="none">
                <a:solidFill>
                  <a:srgbClr val="0D0D0D"/>
                </a:solidFill>
                <a:latin typeface="Montserrat Bold"/>
                <a:ea typeface="Montserrat Bold"/>
                <a:cs typeface="Montserrat Bold"/>
                <a:sym typeface="Montserrat Bold"/>
              </a:rPr>
              <a:t>é</a:t>
            </a:r>
            <a:r>
              <a:rPr lang="en-US" b="true" sz="2430" strike="noStrike" u="none">
                <a:solidFill>
                  <a:srgbClr val="0D0D0D"/>
                </a:solidFill>
                <a:latin typeface="Montserrat Bold"/>
                <a:ea typeface="Montserrat Bold"/>
                <a:cs typeface="Montserrat Bold"/>
                <a:sym typeface="Montserrat Bold"/>
              </a:rPr>
              <a:t>cess</a:t>
            </a:r>
            <a:r>
              <a:rPr lang="en-US" b="true" sz="2430" strike="noStrike" u="none">
                <a:solidFill>
                  <a:srgbClr val="0D0D0D"/>
                </a:solidFill>
                <a:latin typeface="Montserrat Bold"/>
                <a:ea typeface="Montserrat Bold"/>
                <a:cs typeface="Montserrat Bold"/>
                <a:sym typeface="Montserrat Bold"/>
              </a:rPr>
              <a:t>i</a:t>
            </a:r>
            <a:r>
              <a:rPr lang="en-US" b="true" sz="2430" strike="noStrike" u="none">
                <a:solidFill>
                  <a:srgbClr val="0D0D0D"/>
                </a:solidFill>
                <a:latin typeface="Montserrat Bold"/>
                <a:ea typeface="Montserrat Bold"/>
                <a:cs typeface="Montserrat Bold"/>
                <a:sym typeface="Montserrat Bold"/>
              </a:rPr>
              <a:t>te quelques étapes préliminaires</a:t>
            </a:r>
          </a:p>
        </p:txBody>
      </p:sp>
      <p:sp>
        <p:nvSpPr>
          <p:cNvPr name="TextBox 56" id="56"/>
          <p:cNvSpPr txBox="true"/>
          <p:nvPr/>
        </p:nvSpPr>
        <p:spPr>
          <a:xfrm rot="0">
            <a:off x="7535403" y="8839110"/>
            <a:ext cx="9592508" cy="583285"/>
          </a:xfrm>
          <a:prstGeom prst="rect">
            <a:avLst/>
          </a:prstGeom>
        </p:spPr>
        <p:txBody>
          <a:bodyPr anchor="t" rtlCol="false" tIns="0" lIns="0" bIns="0" rIns="0">
            <a:spAutoFit/>
          </a:bodyPr>
          <a:lstStyle/>
          <a:p>
            <a:pPr algn="ctr" marL="0" indent="0" lvl="0">
              <a:lnSpc>
                <a:spcPts val="5299"/>
              </a:lnSpc>
              <a:spcBef>
                <a:spcPct val="0"/>
              </a:spcBef>
            </a:pPr>
            <a:r>
              <a:rPr lang="en-US" b="true" sz="2430">
                <a:solidFill>
                  <a:srgbClr val="0D0D0D"/>
                </a:solidFill>
                <a:latin typeface="Montserrat Bold"/>
                <a:ea typeface="Montserrat Bold"/>
                <a:cs typeface="Montserrat Bold"/>
                <a:sym typeface="Montserrat Bold"/>
              </a:rPr>
              <a:t>Guide d'</a:t>
            </a:r>
            <a:r>
              <a:rPr lang="en-US" b="true" sz="2430" strike="noStrike" u="none">
                <a:solidFill>
                  <a:srgbClr val="0D0D0D"/>
                </a:solidFill>
                <a:latin typeface="Montserrat Bold"/>
                <a:ea typeface="Montserrat Bold"/>
                <a:cs typeface="Montserrat Bold"/>
                <a:sym typeface="Montserrat Bold"/>
              </a:rPr>
              <a:t>installation détaillé, étape par étape</a:t>
            </a:r>
          </a:p>
        </p:txBody>
      </p:sp>
      <p:sp>
        <p:nvSpPr>
          <p:cNvPr name="TextBox 57" id="57"/>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
        <p:nvSpPr>
          <p:cNvPr name="TextBox 58" id="58"/>
          <p:cNvSpPr txBox="true"/>
          <p:nvPr/>
        </p:nvSpPr>
        <p:spPr>
          <a:xfrm rot="0">
            <a:off x="8647284" y="9631944"/>
            <a:ext cx="8479949" cy="457946"/>
          </a:xfrm>
          <a:prstGeom prst="rect">
            <a:avLst/>
          </a:prstGeom>
        </p:spPr>
        <p:txBody>
          <a:bodyPr anchor="t" rtlCol="false" tIns="0" lIns="0" bIns="0" rIns="0">
            <a:spAutoFit/>
          </a:bodyPr>
          <a:lstStyle/>
          <a:p>
            <a:pPr algn="l">
              <a:lnSpc>
                <a:spcPts val="3633"/>
              </a:lnSpc>
            </a:pPr>
            <a:r>
              <a:rPr lang="en-US" b="true" sz="2595" u="sng">
                <a:solidFill>
                  <a:srgbClr val="0345E4"/>
                </a:solidFill>
                <a:latin typeface="Arimo Bold"/>
                <a:ea typeface="Arimo Bold"/>
                <a:cs typeface="Arimo Bold"/>
                <a:sym typeface="Arimo Bold"/>
                <a:hlinkClick r:id="rId27" tooltip="https://nicaisekassi.github.io/Formation-CLIMADA-CI/"/>
              </a:rPr>
              <a:t>https://nicaisekassi.github.io/Formation-CLIMADA-CI/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53892" y="-78352"/>
            <a:ext cx="15676722" cy="8945523"/>
          </a:xfrm>
          <a:prstGeom prst="rect">
            <a:avLst/>
          </a:prstGeom>
        </p:spPr>
        <p:txBody>
          <a:bodyPr anchor="t" rtlCol="false" tIns="0" lIns="0" bIns="0" rIns="0">
            <a:spAutoFit/>
          </a:bodyPr>
          <a:lstStyle/>
          <a:p>
            <a:pPr algn="just">
              <a:lnSpc>
                <a:spcPts val="5979"/>
              </a:lnSpc>
            </a:pPr>
            <a:r>
              <a:rPr lang="en-US" sz="2742" b="true">
                <a:solidFill>
                  <a:srgbClr val="0D0D0D"/>
                </a:solidFill>
                <a:latin typeface="Montserrat Bold"/>
                <a:ea typeface="Montserrat Bold"/>
                <a:cs typeface="Montserrat Bold"/>
                <a:sym typeface="Montserrat Bold"/>
              </a:rPr>
              <a:t>Guide d'Installation de l'Environnement de Travail CLIMADA</a:t>
            </a:r>
          </a:p>
          <a:p>
            <a:pPr algn="just" marL="0" indent="0" lvl="0">
              <a:lnSpc>
                <a:spcPts val="5979"/>
              </a:lnSpc>
              <a:spcBef>
                <a:spcPct val="0"/>
              </a:spcBef>
            </a:pPr>
            <a:r>
              <a:rPr lang="en-US" sz="2742">
                <a:solidFill>
                  <a:srgbClr val="0D0D0D"/>
                </a:solidFill>
                <a:latin typeface="Montserrat"/>
                <a:ea typeface="Montserrat"/>
                <a:cs typeface="Montserrat"/>
                <a:sym typeface="Montserrat"/>
              </a:rPr>
              <a:t>Ce guide vous ex</a:t>
            </a:r>
            <a:r>
              <a:rPr lang="en-US" sz="2742" strike="noStrike" u="none">
                <a:solidFill>
                  <a:srgbClr val="0D0D0D"/>
                </a:solidFill>
                <a:latin typeface="Montserrat"/>
                <a:ea typeface="Montserrat"/>
                <a:cs typeface="Montserrat"/>
                <a:sym typeface="Montserrat"/>
              </a:rPr>
              <a:t>plique comment configurer un environneme</a:t>
            </a:r>
            <a:r>
              <a:rPr lang="en-US" sz="2742" strike="noStrike" u="none">
                <a:solidFill>
                  <a:srgbClr val="0D0D0D"/>
                </a:solidFill>
                <a:latin typeface="Montserrat"/>
                <a:ea typeface="Montserrat"/>
                <a:cs typeface="Montserrat"/>
                <a:sym typeface="Montserrat"/>
              </a:rPr>
              <a:t>n</a:t>
            </a:r>
            <a:r>
              <a:rPr lang="en-US" sz="2742" strike="noStrike" u="none">
                <a:solidFill>
                  <a:srgbClr val="0D0D0D"/>
                </a:solidFill>
                <a:latin typeface="Montserrat"/>
                <a:ea typeface="Montserrat"/>
                <a:cs typeface="Montserrat"/>
                <a:sym typeface="Montserrat"/>
              </a:rPr>
              <a:t>t</a:t>
            </a:r>
            <a:r>
              <a:rPr lang="en-US" sz="2742" strike="noStrike" u="none">
                <a:solidFill>
                  <a:srgbClr val="0D0D0D"/>
                </a:solidFill>
                <a:latin typeface="Montserrat"/>
                <a:ea typeface="Montserrat"/>
                <a:cs typeface="Montserrat"/>
                <a:sym typeface="Montserrat"/>
              </a:rPr>
              <a:t> Conda reproduc</a:t>
            </a:r>
            <a:r>
              <a:rPr lang="en-US" sz="2742" strike="noStrike" u="none">
                <a:solidFill>
                  <a:srgbClr val="0D0D0D"/>
                </a:solidFill>
                <a:latin typeface="Montserrat"/>
                <a:ea typeface="Montserrat"/>
                <a:cs typeface="Montserrat"/>
                <a:sym typeface="Montserrat"/>
              </a:rPr>
              <a:t>t</a:t>
            </a:r>
            <a:r>
              <a:rPr lang="en-US" sz="2742" strike="noStrike" u="none">
                <a:solidFill>
                  <a:srgbClr val="0D0D0D"/>
                </a:solidFill>
                <a:latin typeface="Montserrat"/>
                <a:ea typeface="Montserrat"/>
                <a:cs typeface="Montserrat"/>
                <a:sym typeface="Montserrat"/>
              </a:rPr>
              <a:t>ible pour la formation CLIMADA.</a:t>
            </a:r>
          </a:p>
          <a:p>
            <a:pPr algn="just">
              <a:lnSpc>
                <a:spcPts val="5979"/>
              </a:lnSpc>
              <a:spcBef>
                <a:spcPct val="0"/>
              </a:spcBef>
            </a:pPr>
            <a:r>
              <a:rPr lang="en-US" b="true" sz="2742" strike="noStrike" u="none">
                <a:solidFill>
                  <a:srgbClr val="0345E4"/>
                </a:solidFill>
                <a:latin typeface="Montserrat Bold"/>
                <a:ea typeface="Montserrat Bold"/>
                <a:cs typeface="Montserrat Bold"/>
                <a:sym typeface="Montserrat Bold"/>
              </a:rPr>
              <a:t>Prérequis</a:t>
            </a:r>
          </a:p>
          <a:p>
            <a:pPr algn="just">
              <a:lnSpc>
                <a:spcPts val="5979"/>
              </a:lnSpc>
              <a:spcBef>
                <a:spcPct val="0"/>
              </a:spcBef>
            </a:pPr>
            <a:r>
              <a:rPr lang="en-US" b="true" sz="2742" strike="noStrike" u="none">
                <a:solidFill>
                  <a:srgbClr val="0D0D0D"/>
                </a:solidFill>
                <a:latin typeface="Montserrat Bold"/>
                <a:ea typeface="Montserrat Bold"/>
                <a:cs typeface="Montserrat Bold"/>
                <a:sym typeface="Montserrat Bold"/>
              </a:rPr>
              <a:t> </a:t>
            </a:r>
            <a:r>
              <a:rPr lang="en-US" b="true" sz="2742" strike="noStrike" u="none">
                <a:solidFill>
                  <a:srgbClr val="99391B"/>
                </a:solidFill>
                <a:latin typeface="Montserrat Bold"/>
                <a:ea typeface="Montserrat Bold"/>
                <a:cs typeface="Montserrat Bold"/>
                <a:sym typeface="Montserrat Bold"/>
              </a:rPr>
              <a:t>1.Python</a:t>
            </a:r>
          </a:p>
          <a:p>
            <a:pPr algn="just" marL="0" indent="0" lvl="0">
              <a:lnSpc>
                <a:spcPts val="5979"/>
              </a:lnSpc>
              <a:spcBef>
                <a:spcPct val="0"/>
              </a:spcBef>
            </a:pPr>
            <a:r>
              <a:rPr lang="en-US" sz="2742" strike="noStrike" u="none">
                <a:solidFill>
                  <a:srgbClr val="0D0D0D"/>
                </a:solidFill>
                <a:latin typeface="Montserrat"/>
                <a:ea typeface="Montserrat"/>
                <a:cs typeface="Montserrat"/>
                <a:sym typeface="Montserrat"/>
              </a:rPr>
              <a:t>L'en</a:t>
            </a:r>
            <a:r>
              <a:rPr lang="en-US" sz="2742" strike="noStrike" u="none">
                <a:solidFill>
                  <a:srgbClr val="0D0D0D"/>
                </a:solidFill>
                <a:latin typeface="Montserrat"/>
                <a:ea typeface="Montserrat"/>
                <a:cs typeface="Montserrat"/>
                <a:sym typeface="Montserrat"/>
              </a:rPr>
              <a:t>v</a:t>
            </a:r>
            <a:r>
              <a:rPr lang="en-US" sz="2742" strike="noStrike" u="none">
                <a:solidFill>
                  <a:srgbClr val="0D0D0D"/>
                </a:solidFill>
                <a:latin typeface="Montserrat"/>
                <a:ea typeface="Montserrat"/>
                <a:cs typeface="Montserrat"/>
                <a:sym typeface="Montserrat"/>
              </a:rPr>
              <a:t>i</a:t>
            </a:r>
            <a:r>
              <a:rPr lang="en-US" sz="2742" strike="noStrike" u="none">
                <a:solidFill>
                  <a:srgbClr val="0D0D0D"/>
                </a:solidFill>
                <a:latin typeface="Montserrat"/>
                <a:ea typeface="Montserrat"/>
                <a:cs typeface="Montserrat"/>
                <a:sym typeface="Montserrat"/>
              </a:rPr>
              <a:t>ronnement que nou</a:t>
            </a:r>
            <a:r>
              <a:rPr lang="en-US" sz="2742" strike="noStrike" u="none">
                <a:solidFill>
                  <a:srgbClr val="0D0D0D"/>
                </a:solidFill>
                <a:latin typeface="Montserrat"/>
                <a:ea typeface="Montserrat"/>
                <a:cs typeface="Montserrat"/>
                <a:sym typeface="Montserrat"/>
              </a:rPr>
              <a:t>s</a:t>
            </a:r>
            <a:r>
              <a:rPr lang="en-US" sz="2742" strike="noStrike" u="none">
                <a:solidFill>
                  <a:srgbClr val="0D0D0D"/>
                </a:solidFill>
                <a:latin typeface="Montserrat"/>
                <a:ea typeface="Montserrat"/>
                <a:cs typeface="Montserrat"/>
                <a:sym typeface="Montserrat"/>
              </a:rPr>
              <a:t> </a:t>
            </a:r>
            <a:r>
              <a:rPr lang="en-US" sz="2742" strike="noStrike" u="none">
                <a:solidFill>
                  <a:srgbClr val="0D0D0D"/>
                </a:solidFill>
                <a:latin typeface="Montserrat"/>
                <a:ea typeface="Montserrat"/>
                <a:cs typeface="Montserrat"/>
                <a:sym typeface="Montserrat"/>
              </a:rPr>
              <a:t>a</a:t>
            </a:r>
            <a:r>
              <a:rPr lang="en-US" sz="2742" strike="noStrike" u="none">
                <a:solidFill>
                  <a:srgbClr val="0D0D0D"/>
                </a:solidFill>
                <a:latin typeface="Montserrat"/>
                <a:ea typeface="Montserrat"/>
                <a:cs typeface="Montserrat"/>
                <a:sym typeface="Montserrat"/>
              </a:rPr>
              <a:t>llo</a:t>
            </a:r>
            <a:r>
              <a:rPr lang="en-US" sz="2742" strike="noStrike" u="none">
                <a:solidFill>
                  <a:srgbClr val="0D0D0D"/>
                </a:solidFill>
                <a:latin typeface="Montserrat"/>
                <a:ea typeface="Montserrat"/>
                <a:cs typeface="Montserrat"/>
                <a:sym typeface="Montserrat"/>
              </a:rPr>
              <a:t>ns c</a:t>
            </a:r>
            <a:r>
              <a:rPr lang="en-US" sz="2742" strike="noStrike" u="none">
                <a:solidFill>
                  <a:srgbClr val="0D0D0D"/>
                </a:solidFill>
                <a:latin typeface="Montserrat"/>
                <a:ea typeface="Montserrat"/>
                <a:cs typeface="Montserrat"/>
                <a:sym typeface="Montserrat"/>
              </a:rPr>
              <a:t>réer </a:t>
            </a:r>
            <a:r>
              <a:rPr lang="en-US" sz="2742" strike="noStrike" u="none">
                <a:solidFill>
                  <a:srgbClr val="0D0D0D"/>
                </a:solidFill>
                <a:latin typeface="Montserrat"/>
                <a:ea typeface="Montserrat"/>
                <a:cs typeface="Montserrat"/>
                <a:sym typeface="Montserrat"/>
              </a:rPr>
              <a:t>u</a:t>
            </a:r>
            <a:r>
              <a:rPr lang="en-US" sz="2742" strike="noStrike" u="none">
                <a:solidFill>
                  <a:srgbClr val="0D0D0D"/>
                </a:solidFill>
                <a:latin typeface="Montserrat"/>
                <a:ea typeface="Montserrat"/>
                <a:cs typeface="Montserrat"/>
                <a:sym typeface="Montserrat"/>
              </a:rPr>
              <a:t>til</a:t>
            </a:r>
            <a:r>
              <a:rPr lang="en-US" sz="2742" strike="noStrike" u="none">
                <a:solidFill>
                  <a:srgbClr val="0D0D0D"/>
                </a:solidFill>
                <a:latin typeface="Montserrat"/>
                <a:ea typeface="Montserrat"/>
                <a:cs typeface="Montserrat"/>
                <a:sym typeface="Montserrat"/>
              </a:rPr>
              <a:t>ise </a:t>
            </a:r>
            <a:r>
              <a:rPr lang="en-US" b="true" sz="2742" strike="noStrike" u="none">
                <a:solidFill>
                  <a:srgbClr val="0345E4"/>
                </a:solidFill>
                <a:latin typeface="Montserrat Bold"/>
                <a:ea typeface="Montserrat Bold"/>
                <a:cs typeface="Montserrat Bold"/>
                <a:sym typeface="Montserrat Bold"/>
              </a:rPr>
              <a:t>Python 3.9</a:t>
            </a:r>
            <a:r>
              <a:rPr lang="en-US" sz="2742" strike="noStrike" u="none">
                <a:solidFill>
                  <a:srgbClr val="0D0D0D"/>
                </a:solidFill>
                <a:latin typeface="Montserrat"/>
                <a:ea typeface="Montserrat"/>
                <a:cs typeface="Montserrat"/>
                <a:sym typeface="Montserrat"/>
              </a:rPr>
              <a:t>. Cepe</a:t>
            </a:r>
            <a:r>
              <a:rPr lang="en-US" sz="2742" strike="noStrike" u="none">
                <a:solidFill>
                  <a:srgbClr val="0D0D0D"/>
                </a:solidFill>
                <a:latin typeface="Montserrat"/>
                <a:ea typeface="Montserrat"/>
                <a:cs typeface="Montserrat"/>
                <a:sym typeface="Montserrat"/>
              </a:rPr>
              <a:t>ndant, vou</a:t>
            </a:r>
            <a:r>
              <a:rPr lang="en-US" sz="2742" strike="noStrike" u="none">
                <a:solidFill>
                  <a:srgbClr val="0D0D0D"/>
                </a:solidFill>
                <a:latin typeface="Montserrat"/>
                <a:ea typeface="Montserrat"/>
                <a:cs typeface="Montserrat"/>
                <a:sym typeface="Montserrat"/>
              </a:rPr>
              <a:t>s </a:t>
            </a:r>
            <a:r>
              <a:rPr lang="en-US" sz="2742" strike="noStrike" u="none">
                <a:solidFill>
                  <a:srgbClr val="0D0D0D"/>
                </a:solidFill>
                <a:latin typeface="Montserrat"/>
                <a:ea typeface="Montserrat"/>
                <a:cs typeface="Montserrat"/>
                <a:sym typeface="Montserrat"/>
              </a:rPr>
              <a:t>n'</a:t>
            </a:r>
            <a:r>
              <a:rPr lang="en-US" sz="2742" strike="noStrike" u="none">
                <a:solidFill>
                  <a:srgbClr val="0D0D0D"/>
                </a:solidFill>
                <a:latin typeface="Montserrat"/>
                <a:ea typeface="Montserrat"/>
                <a:cs typeface="Montserrat"/>
                <a:sym typeface="Montserrat"/>
              </a:rPr>
              <a:t>a</a:t>
            </a:r>
            <a:r>
              <a:rPr lang="en-US" sz="2742" strike="noStrike" u="none">
                <a:solidFill>
                  <a:srgbClr val="0D0D0D"/>
                </a:solidFill>
                <a:latin typeface="Montserrat"/>
                <a:ea typeface="Montserrat"/>
                <a:cs typeface="Montserrat"/>
                <a:sym typeface="Montserrat"/>
              </a:rPr>
              <a:t>vez</a:t>
            </a:r>
            <a:r>
              <a:rPr lang="en-US" sz="2742" strike="noStrike" u="none">
                <a:solidFill>
                  <a:srgbClr val="0D0D0D"/>
                </a:solidFill>
                <a:latin typeface="Montserrat"/>
                <a:ea typeface="Montserrat"/>
                <a:cs typeface="Montserrat"/>
                <a:sym typeface="Montserrat"/>
              </a:rPr>
              <a:t> </a:t>
            </a:r>
            <a:r>
              <a:rPr lang="en-US" b="true" sz="2742" strike="noStrike" u="none">
                <a:solidFill>
                  <a:srgbClr val="0D0D0D"/>
                </a:solidFill>
                <a:latin typeface="Montserrat Bold"/>
                <a:ea typeface="Montserrat Bold"/>
                <a:cs typeface="Montserrat Bold"/>
                <a:sym typeface="Montserrat Bold"/>
              </a:rPr>
              <a:t>pa</a:t>
            </a:r>
            <a:r>
              <a:rPr lang="en-US" b="true" sz="2742" strike="noStrike" u="none">
                <a:solidFill>
                  <a:srgbClr val="0D0D0D"/>
                </a:solidFill>
                <a:latin typeface="Montserrat Bold"/>
                <a:ea typeface="Montserrat Bold"/>
                <a:cs typeface="Montserrat Bold"/>
                <a:sym typeface="Montserrat Bold"/>
              </a:rPr>
              <a:t>s beso</a:t>
            </a:r>
            <a:r>
              <a:rPr lang="en-US" b="true" sz="2742" strike="noStrike" u="none">
                <a:solidFill>
                  <a:srgbClr val="0D0D0D"/>
                </a:solidFill>
                <a:latin typeface="Montserrat Bold"/>
                <a:ea typeface="Montserrat Bold"/>
                <a:cs typeface="Montserrat Bold"/>
                <a:sym typeface="Montserrat Bold"/>
              </a:rPr>
              <a:t>in de l'installer sép</a:t>
            </a:r>
            <a:r>
              <a:rPr lang="en-US" b="true" sz="2742" strike="noStrike" u="none">
                <a:solidFill>
                  <a:srgbClr val="0D0D0D"/>
                </a:solidFill>
                <a:latin typeface="Montserrat Bold"/>
                <a:ea typeface="Montserrat Bold"/>
                <a:cs typeface="Montserrat Bold"/>
                <a:sym typeface="Montserrat Bold"/>
              </a:rPr>
              <a:t>a</a:t>
            </a:r>
            <a:r>
              <a:rPr lang="en-US" b="true" sz="2742" strike="noStrike" u="none">
                <a:solidFill>
                  <a:srgbClr val="0D0D0D"/>
                </a:solidFill>
                <a:latin typeface="Montserrat Bold"/>
                <a:ea typeface="Montserrat Bold"/>
                <a:cs typeface="Montserrat Bold"/>
                <a:sym typeface="Montserrat Bold"/>
              </a:rPr>
              <a:t>r</a:t>
            </a:r>
            <a:r>
              <a:rPr lang="en-US" b="true" sz="2742" strike="noStrike" u="none">
                <a:solidFill>
                  <a:srgbClr val="0D0D0D"/>
                </a:solidFill>
                <a:latin typeface="Montserrat Bold"/>
                <a:ea typeface="Montserrat Bold"/>
                <a:cs typeface="Montserrat Bold"/>
                <a:sym typeface="Montserrat Bold"/>
              </a:rPr>
              <a:t>émen</a:t>
            </a:r>
            <a:r>
              <a:rPr lang="en-US" b="true" sz="2742" strike="noStrike" u="none">
                <a:solidFill>
                  <a:srgbClr val="0D0D0D"/>
                </a:solidFill>
                <a:latin typeface="Montserrat Bold"/>
                <a:ea typeface="Montserrat Bold"/>
                <a:cs typeface="Montserrat Bold"/>
                <a:sym typeface="Montserrat Bold"/>
              </a:rPr>
              <a:t>t</a:t>
            </a:r>
            <a:r>
              <a:rPr lang="en-US" sz="2742" strike="noStrike" u="none">
                <a:solidFill>
                  <a:srgbClr val="0D0D0D"/>
                </a:solidFill>
                <a:latin typeface="Montserrat"/>
                <a:ea typeface="Montserrat"/>
                <a:cs typeface="Montserrat"/>
                <a:sym typeface="Montserrat"/>
              </a:rPr>
              <a:t>. C</a:t>
            </a:r>
            <a:r>
              <a:rPr lang="en-US" sz="2742" strike="noStrike" u="none">
                <a:solidFill>
                  <a:srgbClr val="0D0D0D"/>
                </a:solidFill>
                <a:latin typeface="Montserrat"/>
                <a:ea typeface="Montserrat"/>
                <a:cs typeface="Montserrat"/>
                <a:sym typeface="Montserrat"/>
              </a:rPr>
              <a:t>onda s</a:t>
            </a:r>
            <a:r>
              <a:rPr lang="en-US" sz="2742" strike="noStrike" u="none">
                <a:solidFill>
                  <a:srgbClr val="0D0D0D"/>
                </a:solidFill>
                <a:latin typeface="Montserrat"/>
                <a:ea typeface="Montserrat"/>
                <a:cs typeface="Montserrat"/>
                <a:sym typeface="Montserrat"/>
              </a:rPr>
              <a:t>'en chargera po</a:t>
            </a:r>
            <a:r>
              <a:rPr lang="en-US" sz="2742" strike="noStrike" u="none">
                <a:solidFill>
                  <a:srgbClr val="0D0D0D"/>
                </a:solidFill>
                <a:latin typeface="Montserrat"/>
                <a:ea typeface="Montserrat"/>
                <a:cs typeface="Montserrat"/>
                <a:sym typeface="Montserrat"/>
              </a:rPr>
              <a:t>ur vous.</a:t>
            </a:r>
          </a:p>
          <a:p>
            <a:pPr algn="just" marL="0" indent="0" lvl="0">
              <a:lnSpc>
                <a:spcPts val="5979"/>
              </a:lnSpc>
              <a:spcBef>
                <a:spcPct val="0"/>
              </a:spcBef>
            </a:pPr>
            <a:r>
              <a:rPr lang="en-US" b="true" sz="2742" strike="noStrike" u="none">
                <a:solidFill>
                  <a:srgbClr val="040606"/>
                </a:solidFill>
                <a:latin typeface="Montserrat Bold"/>
                <a:ea typeface="Montserrat Bold"/>
                <a:cs typeface="Montserrat Bold"/>
                <a:sym typeface="Montserrat Bold"/>
              </a:rPr>
              <a:t> </a:t>
            </a:r>
            <a:r>
              <a:rPr lang="en-US" b="true" sz="2742" strike="noStrike" u="none">
                <a:solidFill>
                  <a:srgbClr val="99391B"/>
                </a:solidFill>
                <a:latin typeface="Montserrat Bold"/>
                <a:ea typeface="Montserrat Bold"/>
                <a:cs typeface="Montserrat Bold"/>
                <a:sym typeface="Montserrat Bold"/>
              </a:rPr>
              <a:t>2. Conda (Miniconda ou Anaconda)</a:t>
            </a:r>
          </a:p>
          <a:p>
            <a:pPr algn="just" marL="0" indent="0" lvl="0">
              <a:lnSpc>
                <a:spcPts val="5979"/>
              </a:lnSpc>
              <a:spcBef>
                <a:spcPct val="0"/>
              </a:spcBef>
            </a:pPr>
            <a:r>
              <a:rPr lang="en-US" sz="2742" strike="noStrike" u="none">
                <a:solidFill>
                  <a:srgbClr val="0D0D0D"/>
                </a:solidFill>
                <a:latin typeface="Montserrat"/>
                <a:ea typeface="Montserrat"/>
                <a:cs typeface="Montserrat"/>
                <a:sym typeface="Montserrat"/>
              </a:rPr>
              <a:t>Vous devez avoir Conda installé sur votre machine. Si ce n'est pas le cas, veuillez le télécharger et l'installer en suivant les liens ci-dessous. Nous recommandons </a:t>
            </a:r>
            <a:r>
              <a:rPr lang="en-US" b="true" sz="2742" strike="noStrike" u="none">
                <a:solidFill>
                  <a:srgbClr val="0345E4"/>
                </a:solidFill>
                <a:latin typeface="Montserrat Bold"/>
                <a:ea typeface="Montserrat Bold"/>
                <a:cs typeface="Montserrat Bold"/>
                <a:sym typeface="Montserrat Bold"/>
              </a:rPr>
              <a:t>Miniconda</a:t>
            </a:r>
            <a:r>
              <a:rPr lang="en-US" sz="2742" strike="noStrike" u="none">
                <a:solidFill>
                  <a:srgbClr val="0345E4"/>
                </a:solidFill>
                <a:latin typeface="Montserrat"/>
                <a:ea typeface="Montserrat"/>
                <a:cs typeface="Montserrat"/>
                <a:sym typeface="Montserrat"/>
              </a:rPr>
              <a:t> </a:t>
            </a:r>
            <a:r>
              <a:rPr lang="en-US" sz="2742" strike="noStrike" u="none">
                <a:solidFill>
                  <a:srgbClr val="0D0D0D"/>
                </a:solidFill>
                <a:latin typeface="Montserrat"/>
                <a:ea typeface="Montserrat"/>
                <a:cs typeface="Montserrat"/>
                <a:sym typeface="Montserrat"/>
              </a:rPr>
              <a:t>pour une installation plus légère.</a:t>
            </a:r>
          </a:p>
          <a:p>
            <a:pPr algn="just">
              <a:lnSpc>
                <a:spcPts val="5979"/>
              </a:lnSpc>
            </a:pPr>
          </a:p>
        </p:txBody>
      </p:sp>
      <p:sp>
        <p:nvSpPr>
          <p:cNvPr name="TextBox 5" id="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7507401" y="2953006"/>
            <a:ext cx="1256033" cy="5874471"/>
            <a:chOff x="0" y="0"/>
            <a:chExt cx="330807" cy="1547186"/>
          </a:xfrm>
        </p:grpSpPr>
        <p:sp>
          <p:nvSpPr>
            <p:cNvPr name="Freeform 3" id="3"/>
            <p:cNvSpPr/>
            <p:nvPr/>
          </p:nvSpPr>
          <p:spPr>
            <a:xfrm flipH="false" flipV="false" rot="0">
              <a:off x="0" y="0"/>
              <a:ext cx="330807" cy="1547186"/>
            </a:xfrm>
            <a:custGeom>
              <a:avLst/>
              <a:gdLst/>
              <a:ahLst/>
              <a:cxnLst/>
              <a:rect r="r" b="b" t="t" l="l"/>
              <a:pathLst>
                <a:path h="1547186" w="330807">
                  <a:moveTo>
                    <a:pt x="165403" y="0"/>
                  </a:moveTo>
                  <a:lnTo>
                    <a:pt x="165403" y="0"/>
                  </a:lnTo>
                  <a:cubicBezTo>
                    <a:pt x="256753" y="0"/>
                    <a:pt x="330807" y="74054"/>
                    <a:pt x="330807" y="165403"/>
                  </a:cubicBezTo>
                  <a:lnTo>
                    <a:pt x="330807" y="1381782"/>
                  </a:lnTo>
                  <a:cubicBezTo>
                    <a:pt x="330807" y="1473132"/>
                    <a:pt x="256753" y="1547186"/>
                    <a:pt x="165403" y="1547186"/>
                  </a:cubicBezTo>
                  <a:lnTo>
                    <a:pt x="165403" y="1547186"/>
                  </a:lnTo>
                  <a:cubicBezTo>
                    <a:pt x="74054" y="1547186"/>
                    <a:pt x="0" y="1473132"/>
                    <a:pt x="0" y="1381782"/>
                  </a:cubicBezTo>
                  <a:lnTo>
                    <a:pt x="0" y="165403"/>
                  </a:lnTo>
                  <a:cubicBezTo>
                    <a:pt x="0" y="74054"/>
                    <a:pt x="74054" y="0"/>
                    <a:pt x="165403" y="0"/>
                  </a:cubicBezTo>
                  <a:close/>
                </a:path>
              </a:pathLst>
            </a:custGeom>
            <a:solidFill>
              <a:srgbClr val="1C5739"/>
            </a:solidFill>
            <a:ln cap="rnd">
              <a:noFill/>
              <a:prstDash val="solid"/>
              <a:round/>
            </a:ln>
          </p:spPr>
        </p:sp>
        <p:sp>
          <p:nvSpPr>
            <p:cNvPr name="TextBox 4" id="4"/>
            <p:cNvSpPr txBox="true"/>
            <p:nvPr/>
          </p:nvSpPr>
          <p:spPr>
            <a:xfrm>
              <a:off x="0" y="-152400"/>
              <a:ext cx="330807" cy="1699586"/>
            </a:xfrm>
            <a:prstGeom prst="rect">
              <a:avLst/>
            </a:prstGeom>
          </p:spPr>
          <p:txBody>
            <a:bodyPr anchor="ctr" rtlCol="false" tIns="0" lIns="0" bIns="0" rIns="0"/>
            <a:lstStyle/>
            <a:p>
              <a:pPr algn="ctr">
                <a:lnSpc>
                  <a:spcPts val="4705"/>
                </a:lnSpc>
              </a:pPr>
              <a:r>
                <a:rPr lang="en-US" b="true" sz="2599" spc="150">
                  <a:solidFill>
                    <a:srgbClr val="FDFBFB"/>
                  </a:solidFill>
                  <a:latin typeface="Open Sauce Bold"/>
                  <a:ea typeface="Open Sauce Bold"/>
                  <a:cs typeface="Open Sauce Bold"/>
                  <a:sym typeface="Open Sauce Bold"/>
                </a:rPr>
                <a:t>01</a:t>
              </a:r>
            </a:p>
            <a:p>
              <a:pPr algn="ctr">
                <a:lnSpc>
                  <a:spcPts val="4705"/>
                </a:lnSpc>
              </a:pPr>
              <a:r>
                <a:rPr lang="en-US" b="true" sz="2599" spc="150">
                  <a:solidFill>
                    <a:srgbClr val="FDFBFB"/>
                  </a:solidFill>
                  <a:latin typeface="Open Sauce Bold"/>
                  <a:ea typeface="Open Sauce Bold"/>
                  <a:cs typeface="Open Sauce Bold"/>
                  <a:sym typeface="Open Sauce Bold"/>
                </a:rPr>
                <a:t>02</a:t>
              </a:r>
            </a:p>
            <a:p>
              <a:pPr algn="ctr">
                <a:lnSpc>
                  <a:spcPts val="4705"/>
                </a:lnSpc>
              </a:pPr>
              <a:r>
                <a:rPr lang="en-US" b="true" sz="2599" spc="150">
                  <a:solidFill>
                    <a:srgbClr val="FDFBFB"/>
                  </a:solidFill>
                  <a:latin typeface="Open Sauce Bold"/>
                  <a:ea typeface="Open Sauce Bold"/>
                  <a:cs typeface="Open Sauce Bold"/>
                  <a:sym typeface="Open Sauce Bold"/>
                </a:rPr>
                <a:t>03</a:t>
              </a:r>
            </a:p>
            <a:p>
              <a:pPr algn="ctr">
                <a:lnSpc>
                  <a:spcPts val="4705"/>
                </a:lnSpc>
              </a:pPr>
              <a:r>
                <a:rPr lang="en-US" b="true" sz="2599" spc="150">
                  <a:solidFill>
                    <a:srgbClr val="FDFBFB"/>
                  </a:solidFill>
                  <a:latin typeface="Open Sauce Bold"/>
                  <a:ea typeface="Open Sauce Bold"/>
                  <a:cs typeface="Open Sauce Bold"/>
                  <a:sym typeface="Open Sauce Bold"/>
                </a:rPr>
                <a:t>04</a:t>
              </a:r>
            </a:p>
            <a:p>
              <a:pPr algn="ctr">
                <a:lnSpc>
                  <a:spcPts val="4705"/>
                </a:lnSpc>
              </a:pPr>
              <a:r>
                <a:rPr lang="en-US" b="true" sz="2599" spc="150">
                  <a:solidFill>
                    <a:srgbClr val="FDFBFB"/>
                  </a:solidFill>
                  <a:latin typeface="Open Sauce Bold"/>
                  <a:ea typeface="Open Sauce Bold"/>
                  <a:cs typeface="Open Sauce Bold"/>
                  <a:sym typeface="Open Sauce Bold"/>
                </a:rPr>
                <a:t>05</a:t>
              </a:r>
            </a:p>
            <a:p>
              <a:pPr algn="ctr">
                <a:lnSpc>
                  <a:spcPts val="4705"/>
                </a:lnSpc>
              </a:pPr>
              <a:r>
                <a:rPr lang="en-US" b="true" sz="2599" spc="150">
                  <a:solidFill>
                    <a:srgbClr val="FDFBFB"/>
                  </a:solidFill>
                  <a:latin typeface="Open Sauce Bold"/>
                  <a:ea typeface="Open Sauce Bold"/>
                  <a:cs typeface="Open Sauce Bold"/>
                  <a:sym typeface="Open Sauce Bold"/>
                </a:rPr>
                <a:t>06</a:t>
              </a:r>
            </a:p>
            <a:p>
              <a:pPr algn="ctr" marL="0" indent="0" lvl="0">
                <a:lnSpc>
                  <a:spcPts val="4705"/>
                </a:lnSpc>
              </a:pPr>
              <a:r>
                <a:rPr lang="en-US" b="true" sz="2599" spc="150">
                  <a:solidFill>
                    <a:srgbClr val="FDFBFB"/>
                  </a:solidFill>
                  <a:latin typeface="Open Sauce Bold"/>
                  <a:ea typeface="Open Sauce Bold"/>
                  <a:cs typeface="Open Sauce Bold"/>
                  <a:sym typeface="Open Sauce Bold"/>
                </a:rPr>
                <a:t>07</a:t>
              </a: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246269" y="1163880"/>
            <a:ext cx="5856755" cy="1789126"/>
          </a:xfrm>
          <a:prstGeom prst="rect">
            <a:avLst/>
          </a:prstGeom>
        </p:spPr>
        <p:txBody>
          <a:bodyPr anchor="t" rtlCol="false" tIns="0" lIns="0" bIns="0" rIns="0">
            <a:spAutoFit/>
          </a:bodyPr>
          <a:lstStyle/>
          <a:p>
            <a:pPr algn="l">
              <a:lnSpc>
                <a:spcPts val="6994"/>
              </a:lnSpc>
            </a:pPr>
            <a:r>
              <a:rPr lang="en-US" b="true" sz="5068" spc="496">
                <a:solidFill>
                  <a:srgbClr val="000000"/>
                </a:solidFill>
                <a:latin typeface="Poppins Bold"/>
                <a:ea typeface="Poppins Bold"/>
                <a:cs typeface="Poppins Bold"/>
                <a:sym typeface="Poppins Bold"/>
              </a:rPr>
              <a:t>PLAN DE LA PRÉSENTATION</a:t>
            </a:r>
          </a:p>
        </p:txBody>
      </p:sp>
      <p:sp>
        <p:nvSpPr>
          <p:cNvPr name="TextBox 10" id="10"/>
          <p:cNvSpPr txBox="true"/>
          <p:nvPr/>
        </p:nvSpPr>
        <p:spPr>
          <a:xfrm rot="0">
            <a:off x="8962977" y="3771627"/>
            <a:ext cx="8591598" cy="4084829"/>
          </a:xfrm>
          <a:prstGeom prst="rect">
            <a:avLst/>
          </a:prstGeom>
        </p:spPr>
        <p:txBody>
          <a:bodyPr anchor="t" rtlCol="false" tIns="0" lIns="0" bIns="0" rIns="0">
            <a:spAutoFit/>
          </a:bodyPr>
          <a:lstStyle/>
          <a:p>
            <a:pPr algn="l">
              <a:lnSpc>
                <a:spcPts val="4705"/>
              </a:lnSpc>
            </a:pPr>
            <a:r>
              <a:rPr lang="en-US" sz="2599" spc="150">
                <a:solidFill>
                  <a:srgbClr val="231F20"/>
                </a:solidFill>
                <a:latin typeface="Open Sauce"/>
                <a:ea typeface="Open Sauce"/>
                <a:cs typeface="Open Sauce"/>
                <a:sym typeface="Open Sauce"/>
              </a:rPr>
              <a:t>Contexte et Enjeux Stratégiques </a:t>
            </a:r>
          </a:p>
          <a:p>
            <a:pPr algn="l">
              <a:lnSpc>
                <a:spcPts val="4705"/>
              </a:lnSpc>
            </a:pPr>
            <a:r>
              <a:rPr lang="en-US" sz="2599" spc="150">
                <a:solidFill>
                  <a:srgbClr val="231F20"/>
                </a:solidFill>
                <a:latin typeface="Open Sauce"/>
                <a:ea typeface="Open Sauce"/>
                <a:cs typeface="Open Sauce"/>
                <a:sym typeface="Open Sauce"/>
              </a:rPr>
              <a:t>Objectifs de la formation</a:t>
            </a:r>
          </a:p>
          <a:p>
            <a:pPr algn="l">
              <a:lnSpc>
                <a:spcPts val="4705"/>
              </a:lnSpc>
            </a:pPr>
            <a:r>
              <a:rPr lang="en-US" sz="2599" spc="150">
                <a:solidFill>
                  <a:srgbClr val="231F20"/>
                </a:solidFill>
                <a:latin typeface="Open Sauce"/>
                <a:ea typeface="Open Sauce"/>
                <a:cs typeface="Open Sauce"/>
                <a:sym typeface="Open Sauce"/>
              </a:rPr>
              <a:t>Spécificités DGE et besoins institutionnels</a:t>
            </a:r>
          </a:p>
          <a:p>
            <a:pPr algn="l">
              <a:lnSpc>
                <a:spcPts val="4705"/>
              </a:lnSpc>
            </a:pPr>
            <a:r>
              <a:rPr lang="en-US" sz="2599" spc="150">
                <a:solidFill>
                  <a:srgbClr val="231F20"/>
                </a:solidFill>
                <a:latin typeface="Open Sauce"/>
                <a:ea typeface="Open Sauce"/>
                <a:cs typeface="Open Sauce"/>
                <a:sym typeface="Open Sauce"/>
              </a:rPr>
              <a:t>CLIMADA - présentation générale</a:t>
            </a:r>
          </a:p>
          <a:p>
            <a:pPr algn="l">
              <a:lnSpc>
                <a:spcPts val="4705"/>
              </a:lnSpc>
            </a:pPr>
            <a:r>
              <a:rPr lang="en-US" sz="2599" spc="150">
                <a:solidFill>
                  <a:srgbClr val="231F20"/>
                </a:solidFill>
                <a:latin typeface="Open Sauce"/>
                <a:ea typeface="Open Sauce"/>
                <a:cs typeface="Open Sauce"/>
                <a:sym typeface="Open Sauce"/>
              </a:rPr>
              <a:t>Cas Pratiques - Travaux Dirigés Modélisation</a:t>
            </a:r>
          </a:p>
          <a:p>
            <a:pPr algn="l">
              <a:lnSpc>
                <a:spcPts val="4705"/>
              </a:lnSpc>
            </a:pPr>
            <a:r>
              <a:rPr lang="en-US" sz="2599" spc="150">
                <a:solidFill>
                  <a:srgbClr val="231F20"/>
                </a:solidFill>
                <a:latin typeface="Open Sauce"/>
                <a:ea typeface="Open Sauce"/>
                <a:cs typeface="Open Sauce"/>
                <a:sym typeface="Open Sauce"/>
              </a:rPr>
              <a:t>De l'Analyse à la Décision Économique</a:t>
            </a:r>
          </a:p>
          <a:p>
            <a:pPr algn="l">
              <a:lnSpc>
                <a:spcPts val="4705"/>
              </a:lnSpc>
            </a:pPr>
            <a:r>
              <a:rPr lang="en-US" sz="2599" spc="150">
                <a:solidFill>
                  <a:srgbClr val="231F20"/>
                </a:solidFill>
                <a:latin typeface="Open Sauce"/>
                <a:ea typeface="Open Sauce"/>
                <a:cs typeface="Open Sauce"/>
                <a:sym typeface="Open Sauce"/>
              </a:rPr>
              <a:t>Conclusion</a:t>
            </a:r>
          </a:p>
        </p:txBody>
      </p:sp>
      <p:sp>
        <p:nvSpPr>
          <p:cNvPr name="Freeform 11" id="11"/>
          <p:cNvSpPr/>
          <p:nvPr/>
        </p:nvSpPr>
        <p:spPr>
          <a:xfrm flipH="false" flipV="false" rot="0">
            <a:off x="-1681735" y="-824509"/>
            <a:ext cx="4867275" cy="1490603"/>
          </a:xfrm>
          <a:custGeom>
            <a:avLst/>
            <a:gdLst/>
            <a:ahLst/>
            <a:cxnLst/>
            <a:rect r="r" b="b" t="t" l="l"/>
            <a:pathLst>
              <a:path h="1490603" w="4867275">
                <a:moveTo>
                  <a:pt x="0" y="0"/>
                </a:moveTo>
                <a:lnTo>
                  <a:pt x="4867275" y="0"/>
                </a:lnTo>
                <a:lnTo>
                  <a:pt x="4867275" y="1490603"/>
                </a:lnTo>
                <a:lnTo>
                  <a:pt x="0" y="14906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834986" y="-2701878"/>
            <a:ext cx="5983836" cy="5983836"/>
          </a:xfrm>
          <a:custGeom>
            <a:avLst/>
            <a:gdLst/>
            <a:ahLst/>
            <a:cxnLst/>
            <a:rect r="r" b="b" t="t" l="l"/>
            <a:pathLst>
              <a:path h="5983836" w="5983836">
                <a:moveTo>
                  <a:pt x="0" y="0"/>
                </a:moveTo>
                <a:lnTo>
                  <a:pt x="5983836" y="0"/>
                </a:lnTo>
                <a:lnTo>
                  <a:pt x="5983836" y="5983836"/>
                </a:lnTo>
                <a:lnTo>
                  <a:pt x="0" y="59838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6098772" y="-204302"/>
            <a:ext cx="2321057" cy="1740793"/>
          </a:xfrm>
          <a:custGeom>
            <a:avLst/>
            <a:gdLst/>
            <a:ahLst/>
            <a:cxnLst/>
            <a:rect r="r" b="b" t="t" l="l"/>
            <a:pathLst>
              <a:path h="1740793" w="2321057">
                <a:moveTo>
                  <a:pt x="0" y="0"/>
                </a:moveTo>
                <a:lnTo>
                  <a:pt x="2321056" y="0"/>
                </a:lnTo>
                <a:lnTo>
                  <a:pt x="2321056" y="1740793"/>
                </a:lnTo>
                <a:lnTo>
                  <a:pt x="0" y="1740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631689" y="6028032"/>
            <a:ext cx="5875712" cy="3821469"/>
          </a:xfrm>
          <a:custGeom>
            <a:avLst/>
            <a:gdLst/>
            <a:ahLst/>
            <a:cxnLst/>
            <a:rect r="r" b="b" t="t" l="l"/>
            <a:pathLst>
              <a:path h="3821469" w="5875712">
                <a:moveTo>
                  <a:pt x="0" y="0"/>
                </a:moveTo>
                <a:lnTo>
                  <a:pt x="5875712" y="0"/>
                </a:lnTo>
                <a:lnTo>
                  <a:pt x="5875712" y="3821470"/>
                </a:lnTo>
                <a:lnTo>
                  <a:pt x="0" y="3821470"/>
                </a:lnTo>
                <a:lnTo>
                  <a:pt x="0" y="0"/>
                </a:lnTo>
                <a:close/>
              </a:path>
            </a:pathLst>
          </a:custGeom>
          <a:blipFill>
            <a:blip r:embed="rId10">
              <a:extLst>
                <a:ext uri="{96DAC541-7B7A-43D3-8B79-37D633B846F1}">
                  <asvg:svgBlip xmlns:asvg="http://schemas.microsoft.com/office/drawing/2016/SVG/main" r:embed="rId11"/>
                </a:ext>
              </a:extLst>
            </a:blip>
            <a:stretch>
              <a:fillRect l="0" t="0" r="-37284" b="0"/>
            </a:stretch>
          </a:blipFill>
          <a:ln cap="sq">
            <a:noFill/>
            <a:prstDash val="solid"/>
            <a:miter/>
          </a:ln>
        </p:spPr>
      </p:sp>
      <p:sp>
        <p:nvSpPr>
          <p:cNvPr name="TextBox 15" id="1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45224" y="401048"/>
            <a:ext cx="15305067" cy="9633239"/>
          </a:xfrm>
          <a:prstGeom prst="rect">
            <a:avLst/>
          </a:prstGeom>
        </p:spPr>
        <p:txBody>
          <a:bodyPr anchor="t" rtlCol="false" tIns="0" lIns="0" bIns="0" rIns="0">
            <a:spAutoFit/>
          </a:bodyPr>
          <a:lstStyle/>
          <a:p>
            <a:pPr algn="just" marL="0" indent="0" lvl="0">
              <a:lnSpc>
                <a:spcPts val="5519"/>
              </a:lnSpc>
              <a:spcBef>
                <a:spcPct val="0"/>
              </a:spcBef>
            </a:pPr>
            <a:r>
              <a:rPr lang="en-US" sz="2532" strike="noStrike" u="none">
                <a:solidFill>
                  <a:srgbClr val="0D0D0D"/>
                </a:solidFill>
                <a:latin typeface="Montserrat"/>
                <a:ea typeface="Montserrat"/>
                <a:cs typeface="Montserrat"/>
                <a:sym typeface="Montserrat"/>
              </a:rPr>
              <a:t> </a:t>
            </a:r>
            <a:r>
              <a:rPr lang="en-US" b="true" sz="2532" strike="noStrike" u="none">
                <a:solidFill>
                  <a:srgbClr val="0345E4"/>
                </a:solidFill>
                <a:latin typeface="Montserrat Bold"/>
                <a:ea typeface="Montserrat Bold"/>
                <a:cs typeface="Montserrat Bold"/>
                <a:sym typeface="Montserrat Bold"/>
              </a:rPr>
              <a:t>Pou</a:t>
            </a:r>
            <a:r>
              <a:rPr lang="en-US" b="true" sz="2532" strike="noStrike" u="none">
                <a:solidFill>
                  <a:srgbClr val="0345E4"/>
                </a:solidFill>
                <a:latin typeface="Montserrat Bold"/>
                <a:ea typeface="Montserrat Bold"/>
                <a:cs typeface="Montserrat Bold"/>
                <a:sym typeface="Montserrat Bold"/>
              </a:rPr>
              <a:t>r</a:t>
            </a:r>
            <a:r>
              <a:rPr lang="en-US" b="true" sz="2532" strike="noStrike" u="none">
                <a:solidFill>
                  <a:srgbClr val="0345E4"/>
                </a:solidFill>
                <a:latin typeface="Montserrat Bold"/>
                <a:ea typeface="Montserrat Bold"/>
                <a:cs typeface="Montserrat Bold"/>
                <a:sym typeface="Montserrat Bold"/>
              </a:rPr>
              <a:t> Windows :</a:t>
            </a:r>
          </a:p>
          <a:p>
            <a:pPr algn="just">
              <a:lnSpc>
                <a:spcPts val="5519"/>
              </a:lnSpc>
            </a:pPr>
            <a:r>
              <a:rPr lang="en-US" sz="2532" strike="noStrike" u="none">
                <a:solidFill>
                  <a:srgbClr val="0D0D0D"/>
                </a:solidFill>
                <a:latin typeface="Montserrat"/>
                <a:ea typeface="Montserrat"/>
                <a:cs typeface="Montserrat"/>
                <a:sym typeface="Montserrat"/>
              </a:rPr>
              <a:t> - Téléc</a:t>
            </a:r>
            <a:r>
              <a:rPr lang="en-US" sz="2532" strike="noStrike" u="none">
                <a:solidFill>
                  <a:srgbClr val="0D0D0D"/>
                </a:solidFill>
                <a:latin typeface="Montserrat"/>
                <a:ea typeface="Montserrat"/>
                <a:cs typeface="Montserrat"/>
                <a:sym typeface="Montserrat"/>
              </a:rPr>
              <a:t>h</a:t>
            </a:r>
            <a:r>
              <a:rPr lang="en-US" sz="2532" strike="noStrike" u="none">
                <a:solidFill>
                  <a:srgbClr val="0D0D0D"/>
                </a:solidFill>
                <a:latin typeface="Montserrat"/>
                <a:ea typeface="Montserrat"/>
                <a:cs typeface="Montserrat"/>
                <a:sym typeface="Montserrat"/>
              </a:rPr>
              <a:t>a</a:t>
            </a:r>
            <a:r>
              <a:rPr lang="en-US" sz="2532" strike="noStrike" u="none">
                <a:solidFill>
                  <a:srgbClr val="0D0D0D"/>
                </a:solidFill>
                <a:latin typeface="Montserrat"/>
                <a:ea typeface="Montserrat"/>
                <a:cs typeface="Montserrat"/>
                <a:sym typeface="Montserrat"/>
              </a:rPr>
              <a:t>rg</a:t>
            </a:r>
            <a:r>
              <a:rPr lang="en-US" sz="2532" strike="noStrike" u="none">
                <a:solidFill>
                  <a:srgbClr val="0D0D0D"/>
                </a:solidFill>
                <a:latin typeface="Montserrat"/>
                <a:ea typeface="Montserrat"/>
                <a:cs typeface="Montserrat"/>
                <a:sym typeface="Montserrat"/>
              </a:rPr>
              <a:t>ez </a:t>
            </a:r>
            <a:r>
              <a:rPr lang="en-US" sz="2532" strike="noStrike" u="none">
                <a:solidFill>
                  <a:srgbClr val="0D0D0D"/>
                </a:solidFill>
                <a:latin typeface="Montserrat"/>
                <a:ea typeface="Montserrat"/>
                <a:cs typeface="Montserrat"/>
                <a:sym typeface="Montserrat"/>
              </a:rPr>
              <a:t>l'</a:t>
            </a:r>
            <a:r>
              <a:rPr lang="en-US" sz="2532" strike="noStrike" u="none">
                <a:solidFill>
                  <a:srgbClr val="0D0D0D"/>
                </a:solidFill>
                <a:latin typeface="Montserrat"/>
                <a:ea typeface="Montserrat"/>
                <a:cs typeface="Montserrat"/>
                <a:sym typeface="Montserrat"/>
              </a:rPr>
              <a:t>i</a:t>
            </a:r>
            <a:r>
              <a:rPr lang="en-US" sz="2532" strike="noStrike" u="none">
                <a:solidFill>
                  <a:srgbClr val="0D0D0D"/>
                </a:solidFill>
                <a:latin typeface="Montserrat"/>
                <a:ea typeface="Montserrat"/>
                <a:cs typeface="Montserrat"/>
                <a:sym typeface="Montserrat"/>
              </a:rPr>
              <a:t>n</a:t>
            </a:r>
            <a:r>
              <a:rPr lang="en-US" sz="2532" strike="noStrike" u="none">
                <a:solidFill>
                  <a:srgbClr val="0D0D0D"/>
                </a:solidFill>
                <a:latin typeface="Montserrat"/>
                <a:ea typeface="Montserrat"/>
                <a:cs typeface="Montserrat"/>
                <a:sym typeface="Montserrat"/>
              </a:rPr>
              <a:t>s</a:t>
            </a:r>
            <a:r>
              <a:rPr lang="en-US" sz="2532" strike="noStrike" u="none">
                <a:solidFill>
                  <a:srgbClr val="0D0D0D"/>
                </a:solidFill>
                <a:latin typeface="Montserrat"/>
                <a:ea typeface="Montserrat"/>
                <a:cs typeface="Montserrat"/>
                <a:sym typeface="Montserrat"/>
              </a:rPr>
              <a:t>t</a:t>
            </a:r>
            <a:r>
              <a:rPr lang="en-US" sz="2532" strike="noStrike" u="none">
                <a:solidFill>
                  <a:srgbClr val="0D0D0D"/>
                </a:solidFill>
                <a:latin typeface="Montserrat"/>
                <a:ea typeface="Montserrat"/>
                <a:cs typeface="Montserrat"/>
                <a:sym typeface="Montserrat"/>
              </a:rPr>
              <a:t>a</a:t>
            </a:r>
            <a:r>
              <a:rPr lang="en-US" sz="2532" strike="noStrike" u="none">
                <a:solidFill>
                  <a:srgbClr val="0D0D0D"/>
                </a:solidFill>
                <a:latin typeface="Montserrat"/>
                <a:ea typeface="Montserrat"/>
                <a:cs typeface="Montserrat"/>
                <a:sym typeface="Montserrat"/>
              </a:rPr>
              <a:t>ll</a:t>
            </a:r>
            <a:r>
              <a:rPr lang="en-US" sz="2532" strike="noStrike" u="none">
                <a:solidFill>
                  <a:srgbClr val="0D0D0D"/>
                </a:solidFill>
                <a:latin typeface="Montserrat"/>
                <a:ea typeface="Montserrat"/>
                <a:cs typeface="Montserrat"/>
                <a:sym typeface="Montserrat"/>
              </a:rPr>
              <a:t>ateur </a:t>
            </a:r>
            <a:r>
              <a:rPr lang="en-US" sz="2532" strike="noStrike" u="none">
                <a:solidFill>
                  <a:srgbClr val="0D0D0D"/>
                </a:solidFill>
                <a:latin typeface="Montserrat"/>
                <a:ea typeface="Montserrat"/>
                <a:cs typeface="Montserrat"/>
                <a:sym typeface="Montserrat"/>
              </a:rPr>
              <a:t>d</a:t>
            </a:r>
            <a:r>
              <a:rPr lang="en-US" sz="2532" strike="noStrike" u="none">
                <a:solidFill>
                  <a:srgbClr val="0D0D0D"/>
                </a:solidFill>
                <a:latin typeface="Montserrat"/>
                <a:ea typeface="Montserrat"/>
                <a:cs typeface="Montserrat"/>
                <a:sym typeface="Montserrat"/>
              </a:rPr>
              <a:t>epu</a:t>
            </a:r>
            <a:r>
              <a:rPr lang="en-US" sz="2532" strike="noStrike" u="none">
                <a:solidFill>
                  <a:srgbClr val="0D0D0D"/>
                </a:solidFill>
                <a:latin typeface="Montserrat"/>
                <a:ea typeface="Montserrat"/>
                <a:cs typeface="Montserrat"/>
                <a:sym typeface="Montserrat"/>
              </a:rPr>
              <a:t>is </a:t>
            </a:r>
            <a:r>
              <a:rPr lang="en-US" sz="2532" strike="noStrike" u="none">
                <a:solidFill>
                  <a:srgbClr val="0D0D0D"/>
                </a:solidFill>
                <a:latin typeface="Montserrat"/>
                <a:ea typeface="Montserrat"/>
                <a:cs typeface="Montserrat"/>
                <a:sym typeface="Montserrat"/>
              </a:rPr>
              <a:t>l</a:t>
            </a:r>
            <a:r>
              <a:rPr lang="en-US" sz="2532" strike="noStrike" u="none">
                <a:solidFill>
                  <a:srgbClr val="0D0D0D"/>
                </a:solidFill>
                <a:latin typeface="Montserrat"/>
                <a:ea typeface="Montserrat"/>
                <a:cs typeface="Montserrat"/>
                <a:sym typeface="Montserrat"/>
              </a:rPr>
              <a:t>e</a:t>
            </a:r>
            <a:r>
              <a:rPr lang="en-US" sz="2532" strike="noStrike" u="none">
                <a:solidFill>
                  <a:srgbClr val="0D0D0D"/>
                </a:solidFill>
                <a:latin typeface="Montserrat"/>
                <a:ea typeface="Montserrat"/>
                <a:cs typeface="Montserrat"/>
                <a:sym typeface="Montserrat"/>
              </a:rPr>
              <a:t> </a:t>
            </a:r>
            <a:r>
              <a:rPr lang="en-US" sz="2532" strike="noStrike" u="none">
                <a:solidFill>
                  <a:srgbClr val="0D0D0D"/>
                </a:solidFill>
                <a:latin typeface="Montserrat"/>
                <a:ea typeface="Montserrat"/>
                <a:cs typeface="Montserrat"/>
                <a:sym typeface="Montserrat"/>
              </a:rPr>
              <a:t>si</a:t>
            </a:r>
            <a:r>
              <a:rPr lang="en-US" sz="2532" strike="noStrike" u="none">
                <a:solidFill>
                  <a:srgbClr val="0D0D0D"/>
                </a:solidFill>
                <a:latin typeface="Montserrat"/>
                <a:ea typeface="Montserrat"/>
                <a:cs typeface="Montserrat"/>
                <a:sym typeface="Montserrat"/>
              </a:rPr>
              <a:t>t</a:t>
            </a:r>
            <a:r>
              <a:rPr lang="en-US" sz="2532" strike="noStrike" u="none">
                <a:solidFill>
                  <a:srgbClr val="0D0D0D"/>
                </a:solidFill>
                <a:latin typeface="Montserrat"/>
                <a:ea typeface="Montserrat"/>
                <a:cs typeface="Montserrat"/>
                <a:sym typeface="Montserrat"/>
              </a:rPr>
              <a:t>e o</a:t>
            </a:r>
            <a:r>
              <a:rPr lang="en-US" sz="2532" strike="noStrike" u="none">
                <a:solidFill>
                  <a:srgbClr val="0D0D0D"/>
                </a:solidFill>
                <a:latin typeface="Montserrat"/>
                <a:ea typeface="Montserrat"/>
                <a:cs typeface="Montserrat"/>
                <a:sym typeface="Montserrat"/>
              </a:rPr>
              <a:t>ff</a:t>
            </a:r>
            <a:r>
              <a:rPr lang="en-US" sz="2532" strike="noStrike" u="none">
                <a:solidFill>
                  <a:srgbClr val="0D0D0D"/>
                </a:solidFill>
                <a:latin typeface="Montserrat"/>
                <a:ea typeface="Montserrat"/>
                <a:cs typeface="Montserrat"/>
                <a:sym typeface="Montserrat"/>
              </a:rPr>
              <a:t>i</a:t>
            </a:r>
            <a:r>
              <a:rPr lang="en-US" sz="2532" strike="noStrike" u="none">
                <a:solidFill>
                  <a:srgbClr val="0D0D0D"/>
                </a:solidFill>
                <a:latin typeface="Montserrat"/>
                <a:ea typeface="Montserrat"/>
                <a:cs typeface="Montserrat"/>
                <a:sym typeface="Montserrat"/>
              </a:rPr>
              <a:t>c</a:t>
            </a:r>
            <a:r>
              <a:rPr lang="en-US" sz="2532" strike="noStrike" u="none">
                <a:solidFill>
                  <a:srgbClr val="0D0D0D"/>
                </a:solidFill>
                <a:latin typeface="Montserrat"/>
                <a:ea typeface="Montserrat"/>
                <a:cs typeface="Montserrat"/>
                <a:sym typeface="Montserrat"/>
              </a:rPr>
              <a:t>ie</a:t>
            </a:r>
            <a:r>
              <a:rPr lang="en-US" sz="2532" strike="noStrike" u="none">
                <a:solidFill>
                  <a:srgbClr val="0D0D0D"/>
                </a:solidFill>
                <a:latin typeface="Montserrat"/>
                <a:ea typeface="Montserrat"/>
                <a:cs typeface="Montserrat"/>
                <a:sym typeface="Montserrat"/>
              </a:rPr>
              <a:t>l</a:t>
            </a:r>
            <a:r>
              <a:rPr lang="en-US" sz="2532" strike="noStrike" u="none">
                <a:solidFill>
                  <a:srgbClr val="0D0D0D"/>
                </a:solidFill>
                <a:latin typeface="Montserrat"/>
                <a:ea typeface="Montserrat"/>
                <a:cs typeface="Montserrat"/>
                <a:sym typeface="Montserrat"/>
              </a:rPr>
              <a:t> : </a:t>
            </a:r>
            <a:r>
              <a:rPr lang="en-US" sz="2532" strike="noStrike" u="none">
                <a:solidFill>
                  <a:srgbClr val="0D0D0D"/>
                </a:solidFill>
                <a:latin typeface="Montserrat"/>
                <a:ea typeface="Montserrat"/>
                <a:cs typeface="Montserrat"/>
                <a:sym typeface="Montserrat"/>
              </a:rPr>
              <a:t>[M</a:t>
            </a:r>
            <a:r>
              <a:rPr lang="en-US" sz="2532" strike="noStrike" u="none">
                <a:solidFill>
                  <a:srgbClr val="0D0D0D"/>
                </a:solidFill>
                <a:latin typeface="Montserrat"/>
                <a:ea typeface="Montserrat"/>
                <a:cs typeface="Montserrat"/>
                <a:sym typeface="Montserrat"/>
              </a:rPr>
              <a:t>i</a:t>
            </a:r>
            <a:r>
              <a:rPr lang="en-US" sz="2532" strike="noStrike" u="none">
                <a:solidFill>
                  <a:srgbClr val="0D0D0D"/>
                </a:solidFill>
                <a:latin typeface="Montserrat"/>
                <a:ea typeface="Montserrat"/>
                <a:cs typeface="Montserrat"/>
                <a:sym typeface="Montserrat"/>
              </a:rPr>
              <a:t>n</a:t>
            </a:r>
            <a:r>
              <a:rPr lang="en-US" sz="2532" strike="noStrike" u="none">
                <a:solidFill>
                  <a:srgbClr val="0D0D0D"/>
                </a:solidFill>
                <a:latin typeface="Montserrat"/>
                <a:ea typeface="Montserrat"/>
                <a:cs typeface="Montserrat"/>
                <a:sym typeface="Montserrat"/>
              </a:rPr>
              <a:t>i</a:t>
            </a:r>
            <a:r>
              <a:rPr lang="en-US" sz="2532" strike="noStrike" u="none">
                <a:solidFill>
                  <a:srgbClr val="0D0D0D"/>
                </a:solidFill>
                <a:latin typeface="Montserrat"/>
                <a:ea typeface="Montserrat"/>
                <a:cs typeface="Montserrat"/>
                <a:sym typeface="Montserrat"/>
              </a:rPr>
              <a:t>c</a:t>
            </a:r>
            <a:r>
              <a:rPr lang="en-US" sz="2532" strike="noStrike" u="none">
                <a:solidFill>
                  <a:srgbClr val="0D0D0D"/>
                </a:solidFill>
                <a:latin typeface="Montserrat"/>
                <a:ea typeface="Montserrat"/>
                <a:cs typeface="Montserrat"/>
                <a:sym typeface="Montserrat"/>
              </a:rPr>
              <a:t>ond</a:t>
            </a:r>
            <a:r>
              <a:rPr lang="en-US" sz="2532" strike="noStrike" u="none">
                <a:solidFill>
                  <a:srgbClr val="0D0D0D"/>
                </a:solidFill>
                <a:latin typeface="Montserrat"/>
                <a:ea typeface="Montserrat"/>
                <a:cs typeface="Montserrat"/>
                <a:sym typeface="Montserrat"/>
              </a:rPr>
              <a:t>a</a:t>
            </a:r>
            <a:r>
              <a:rPr lang="en-US" sz="2532" strike="noStrike" u="none">
                <a:solidFill>
                  <a:srgbClr val="0D0D0D"/>
                </a:solidFill>
                <a:latin typeface="Montserrat"/>
                <a:ea typeface="Montserrat"/>
                <a:cs typeface="Montserrat"/>
                <a:sym typeface="Montserrat"/>
              </a:rPr>
              <a:t> pour </a:t>
            </a:r>
            <a:r>
              <a:rPr lang="en-US" sz="2532" strike="noStrike" u="none">
                <a:solidFill>
                  <a:srgbClr val="0D0D0D"/>
                </a:solidFill>
                <a:latin typeface="Montserrat"/>
                <a:ea typeface="Montserrat"/>
                <a:cs typeface="Montserrat"/>
                <a:sym typeface="Montserrat"/>
              </a:rPr>
              <a:t>W</a:t>
            </a:r>
            <a:r>
              <a:rPr lang="en-US" sz="2532" strike="noStrike" u="none">
                <a:solidFill>
                  <a:srgbClr val="0D0D0D"/>
                </a:solidFill>
                <a:latin typeface="Montserrat"/>
                <a:ea typeface="Montserrat"/>
                <a:cs typeface="Montserrat"/>
                <a:sym typeface="Montserrat"/>
              </a:rPr>
              <a:t>indo</a:t>
            </a:r>
            <a:r>
              <a:rPr lang="en-US" sz="2532" strike="noStrike" u="none">
                <a:solidFill>
                  <a:srgbClr val="0D0D0D"/>
                </a:solidFill>
                <a:latin typeface="Montserrat"/>
                <a:ea typeface="Montserrat"/>
                <a:cs typeface="Montserrat"/>
                <a:sym typeface="Montserrat"/>
              </a:rPr>
              <a:t>w</a:t>
            </a:r>
            <a:r>
              <a:rPr lang="en-US" sz="2532" strike="noStrike" u="none">
                <a:solidFill>
                  <a:srgbClr val="0D0D0D"/>
                </a:solidFill>
                <a:latin typeface="Montserrat"/>
                <a:ea typeface="Montserrat"/>
                <a:cs typeface="Montserrat"/>
                <a:sym typeface="Montserrat"/>
              </a:rPr>
              <a:t>s</a:t>
            </a:r>
            <a:r>
              <a:rPr lang="en-US" sz="2532" strike="noStrike" u="none">
                <a:solidFill>
                  <a:srgbClr val="0D0D0D"/>
                </a:solidFill>
                <a:latin typeface="Montserrat"/>
                <a:ea typeface="Montserrat"/>
                <a:cs typeface="Montserrat"/>
                <a:sym typeface="Montserrat"/>
              </a:rPr>
              <a:t>](</a:t>
            </a:r>
            <a:r>
              <a:rPr lang="en-US" b="true" sz="2532" strike="noStrike" u="none">
                <a:solidFill>
                  <a:srgbClr val="0D0D0D"/>
                </a:solidFill>
                <a:latin typeface="Montserrat Bold"/>
                <a:ea typeface="Montserrat Bold"/>
                <a:cs typeface="Montserrat Bold"/>
                <a:sym typeface="Montserrat Bold"/>
              </a:rPr>
              <a:t>https://www.anaconda.com/docs/getting-started/miniconda/main#windows-installers</a:t>
            </a:r>
            <a:r>
              <a:rPr lang="en-US" sz="2532" strike="noStrike" u="none">
                <a:solidFill>
                  <a:srgbClr val="0D0D0D"/>
                </a:solidFill>
                <a:latin typeface="Montserrat"/>
                <a:ea typeface="Montserrat"/>
                <a:cs typeface="Montserrat"/>
                <a:sym typeface="Montserrat"/>
              </a:rPr>
              <a:t>) </a:t>
            </a:r>
          </a:p>
          <a:p>
            <a:pPr algn="just">
              <a:lnSpc>
                <a:spcPts val="5519"/>
              </a:lnSpc>
            </a:pPr>
            <a:r>
              <a:rPr lang="en-US" sz="2532" strike="noStrike" u="none">
                <a:solidFill>
                  <a:srgbClr val="0D0D0D"/>
                </a:solidFill>
                <a:latin typeface="Montserrat"/>
                <a:ea typeface="Montserrat"/>
                <a:cs typeface="Montserrat"/>
                <a:sym typeface="Montserrat"/>
              </a:rPr>
              <a:t> </a:t>
            </a:r>
            <a:r>
              <a:rPr lang="en-US" sz="2532" strike="noStrike" u="none">
                <a:solidFill>
                  <a:srgbClr val="0D0D0D"/>
                </a:solidFill>
                <a:latin typeface="Montserrat"/>
                <a:ea typeface="Montserrat"/>
                <a:cs typeface="Montserrat"/>
                <a:sym typeface="Montserrat"/>
              </a:rPr>
              <a:t>-</a:t>
            </a:r>
            <a:r>
              <a:rPr lang="en-US" sz="2532" strike="noStrike" u="none">
                <a:solidFill>
                  <a:srgbClr val="0D0D0D"/>
                </a:solidFill>
                <a:latin typeface="Montserrat"/>
                <a:ea typeface="Montserrat"/>
                <a:cs typeface="Montserrat"/>
                <a:sym typeface="Montserrat"/>
              </a:rPr>
              <a:t> </a:t>
            </a:r>
            <a:r>
              <a:rPr lang="en-US" sz="2532" strike="noStrike" u="none">
                <a:solidFill>
                  <a:srgbClr val="0D0D0D"/>
                </a:solidFill>
                <a:latin typeface="Montserrat"/>
                <a:ea typeface="Montserrat"/>
                <a:cs typeface="Montserrat"/>
                <a:sym typeface="Montserrat"/>
              </a:rPr>
              <a:t>S</a:t>
            </a:r>
            <a:r>
              <a:rPr lang="en-US" sz="2532" strike="noStrike" u="none">
                <a:solidFill>
                  <a:srgbClr val="0D0D0D"/>
                </a:solidFill>
                <a:latin typeface="Montserrat"/>
                <a:ea typeface="Montserrat"/>
                <a:cs typeface="Montserrat"/>
                <a:sym typeface="Montserrat"/>
              </a:rPr>
              <a:t>u</a:t>
            </a:r>
            <a:r>
              <a:rPr lang="en-US" sz="2532" strike="noStrike" u="none">
                <a:solidFill>
                  <a:srgbClr val="0D0D0D"/>
                </a:solidFill>
                <a:latin typeface="Montserrat"/>
                <a:ea typeface="Montserrat"/>
                <a:cs typeface="Montserrat"/>
                <a:sym typeface="Montserrat"/>
              </a:rPr>
              <a:t>ivez</a:t>
            </a:r>
            <a:r>
              <a:rPr lang="en-US" sz="2532" strike="noStrike" u="none">
                <a:solidFill>
                  <a:srgbClr val="0D0D0D"/>
                </a:solidFill>
                <a:latin typeface="Montserrat"/>
                <a:ea typeface="Montserrat"/>
                <a:cs typeface="Montserrat"/>
                <a:sym typeface="Montserrat"/>
              </a:rPr>
              <a:t> les inst</a:t>
            </a:r>
            <a:r>
              <a:rPr lang="en-US" sz="2532" strike="noStrike" u="none">
                <a:solidFill>
                  <a:srgbClr val="0D0D0D"/>
                </a:solidFill>
                <a:latin typeface="Montserrat"/>
                <a:ea typeface="Montserrat"/>
                <a:cs typeface="Montserrat"/>
                <a:sym typeface="Montserrat"/>
              </a:rPr>
              <a:t>r</a:t>
            </a:r>
            <a:r>
              <a:rPr lang="en-US" sz="2532" strike="noStrike" u="none">
                <a:solidFill>
                  <a:srgbClr val="0D0D0D"/>
                </a:solidFill>
                <a:latin typeface="Montserrat"/>
                <a:ea typeface="Montserrat"/>
                <a:cs typeface="Montserrat"/>
                <a:sym typeface="Montserrat"/>
              </a:rPr>
              <a:t>u</a:t>
            </a:r>
            <a:r>
              <a:rPr lang="en-US" sz="2532" strike="noStrike" u="none">
                <a:solidFill>
                  <a:srgbClr val="0D0D0D"/>
                </a:solidFill>
                <a:latin typeface="Montserrat"/>
                <a:ea typeface="Montserrat"/>
                <a:cs typeface="Montserrat"/>
                <a:sym typeface="Montserrat"/>
              </a:rPr>
              <a:t>c</a:t>
            </a:r>
            <a:r>
              <a:rPr lang="en-US" sz="2532" strike="noStrike" u="none">
                <a:solidFill>
                  <a:srgbClr val="0D0D0D"/>
                </a:solidFill>
                <a:latin typeface="Montserrat"/>
                <a:ea typeface="Montserrat"/>
                <a:cs typeface="Montserrat"/>
                <a:sym typeface="Montserrat"/>
              </a:rPr>
              <a:t>tions d</a:t>
            </a:r>
            <a:r>
              <a:rPr lang="en-US" sz="2532" strike="noStrike" u="none">
                <a:solidFill>
                  <a:srgbClr val="0D0D0D"/>
                </a:solidFill>
                <a:latin typeface="Montserrat"/>
                <a:ea typeface="Montserrat"/>
                <a:cs typeface="Montserrat"/>
                <a:sym typeface="Montserrat"/>
              </a:rPr>
              <a:t>'</a:t>
            </a:r>
            <a:r>
              <a:rPr lang="en-US" sz="2532" strike="noStrike" u="none">
                <a:solidFill>
                  <a:srgbClr val="0D0D0D"/>
                </a:solidFill>
                <a:latin typeface="Montserrat"/>
                <a:ea typeface="Montserrat"/>
                <a:cs typeface="Montserrat"/>
                <a:sym typeface="Montserrat"/>
              </a:rPr>
              <a:t>installati</a:t>
            </a:r>
            <a:r>
              <a:rPr lang="en-US" sz="2532" strike="noStrike" u="none">
                <a:solidFill>
                  <a:srgbClr val="0D0D0D"/>
                </a:solidFill>
                <a:latin typeface="Montserrat"/>
                <a:ea typeface="Montserrat"/>
                <a:cs typeface="Montserrat"/>
                <a:sym typeface="Montserrat"/>
              </a:rPr>
              <a:t>on</a:t>
            </a:r>
            <a:r>
              <a:rPr lang="en-US" sz="2532" strike="noStrike" u="none">
                <a:solidFill>
                  <a:srgbClr val="0D0D0D"/>
                </a:solidFill>
                <a:latin typeface="Montserrat"/>
                <a:ea typeface="Montserrat"/>
                <a:cs typeface="Montserrat"/>
                <a:sym typeface="Montserrat"/>
              </a:rPr>
              <a:t>.</a:t>
            </a:r>
          </a:p>
          <a:p>
            <a:pPr algn="just">
              <a:lnSpc>
                <a:spcPts val="5519"/>
              </a:lnSpc>
            </a:pPr>
            <a:r>
              <a:rPr lang="en-US" b="true" sz="2532" strike="noStrike" u="none">
                <a:solidFill>
                  <a:srgbClr val="0345E4"/>
                </a:solidFill>
                <a:latin typeface="Montserrat Bold"/>
                <a:ea typeface="Montserrat Bold"/>
                <a:cs typeface="Montserrat Bold"/>
                <a:sym typeface="Montserrat Bold"/>
              </a:rPr>
              <a:t>Pour Linux :</a:t>
            </a:r>
          </a:p>
          <a:p>
            <a:pPr algn="just">
              <a:lnSpc>
                <a:spcPts val="5519"/>
              </a:lnSpc>
            </a:pPr>
            <a:r>
              <a:rPr lang="en-US" sz="2532" strike="noStrike" u="none">
                <a:solidFill>
                  <a:srgbClr val="0D0D0D"/>
                </a:solidFill>
                <a:latin typeface="Montserrat"/>
                <a:ea typeface="Montserrat"/>
                <a:cs typeface="Montserrat"/>
                <a:sym typeface="Montserrat"/>
              </a:rPr>
              <a:t> - Téléchargez le script d'installation : [Miniconda pour Linux](https://docs.conda.io/en/latest/miniconda.html#linux-installers)</a:t>
            </a:r>
          </a:p>
          <a:p>
            <a:pPr algn="just">
              <a:lnSpc>
                <a:spcPts val="5519"/>
              </a:lnSpc>
            </a:pPr>
            <a:r>
              <a:rPr lang="en-US" sz="2532" strike="noStrike" u="none">
                <a:solidFill>
                  <a:srgbClr val="0D0D0D"/>
                </a:solidFill>
                <a:latin typeface="Montserrat"/>
                <a:ea typeface="Montserrat"/>
                <a:cs typeface="Montserrat"/>
                <a:sym typeface="Montserrat"/>
              </a:rPr>
              <a:t> - Ouvrez un terminal et exécutez la commande suivante (remplacez </a:t>
            </a:r>
            <a:r>
              <a:rPr lang="en-US" b="true" sz="2532" strike="noStrike" u="none">
                <a:solidFill>
                  <a:srgbClr val="C34D24"/>
                </a:solidFill>
                <a:latin typeface="Montserrat Bold"/>
                <a:ea typeface="Montserrat Bold"/>
                <a:cs typeface="Montserrat Bold"/>
                <a:sym typeface="Montserrat Bold"/>
              </a:rPr>
              <a:t>Miniconda3-latest-Linux-x86_64.sh</a:t>
            </a:r>
            <a:r>
              <a:rPr lang="en-US" sz="2532" strike="noStrike" u="none">
                <a:solidFill>
                  <a:srgbClr val="0D0D0D"/>
                </a:solidFill>
                <a:latin typeface="Montserrat"/>
                <a:ea typeface="Montserrat"/>
                <a:cs typeface="Montserrat"/>
                <a:sym typeface="Montserrat"/>
              </a:rPr>
              <a:t> par le nom du fichier que vous avez téléchargé) :</a:t>
            </a:r>
          </a:p>
          <a:p>
            <a:pPr algn="just">
              <a:lnSpc>
                <a:spcPts val="5519"/>
              </a:lnSpc>
            </a:pPr>
            <a:r>
              <a:rPr lang="en-US" sz="2532" strike="noStrike" u="none">
                <a:solidFill>
                  <a:srgbClr val="0D0D0D"/>
                </a:solidFill>
                <a:latin typeface="Montserrat"/>
                <a:ea typeface="Montserrat"/>
                <a:cs typeface="Montserrat"/>
                <a:sym typeface="Montserrat"/>
              </a:rPr>
              <a:t> ```bash</a:t>
            </a:r>
          </a:p>
          <a:p>
            <a:pPr algn="just">
              <a:lnSpc>
                <a:spcPts val="5519"/>
              </a:lnSpc>
            </a:pPr>
            <a:r>
              <a:rPr lang="en-US" sz="2532" strike="noStrike" u="none">
                <a:solidFill>
                  <a:srgbClr val="0D0D0D"/>
                </a:solidFill>
                <a:latin typeface="Montserrat"/>
                <a:ea typeface="Montserrat"/>
                <a:cs typeface="Montserrat"/>
                <a:sym typeface="Montserrat"/>
              </a:rPr>
              <a:t> </a:t>
            </a:r>
            <a:r>
              <a:rPr lang="en-US" b="true" sz="2532" strike="noStrike" u="none">
                <a:solidFill>
                  <a:srgbClr val="0D0D0D"/>
                </a:solidFill>
                <a:latin typeface="Montserrat Bold"/>
                <a:ea typeface="Montserrat Bold"/>
                <a:cs typeface="Montserrat Bold"/>
                <a:sym typeface="Montserrat Bold"/>
              </a:rPr>
              <a:t>bash Miniconda3-latest-Linux-x86_64.sh</a:t>
            </a:r>
          </a:p>
          <a:p>
            <a:pPr algn="just">
              <a:lnSpc>
                <a:spcPts val="5519"/>
              </a:lnSpc>
            </a:pPr>
            <a:r>
              <a:rPr lang="en-US" sz="2532" strike="noStrike" u="none">
                <a:solidFill>
                  <a:srgbClr val="0D0D0D"/>
                </a:solidFill>
                <a:latin typeface="Montserrat"/>
                <a:ea typeface="Montserrat"/>
                <a:cs typeface="Montserrat"/>
                <a:sym typeface="Montserrat"/>
              </a:rPr>
              <a:t> ```</a:t>
            </a:r>
          </a:p>
          <a:p>
            <a:pPr algn="just">
              <a:lnSpc>
                <a:spcPts val="5519"/>
              </a:lnSpc>
            </a:pPr>
            <a:r>
              <a:rPr lang="en-US" sz="2532" strike="noStrike" u="none">
                <a:solidFill>
                  <a:srgbClr val="0D0D0D"/>
                </a:solidFill>
                <a:latin typeface="Montserrat"/>
                <a:ea typeface="Montserrat"/>
                <a:cs typeface="Montserrat"/>
                <a:sym typeface="Montserrat"/>
              </a:rPr>
              <a:t> - Suivez les instructions à l'écran.</a:t>
            </a:r>
          </a:p>
          <a:p>
            <a:pPr algn="just">
              <a:lnSpc>
                <a:spcPts val="5519"/>
              </a:lnSpc>
            </a:pPr>
          </a:p>
        </p:txBody>
      </p:sp>
      <p:sp>
        <p:nvSpPr>
          <p:cNvPr name="TextBox 5" id="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1467" y="790575"/>
            <a:ext cx="15305067" cy="6180915"/>
          </a:xfrm>
          <a:prstGeom prst="rect">
            <a:avLst/>
          </a:prstGeom>
        </p:spPr>
        <p:txBody>
          <a:bodyPr anchor="t" rtlCol="false" tIns="0" lIns="0" bIns="0" rIns="0">
            <a:spAutoFit/>
          </a:bodyPr>
          <a:lstStyle/>
          <a:p>
            <a:pPr algn="just">
              <a:lnSpc>
                <a:spcPts val="5519"/>
              </a:lnSpc>
            </a:pPr>
            <a:r>
              <a:rPr lang="en-US" b="true" sz="2532" strike="noStrike" u="none">
                <a:solidFill>
                  <a:srgbClr val="99391B"/>
                </a:solidFill>
                <a:latin typeface="Montserrat Bold"/>
                <a:ea typeface="Montserrat Bold"/>
                <a:cs typeface="Montserrat Bold"/>
                <a:sym typeface="Montserrat Bold"/>
              </a:rPr>
              <a:t> 3.Git</a:t>
            </a:r>
          </a:p>
          <a:p>
            <a:pPr algn="just">
              <a:lnSpc>
                <a:spcPts val="5519"/>
              </a:lnSpc>
            </a:pPr>
            <a:r>
              <a:rPr lang="en-US" sz="2532" strike="noStrike" u="none">
                <a:solidFill>
                  <a:srgbClr val="0D0D0D"/>
                </a:solidFill>
                <a:latin typeface="Montserrat"/>
                <a:ea typeface="Montserrat"/>
                <a:cs typeface="Montserrat"/>
                <a:sym typeface="Montserrat"/>
              </a:rPr>
              <a:t>Avoir installé Git. Pour cela :</a:t>
            </a:r>
          </a:p>
          <a:p>
            <a:pPr algn="just" marL="546662" indent="-273331" lvl="1">
              <a:lnSpc>
                <a:spcPts val="5519"/>
              </a:lnSpc>
              <a:buFont typeface="Arial"/>
              <a:buChar char="•"/>
            </a:pPr>
            <a:r>
              <a:rPr lang="en-US" sz="2532" strike="noStrike" u="none">
                <a:solidFill>
                  <a:srgbClr val="0D0D0D"/>
                </a:solidFill>
                <a:latin typeface="Montserrat"/>
                <a:ea typeface="Montserrat"/>
                <a:cs typeface="Montserrat"/>
                <a:sym typeface="Montserrat"/>
              </a:rPr>
              <a:t>Windows : Télécharger et installer depuis </a:t>
            </a:r>
            <a:r>
              <a:rPr lang="en-US" sz="2532" strike="noStrike" u="sng">
                <a:solidFill>
                  <a:srgbClr val="0345E4"/>
                </a:solidFill>
                <a:latin typeface="Montserrat"/>
                <a:ea typeface="Montserrat"/>
                <a:cs typeface="Montserrat"/>
                <a:sym typeface="Montserrat"/>
                <a:hlinkClick r:id="rId4" tooltip="https://git-scm.com/download/win"/>
              </a:rPr>
              <a:t>git-scm.com/download/win</a:t>
            </a:r>
            <a:r>
              <a:rPr lang="en-US" sz="2532" strike="noStrike" u="none">
                <a:solidFill>
                  <a:srgbClr val="0D0D0D"/>
                </a:solidFill>
                <a:latin typeface="Montserrat"/>
                <a:ea typeface="Montserrat"/>
                <a:cs typeface="Montserrat"/>
                <a:sym typeface="Montserrat"/>
              </a:rPr>
              <a:t>.</a:t>
            </a:r>
          </a:p>
          <a:p>
            <a:pPr algn="just" marL="546662" indent="-273331" lvl="1">
              <a:lnSpc>
                <a:spcPts val="5519"/>
              </a:lnSpc>
              <a:buFont typeface="Arial"/>
              <a:buChar char="•"/>
            </a:pPr>
            <a:r>
              <a:rPr lang="en-US" sz="2532" strike="noStrike" u="none">
                <a:solidFill>
                  <a:srgbClr val="0D0D0D"/>
                </a:solidFill>
                <a:latin typeface="Montserrat"/>
                <a:ea typeface="Montserrat"/>
                <a:cs typeface="Montserrat"/>
                <a:sym typeface="Montserrat"/>
              </a:rPr>
              <a:t>Linux (Debian/Ubuntu) : Ouvrir un terminal et taper </a:t>
            </a:r>
            <a:r>
              <a:rPr lang="en-US" sz="2532" strike="noStrike" u="none">
                <a:solidFill>
                  <a:srgbClr val="0345E4"/>
                </a:solidFill>
                <a:latin typeface="Montserrat"/>
                <a:ea typeface="Montserrat"/>
                <a:cs typeface="Montserrat"/>
                <a:sym typeface="Montserrat"/>
              </a:rPr>
              <a:t>sudo apt update &amp;&amp; sudo apt install git</a:t>
            </a:r>
          </a:p>
          <a:p>
            <a:pPr algn="just">
              <a:lnSpc>
                <a:spcPts val="5519"/>
              </a:lnSpc>
            </a:pPr>
          </a:p>
          <a:p>
            <a:pPr algn="just">
              <a:lnSpc>
                <a:spcPts val="5519"/>
              </a:lnSpc>
            </a:pPr>
            <a:r>
              <a:rPr lang="en-US" b="true" sz="2532" strike="noStrike" u="none">
                <a:solidFill>
                  <a:srgbClr val="0D0D0D"/>
                </a:solidFill>
                <a:latin typeface="Montserrat Bold"/>
                <a:ea typeface="Montserrat Bold"/>
                <a:cs typeface="Montserrat Bold"/>
                <a:sym typeface="Montserrat Bold"/>
              </a:rPr>
              <a:t>Étape 1 : Cloner le Dépôt de la Formation</a:t>
            </a:r>
            <a:r>
              <a:rPr lang="en-US" sz="2532" strike="noStrike" u="none">
                <a:solidFill>
                  <a:srgbClr val="0D0D0D"/>
                </a:solidFill>
                <a:latin typeface="Montserrat"/>
                <a:ea typeface="Montserrat"/>
                <a:cs typeface="Montserrat"/>
                <a:sym typeface="Montserrat"/>
              </a:rPr>
              <a:t> </a:t>
            </a:r>
          </a:p>
          <a:p>
            <a:pPr algn="just">
              <a:lnSpc>
                <a:spcPts val="5519"/>
              </a:lnSpc>
            </a:pPr>
            <a:r>
              <a:rPr lang="en-US" sz="2532" strike="noStrike" u="none">
                <a:solidFill>
                  <a:srgbClr val="0D0D0D"/>
                </a:solidFill>
                <a:latin typeface="Montserrat"/>
                <a:ea typeface="Montserrat"/>
                <a:cs typeface="Montserrat"/>
                <a:sym typeface="Montserrat"/>
              </a:rPr>
              <a:t>Ouvrez un terminal (Anaconda Prompt) et exécutez la commande suivante pour télécharger tous les fichiers :</a:t>
            </a:r>
          </a:p>
          <a:p>
            <a:pPr algn="just">
              <a:lnSpc>
                <a:spcPts val="5519"/>
              </a:lnSpc>
            </a:pPr>
            <a:r>
              <a:rPr lang="en-US" sz="2532" strike="noStrike" u="none">
                <a:solidFill>
                  <a:srgbClr val="0D0D0D"/>
                </a:solidFill>
                <a:latin typeface="Montserrat"/>
                <a:ea typeface="Montserrat"/>
                <a:cs typeface="Montserrat"/>
                <a:sym typeface="Montserrat"/>
              </a:rPr>
              <a:t> </a:t>
            </a:r>
            <a:r>
              <a:rPr lang="en-US" sz="2532" strike="noStrike" u="none">
                <a:solidFill>
                  <a:srgbClr val="0345E4"/>
                </a:solidFill>
                <a:latin typeface="Montserrat"/>
                <a:ea typeface="Montserrat"/>
                <a:cs typeface="Montserrat"/>
                <a:sym typeface="Montserrat"/>
              </a:rPr>
              <a:t>git clone https://github.com/NicaiseKassi/Formation-CLIMADA-CI.git   </a:t>
            </a:r>
          </a:p>
        </p:txBody>
      </p:sp>
      <p:sp>
        <p:nvSpPr>
          <p:cNvPr name="TextBox 5" id="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74401" y="652757"/>
            <a:ext cx="15973919" cy="8605543"/>
          </a:xfrm>
          <a:prstGeom prst="rect">
            <a:avLst/>
          </a:prstGeom>
        </p:spPr>
        <p:txBody>
          <a:bodyPr anchor="t" rtlCol="false" tIns="0" lIns="0" bIns="0" rIns="0">
            <a:spAutoFit/>
          </a:bodyPr>
          <a:lstStyle/>
          <a:p>
            <a:pPr algn="just" marL="0" indent="0" lvl="0">
              <a:lnSpc>
                <a:spcPts val="5761"/>
              </a:lnSpc>
              <a:spcBef>
                <a:spcPct val="0"/>
              </a:spcBef>
            </a:pPr>
            <a:r>
              <a:rPr lang="en-US" sz="2642" strike="noStrike" u="none">
                <a:solidFill>
                  <a:srgbClr val="0345E4"/>
                </a:solidFill>
                <a:latin typeface="Montserrat"/>
                <a:ea typeface="Montserrat"/>
                <a:cs typeface="Montserrat"/>
                <a:sym typeface="Montserrat"/>
              </a:rPr>
              <a:t> </a:t>
            </a:r>
            <a:r>
              <a:rPr lang="en-US" b="true" sz="2642" strike="noStrike" u="none">
                <a:solidFill>
                  <a:srgbClr val="000000"/>
                </a:solidFill>
                <a:latin typeface="Montserrat Bold"/>
                <a:ea typeface="Montserrat Bold"/>
                <a:cs typeface="Montserrat Bold"/>
                <a:sym typeface="Montserrat Bold"/>
              </a:rPr>
              <a:t>Étap</a:t>
            </a:r>
            <a:r>
              <a:rPr lang="en-US" b="true" sz="2642" strike="noStrike" u="none">
                <a:solidFill>
                  <a:srgbClr val="000000"/>
                </a:solidFill>
                <a:latin typeface="Montserrat Bold"/>
                <a:ea typeface="Montserrat Bold"/>
                <a:cs typeface="Montserrat Bold"/>
                <a:sym typeface="Montserrat Bold"/>
              </a:rPr>
              <a:t>e</a:t>
            </a:r>
            <a:r>
              <a:rPr lang="en-US" b="true" sz="2642" strike="noStrike" u="none">
                <a:solidFill>
                  <a:srgbClr val="000000"/>
                </a:solidFill>
                <a:latin typeface="Montserrat Bold"/>
                <a:ea typeface="Montserrat Bold"/>
                <a:cs typeface="Montserrat Bold"/>
                <a:sym typeface="Montserrat Bold"/>
              </a:rPr>
              <a:t>s 2:  Créer l'Environnement Conda</a:t>
            </a:r>
          </a:p>
          <a:p>
            <a:pPr algn="just">
              <a:lnSpc>
                <a:spcPts val="5761"/>
              </a:lnSpc>
            </a:pPr>
            <a:r>
              <a:rPr lang="en-US" sz="2642" strike="noStrike" u="none">
                <a:solidFill>
                  <a:srgbClr val="0D0D0D"/>
                </a:solidFill>
                <a:latin typeface="Montserrat"/>
                <a:ea typeface="Montserrat"/>
                <a:cs typeface="Montserrat"/>
                <a:sym typeface="Montserrat"/>
              </a:rPr>
              <a:t>Su</a:t>
            </a:r>
            <a:r>
              <a:rPr lang="en-US" sz="2642" strike="noStrike" u="none">
                <a:solidFill>
                  <a:srgbClr val="0D0D0D"/>
                </a:solidFill>
                <a:latin typeface="Montserrat"/>
                <a:ea typeface="Montserrat"/>
                <a:cs typeface="Montserrat"/>
                <a:sym typeface="Montserrat"/>
              </a:rPr>
              <a:t>i</a:t>
            </a:r>
            <a:r>
              <a:rPr lang="en-US" sz="2642" strike="noStrike" u="none">
                <a:solidFill>
                  <a:srgbClr val="0D0D0D"/>
                </a:solidFill>
                <a:latin typeface="Montserrat"/>
                <a:ea typeface="Montserrat"/>
                <a:cs typeface="Montserrat"/>
                <a:sym typeface="Montserrat"/>
              </a:rPr>
              <a:t>v</a:t>
            </a:r>
            <a:r>
              <a:rPr lang="en-US" sz="2642" strike="noStrike" u="none">
                <a:solidFill>
                  <a:srgbClr val="0D0D0D"/>
                </a:solidFill>
                <a:latin typeface="Montserrat"/>
                <a:ea typeface="Montserrat"/>
                <a:cs typeface="Montserrat"/>
                <a:sym typeface="Montserrat"/>
              </a:rPr>
              <a:t>e</a:t>
            </a:r>
            <a:r>
              <a:rPr lang="en-US" sz="2642" strike="noStrike" u="none">
                <a:solidFill>
                  <a:srgbClr val="0D0D0D"/>
                </a:solidFill>
                <a:latin typeface="Montserrat"/>
                <a:ea typeface="Montserrat"/>
                <a:cs typeface="Montserrat"/>
                <a:sym typeface="Montserrat"/>
              </a:rPr>
              <a:t>z</a:t>
            </a:r>
            <a:r>
              <a:rPr lang="en-US" sz="2642" strike="noStrike" u="none">
                <a:solidFill>
                  <a:srgbClr val="0D0D0D"/>
                </a:solidFill>
                <a:latin typeface="Montserrat"/>
                <a:ea typeface="Montserrat"/>
                <a:cs typeface="Montserrat"/>
                <a:sym typeface="Montserrat"/>
              </a:rPr>
              <a:t> </a:t>
            </a:r>
            <a:r>
              <a:rPr lang="en-US" sz="2642" strike="noStrike" u="none">
                <a:solidFill>
                  <a:srgbClr val="0D0D0D"/>
                </a:solidFill>
                <a:latin typeface="Montserrat"/>
                <a:ea typeface="Montserrat"/>
                <a:cs typeface="Montserrat"/>
                <a:sym typeface="Montserrat"/>
              </a:rPr>
              <a:t>c</a:t>
            </a:r>
            <a:r>
              <a:rPr lang="en-US" sz="2642" strike="noStrike" u="none">
                <a:solidFill>
                  <a:srgbClr val="0D0D0D"/>
                </a:solidFill>
                <a:latin typeface="Montserrat"/>
                <a:ea typeface="Montserrat"/>
                <a:cs typeface="Montserrat"/>
                <a:sym typeface="Montserrat"/>
              </a:rPr>
              <a:t>es </a:t>
            </a:r>
            <a:r>
              <a:rPr lang="en-US" sz="2642" strike="noStrike" u="none">
                <a:solidFill>
                  <a:srgbClr val="0D0D0D"/>
                </a:solidFill>
                <a:latin typeface="Montserrat"/>
                <a:ea typeface="Montserrat"/>
                <a:cs typeface="Montserrat"/>
                <a:sym typeface="Montserrat"/>
              </a:rPr>
              <a:t>é</a:t>
            </a:r>
            <a:r>
              <a:rPr lang="en-US" sz="2642" strike="noStrike" u="none">
                <a:solidFill>
                  <a:srgbClr val="0D0D0D"/>
                </a:solidFill>
                <a:latin typeface="Montserrat"/>
                <a:ea typeface="Montserrat"/>
                <a:cs typeface="Montserrat"/>
                <a:sym typeface="Montserrat"/>
              </a:rPr>
              <a:t>ta</a:t>
            </a:r>
            <a:r>
              <a:rPr lang="en-US" sz="2642" strike="noStrike" u="none">
                <a:solidFill>
                  <a:srgbClr val="0D0D0D"/>
                </a:solidFill>
                <a:latin typeface="Montserrat"/>
                <a:ea typeface="Montserrat"/>
                <a:cs typeface="Montserrat"/>
                <a:sym typeface="Montserrat"/>
              </a:rPr>
              <a:t>p</a:t>
            </a:r>
            <a:r>
              <a:rPr lang="en-US" sz="2642" strike="noStrike" u="none">
                <a:solidFill>
                  <a:srgbClr val="0D0D0D"/>
                </a:solidFill>
                <a:latin typeface="Montserrat"/>
                <a:ea typeface="Montserrat"/>
                <a:cs typeface="Montserrat"/>
                <a:sym typeface="Montserrat"/>
              </a:rPr>
              <a:t>es pour </a:t>
            </a:r>
            <a:r>
              <a:rPr lang="en-US" sz="2642" strike="noStrike" u="none">
                <a:solidFill>
                  <a:srgbClr val="0D0D0D"/>
                </a:solidFill>
                <a:latin typeface="Montserrat"/>
                <a:ea typeface="Montserrat"/>
                <a:cs typeface="Montserrat"/>
                <a:sym typeface="Montserrat"/>
              </a:rPr>
              <a:t>cr</a:t>
            </a:r>
            <a:r>
              <a:rPr lang="en-US" sz="2642" strike="noStrike" u="none">
                <a:solidFill>
                  <a:srgbClr val="0D0D0D"/>
                </a:solidFill>
                <a:latin typeface="Montserrat"/>
                <a:ea typeface="Montserrat"/>
                <a:cs typeface="Montserrat"/>
                <a:sym typeface="Montserrat"/>
              </a:rPr>
              <a:t>éer l</a:t>
            </a:r>
            <a:r>
              <a:rPr lang="en-US" sz="2642" strike="noStrike" u="none">
                <a:solidFill>
                  <a:srgbClr val="0D0D0D"/>
                </a:solidFill>
                <a:latin typeface="Montserrat"/>
                <a:ea typeface="Montserrat"/>
                <a:cs typeface="Montserrat"/>
                <a:sym typeface="Montserrat"/>
              </a:rPr>
              <a:t>'</a:t>
            </a:r>
            <a:r>
              <a:rPr lang="en-US" sz="2642" strike="noStrike" u="none">
                <a:solidFill>
                  <a:srgbClr val="0D0D0D"/>
                </a:solidFill>
                <a:latin typeface="Montserrat"/>
                <a:ea typeface="Montserrat"/>
                <a:cs typeface="Montserrat"/>
                <a:sym typeface="Montserrat"/>
              </a:rPr>
              <a:t>en</a:t>
            </a:r>
            <a:r>
              <a:rPr lang="en-US" sz="2642" strike="noStrike" u="none">
                <a:solidFill>
                  <a:srgbClr val="0D0D0D"/>
                </a:solidFill>
                <a:latin typeface="Montserrat"/>
                <a:ea typeface="Montserrat"/>
                <a:cs typeface="Montserrat"/>
                <a:sym typeface="Montserrat"/>
              </a:rPr>
              <a:t>v</a:t>
            </a:r>
            <a:r>
              <a:rPr lang="en-US" sz="2642" strike="noStrike" u="none">
                <a:solidFill>
                  <a:srgbClr val="0D0D0D"/>
                </a:solidFill>
                <a:latin typeface="Montserrat"/>
                <a:ea typeface="Montserrat"/>
                <a:cs typeface="Montserrat"/>
                <a:sym typeface="Montserrat"/>
              </a:rPr>
              <a:t>i</a:t>
            </a:r>
            <a:r>
              <a:rPr lang="en-US" sz="2642" strike="noStrike" u="none">
                <a:solidFill>
                  <a:srgbClr val="0D0D0D"/>
                </a:solidFill>
                <a:latin typeface="Montserrat"/>
                <a:ea typeface="Montserrat"/>
                <a:cs typeface="Montserrat"/>
                <a:sym typeface="Montserrat"/>
              </a:rPr>
              <a:t>r</a:t>
            </a:r>
            <a:r>
              <a:rPr lang="en-US" sz="2642" strike="noStrike" u="none">
                <a:solidFill>
                  <a:srgbClr val="0D0D0D"/>
                </a:solidFill>
                <a:latin typeface="Montserrat"/>
                <a:ea typeface="Montserrat"/>
                <a:cs typeface="Montserrat"/>
                <a:sym typeface="Montserrat"/>
              </a:rPr>
              <a:t>onneme</a:t>
            </a:r>
            <a:r>
              <a:rPr lang="en-US" sz="2642" strike="noStrike" u="none">
                <a:solidFill>
                  <a:srgbClr val="0D0D0D"/>
                </a:solidFill>
                <a:latin typeface="Montserrat"/>
                <a:ea typeface="Montserrat"/>
                <a:cs typeface="Montserrat"/>
                <a:sym typeface="Montserrat"/>
              </a:rPr>
              <a:t>nt</a:t>
            </a:r>
            <a:r>
              <a:rPr lang="en-US" sz="2642" strike="noStrike" u="none">
                <a:solidFill>
                  <a:srgbClr val="0D0D0D"/>
                </a:solidFill>
                <a:latin typeface="Montserrat"/>
                <a:ea typeface="Montserrat"/>
                <a:cs typeface="Montserrat"/>
                <a:sym typeface="Montserrat"/>
              </a:rPr>
              <a:t> </a:t>
            </a:r>
            <a:r>
              <a:rPr lang="en-US" sz="2642" strike="noStrike" u="none">
                <a:solidFill>
                  <a:srgbClr val="0D0D0D"/>
                </a:solidFill>
                <a:latin typeface="Montserrat"/>
                <a:ea typeface="Montserrat"/>
                <a:cs typeface="Montserrat"/>
                <a:sym typeface="Montserrat"/>
              </a:rPr>
              <a:t>`c</a:t>
            </a:r>
            <a:r>
              <a:rPr lang="en-US" sz="2642" strike="noStrike" u="none">
                <a:solidFill>
                  <a:srgbClr val="0D0D0D"/>
                </a:solidFill>
                <a:latin typeface="Montserrat"/>
                <a:ea typeface="Montserrat"/>
                <a:cs typeface="Montserrat"/>
                <a:sym typeface="Montserrat"/>
              </a:rPr>
              <a:t>l</a:t>
            </a:r>
            <a:r>
              <a:rPr lang="en-US" sz="2642" strike="noStrike" u="none">
                <a:solidFill>
                  <a:srgbClr val="0D0D0D"/>
                </a:solidFill>
                <a:latin typeface="Montserrat"/>
                <a:ea typeface="Montserrat"/>
                <a:cs typeface="Montserrat"/>
                <a:sym typeface="Montserrat"/>
              </a:rPr>
              <a:t>im</a:t>
            </a:r>
            <a:r>
              <a:rPr lang="en-US" sz="2642" strike="noStrike" u="none">
                <a:solidFill>
                  <a:srgbClr val="0D0D0D"/>
                </a:solidFill>
                <a:latin typeface="Montserrat"/>
                <a:ea typeface="Montserrat"/>
                <a:cs typeface="Montserrat"/>
                <a:sym typeface="Montserrat"/>
              </a:rPr>
              <a:t>ad</a:t>
            </a:r>
            <a:r>
              <a:rPr lang="en-US" sz="2642" strike="noStrike" u="none">
                <a:solidFill>
                  <a:srgbClr val="0D0D0D"/>
                </a:solidFill>
                <a:latin typeface="Montserrat"/>
                <a:ea typeface="Montserrat"/>
                <a:cs typeface="Montserrat"/>
                <a:sym typeface="Montserrat"/>
              </a:rPr>
              <a:t>a_f</a:t>
            </a:r>
            <a:r>
              <a:rPr lang="en-US" sz="2642" strike="noStrike" u="none">
                <a:solidFill>
                  <a:srgbClr val="0D0D0D"/>
                </a:solidFill>
                <a:latin typeface="Montserrat"/>
                <a:ea typeface="Montserrat"/>
                <a:cs typeface="Montserrat"/>
                <a:sym typeface="Montserrat"/>
              </a:rPr>
              <a:t>or</a:t>
            </a:r>
            <a:r>
              <a:rPr lang="en-US" sz="2642" strike="noStrike" u="none">
                <a:solidFill>
                  <a:srgbClr val="0D0D0D"/>
                </a:solidFill>
                <a:latin typeface="Montserrat"/>
                <a:ea typeface="Montserrat"/>
                <a:cs typeface="Montserrat"/>
                <a:sym typeface="Montserrat"/>
              </a:rPr>
              <a:t>m</a:t>
            </a:r>
            <a:r>
              <a:rPr lang="en-US" sz="2642" strike="noStrike" u="none">
                <a:solidFill>
                  <a:srgbClr val="0D0D0D"/>
                </a:solidFill>
                <a:latin typeface="Montserrat"/>
                <a:ea typeface="Montserrat"/>
                <a:cs typeface="Montserrat"/>
                <a:sym typeface="Montserrat"/>
              </a:rPr>
              <a:t>ation</a:t>
            </a:r>
            <a:r>
              <a:rPr lang="en-US" sz="2642" strike="noStrike" u="none">
                <a:solidFill>
                  <a:srgbClr val="0D0D0D"/>
                </a:solidFill>
                <a:latin typeface="Montserrat"/>
                <a:ea typeface="Montserrat"/>
                <a:cs typeface="Montserrat"/>
                <a:sym typeface="Montserrat"/>
              </a:rPr>
              <a:t>`.</a:t>
            </a:r>
          </a:p>
          <a:p>
            <a:pPr algn="just">
              <a:lnSpc>
                <a:spcPts val="5761"/>
              </a:lnSpc>
            </a:pPr>
            <a:r>
              <a:rPr lang="en-US" b="true" sz="2642" strike="noStrike" u="none">
                <a:solidFill>
                  <a:srgbClr val="0D0D0D"/>
                </a:solidFill>
                <a:latin typeface="Montserrat Bold"/>
                <a:ea typeface="Montserrat Bold"/>
                <a:cs typeface="Montserrat Bold"/>
                <a:sym typeface="Montserrat Bold"/>
              </a:rPr>
              <a:t>1 </a:t>
            </a:r>
            <a:r>
              <a:rPr lang="en-US" b="true" sz="2642" strike="noStrike" u="none">
                <a:solidFill>
                  <a:srgbClr val="0D0D0D"/>
                </a:solidFill>
                <a:latin typeface="Montserrat Bold"/>
                <a:ea typeface="Montserrat Bold"/>
                <a:cs typeface="Montserrat Bold"/>
                <a:sym typeface="Montserrat Bold"/>
              </a:rPr>
              <a:t>Placer le fichier de configuration</a:t>
            </a:r>
          </a:p>
          <a:p>
            <a:pPr algn="just">
              <a:lnSpc>
                <a:spcPts val="5761"/>
              </a:lnSpc>
            </a:pPr>
            <a:r>
              <a:rPr lang="en-US" sz="2642" strike="noStrike" u="none">
                <a:solidFill>
                  <a:srgbClr val="0D0D0D"/>
                </a:solidFill>
                <a:latin typeface="Montserrat"/>
                <a:ea typeface="Montserrat"/>
                <a:cs typeface="Montserrat"/>
                <a:sym typeface="Montserrat"/>
              </a:rPr>
              <a:t>A</a:t>
            </a:r>
            <a:r>
              <a:rPr lang="en-US" sz="2642" strike="noStrike" u="none">
                <a:solidFill>
                  <a:srgbClr val="0D0D0D"/>
                </a:solidFill>
                <a:latin typeface="Montserrat"/>
                <a:ea typeface="Montserrat"/>
                <a:cs typeface="Montserrat"/>
                <a:sym typeface="Montserrat"/>
              </a:rPr>
              <a:t>s</a:t>
            </a:r>
            <a:r>
              <a:rPr lang="en-US" sz="2642" strike="noStrike" u="none">
                <a:solidFill>
                  <a:srgbClr val="0D0D0D"/>
                </a:solidFill>
                <a:latin typeface="Montserrat"/>
                <a:ea typeface="Montserrat"/>
                <a:cs typeface="Montserrat"/>
                <a:sym typeface="Montserrat"/>
              </a:rPr>
              <a:t>surez-vou</a:t>
            </a:r>
            <a:r>
              <a:rPr lang="en-US" sz="2642" strike="noStrike" u="none">
                <a:solidFill>
                  <a:srgbClr val="0D0D0D"/>
                </a:solidFill>
                <a:latin typeface="Montserrat"/>
                <a:ea typeface="Montserrat"/>
                <a:cs typeface="Montserrat"/>
                <a:sym typeface="Montserrat"/>
              </a:rPr>
              <a:t>s </a:t>
            </a:r>
            <a:r>
              <a:rPr lang="en-US" sz="2642" strike="noStrike" u="none">
                <a:solidFill>
                  <a:srgbClr val="0D0D0D"/>
                </a:solidFill>
                <a:latin typeface="Montserrat"/>
                <a:ea typeface="Montserrat"/>
                <a:cs typeface="Montserrat"/>
                <a:sym typeface="Montserrat"/>
              </a:rPr>
              <a:t>qu</a:t>
            </a:r>
            <a:r>
              <a:rPr lang="en-US" sz="2642" strike="noStrike" u="none">
                <a:solidFill>
                  <a:srgbClr val="0D0D0D"/>
                </a:solidFill>
                <a:latin typeface="Montserrat"/>
                <a:ea typeface="Montserrat"/>
                <a:cs typeface="Montserrat"/>
                <a:sym typeface="Montserrat"/>
              </a:rPr>
              <a:t>e l</a:t>
            </a:r>
            <a:r>
              <a:rPr lang="en-US" sz="2642" strike="noStrike" u="none">
                <a:solidFill>
                  <a:srgbClr val="0D0D0D"/>
                </a:solidFill>
                <a:latin typeface="Montserrat"/>
                <a:ea typeface="Montserrat"/>
                <a:cs typeface="Montserrat"/>
                <a:sym typeface="Montserrat"/>
              </a:rPr>
              <a:t>e</a:t>
            </a:r>
            <a:r>
              <a:rPr lang="en-US" sz="2642" strike="noStrike" u="none">
                <a:solidFill>
                  <a:srgbClr val="0D0D0D"/>
                </a:solidFill>
                <a:latin typeface="Montserrat"/>
                <a:ea typeface="Montserrat"/>
                <a:cs typeface="Montserrat"/>
                <a:sym typeface="Montserrat"/>
              </a:rPr>
              <a:t> </a:t>
            </a:r>
            <a:r>
              <a:rPr lang="en-US" sz="2642" strike="noStrike" u="none">
                <a:solidFill>
                  <a:srgbClr val="0D0D0D"/>
                </a:solidFill>
                <a:latin typeface="Montserrat"/>
                <a:ea typeface="Montserrat"/>
                <a:cs typeface="Montserrat"/>
                <a:sym typeface="Montserrat"/>
              </a:rPr>
              <a:t>fi</a:t>
            </a:r>
            <a:r>
              <a:rPr lang="en-US" sz="2642" strike="noStrike" u="none">
                <a:solidFill>
                  <a:srgbClr val="0D0D0D"/>
                </a:solidFill>
                <a:latin typeface="Montserrat"/>
                <a:ea typeface="Montserrat"/>
                <a:cs typeface="Montserrat"/>
                <a:sym typeface="Montserrat"/>
              </a:rPr>
              <a:t>ch</a:t>
            </a:r>
            <a:r>
              <a:rPr lang="en-US" sz="2642" strike="noStrike" u="none">
                <a:solidFill>
                  <a:srgbClr val="0D0D0D"/>
                </a:solidFill>
                <a:latin typeface="Montserrat"/>
                <a:ea typeface="Montserrat"/>
                <a:cs typeface="Montserrat"/>
                <a:sym typeface="Montserrat"/>
              </a:rPr>
              <a:t>i</a:t>
            </a:r>
            <a:r>
              <a:rPr lang="en-US" sz="2642" strike="noStrike" u="none">
                <a:solidFill>
                  <a:srgbClr val="0D0D0D"/>
                </a:solidFill>
                <a:latin typeface="Montserrat"/>
                <a:ea typeface="Montserrat"/>
                <a:cs typeface="Montserrat"/>
                <a:sym typeface="Montserrat"/>
              </a:rPr>
              <a:t>er </a:t>
            </a:r>
            <a:r>
              <a:rPr lang="en-US" b="true" sz="2642" strike="noStrike" u="none">
                <a:solidFill>
                  <a:srgbClr val="C34D24"/>
                </a:solidFill>
                <a:latin typeface="Montserrat Bold"/>
                <a:ea typeface="Montserrat Bold"/>
                <a:cs typeface="Montserrat Bold"/>
                <a:sym typeface="Montserrat Bold"/>
              </a:rPr>
              <a:t>environment_formation.yml</a:t>
            </a:r>
            <a:r>
              <a:rPr lang="en-US" sz="2642" strike="noStrike" u="none">
                <a:solidFill>
                  <a:srgbClr val="0D0D0D"/>
                </a:solidFill>
                <a:latin typeface="Montserrat"/>
                <a:ea typeface="Montserrat"/>
                <a:cs typeface="Montserrat"/>
                <a:sym typeface="Montserrat"/>
              </a:rPr>
              <a:t> </a:t>
            </a:r>
            <a:r>
              <a:rPr lang="en-US" sz="2642" strike="noStrike" u="none">
                <a:solidFill>
                  <a:srgbClr val="0D0D0D"/>
                </a:solidFill>
                <a:latin typeface="Montserrat"/>
                <a:ea typeface="Montserrat"/>
                <a:cs typeface="Montserrat"/>
                <a:sym typeface="Montserrat"/>
              </a:rPr>
              <a:t>qu</a:t>
            </a:r>
            <a:r>
              <a:rPr lang="en-US" sz="2642" strike="noStrike" u="none">
                <a:solidFill>
                  <a:srgbClr val="0D0D0D"/>
                </a:solidFill>
                <a:latin typeface="Montserrat"/>
                <a:ea typeface="Montserrat"/>
                <a:cs typeface="Montserrat"/>
                <a:sym typeface="Montserrat"/>
              </a:rPr>
              <a:t>e </a:t>
            </a:r>
            <a:r>
              <a:rPr lang="en-US" sz="2642" strike="noStrike" u="none">
                <a:solidFill>
                  <a:srgbClr val="0D0D0D"/>
                </a:solidFill>
                <a:latin typeface="Montserrat"/>
                <a:ea typeface="Montserrat"/>
                <a:cs typeface="Montserrat"/>
                <a:sym typeface="Montserrat"/>
              </a:rPr>
              <a:t>v</a:t>
            </a:r>
            <a:r>
              <a:rPr lang="en-US" sz="2642" strike="noStrike" u="none">
                <a:solidFill>
                  <a:srgbClr val="0D0D0D"/>
                </a:solidFill>
                <a:latin typeface="Montserrat"/>
                <a:ea typeface="Montserrat"/>
                <a:cs typeface="Montserrat"/>
                <a:sym typeface="Montserrat"/>
              </a:rPr>
              <a:t>o</a:t>
            </a:r>
            <a:r>
              <a:rPr lang="en-US" sz="2642" strike="noStrike" u="none">
                <a:solidFill>
                  <a:srgbClr val="0D0D0D"/>
                </a:solidFill>
                <a:latin typeface="Montserrat"/>
                <a:ea typeface="Montserrat"/>
                <a:cs typeface="Montserrat"/>
                <a:sym typeface="Montserrat"/>
              </a:rPr>
              <a:t>u</a:t>
            </a:r>
            <a:r>
              <a:rPr lang="en-US" sz="2642" strike="noStrike" u="none">
                <a:solidFill>
                  <a:srgbClr val="0D0D0D"/>
                </a:solidFill>
                <a:latin typeface="Montserrat"/>
                <a:ea typeface="Montserrat"/>
                <a:cs typeface="Montserrat"/>
                <a:sym typeface="Montserrat"/>
              </a:rPr>
              <a:t>s </a:t>
            </a:r>
            <a:r>
              <a:rPr lang="en-US" sz="2642" strike="noStrike" u="none">
                <a:solidFill>
                  <a:srgbClr val="0D0D0D"/>
                </a:solidFill>
                <a:latin typeface="Montserrat"/>
                <a:ea typeface="Montserrat"/>
                <a:cs typeface="Montserrat"/>
                <a:sym typeface="Montserrat"/>
              </a:rPr>
              <a:t>avez</a:t>
            </a:r>
            <a:r>
              <a:rPr lang="en-US" sz="2642" strike="noStrike" u="none">
                <a:solidFill>
                  <a:srgbClr val="0D0D0D"/>
                </a:solidFill>
                <a:latin typeface="Montserrat"/>
                <a:ea typeface="Montserrat"/>
                <a:cs typeface="Montserrat"/>
                <a:sym typeface="Montserrat"/>
              </a:rPr>
              <a:t> r</a:t>
            </a:r>
            <a:r>
              <a:rPr lang="en-US" sz="2642" strike="noStrike" u="none">
                <a:solidFill>
                  <a:srgbClr val="0D0D0D"/>
                </a:solidFill>
                <a:latin typeface="Montserrat"/>
                <a:ea typeface="Montserrat"/>
                <a:cs typeface="Montserrat"/>
                <a:sym typeface="Montserrat"/>
              </a:rPr>
              <a:t>eç</a:t>
            </a:r>
            <a:r>
              <a:rPr lang="en-US" sz="2642" strike="noStrike" u="none">
                <a:solidFill>
                  <a:srgbClr val="0D0D0D"/>
                </a:solidFill>
                <a:latin typeface="Montserrat"/>
                <a:ea typeface="Montserrat"/>
                <a:cs typeface="Montserrat"/>
                <a:sym typeface="Montserrat"/>
              </a:rPr>
              <a:t>u se t</a:t>
            </a:r>
            <a:r>
              <a:rPr lang="en-US" sz="2642" strike="noStrike" u="none">
                <a:solidFill>
                  <a:srgbClr val="0D0D0D"/>
                </a:solidFill>
                <a:latin typeface="Montserrat"/>
                <a:ea typeface="Montserrat"/>
                <a:cs typeface="Montserrat"/>
                <a:sym typeface="Montserrat"/>
              </a:rPr>
              <a:t>r</a:t>
            </a:r>
            <a:r>
              <a:rPr lang="en-US" sz="2642" strike="noStrike" u="none">
                <a:solidFill>
                  <a:srgbClr val="0D0D0D"/>
                </a:solidFill>
                <a:latin typeface="Montserrat"/>
                <a:ea typeface="Montserrat"/>
                <a:cs typeface="Montserrat"/>
                <a:sym typeface="Montserrat"/>
              </a:rPr>
              <a:t>o</a:t>
            </a:r>
            <a:r>
              <a:rPr lang="en-US" sz="2642" strike="noStrike" u="none">
                <a:solidFill>
                  <a:srgbClr val="0D0D0D"/>
                </a:solidFill>
                <a:latin typeface="Montserrat"/>
                <a:ea typeface="Montserrat"/>
                <a:cs typeface="Montserrat"/>
                <a:sym typeface="Montserrat"/>
              </a:rPr>
              <a:t>uve</a:t>
            </a:r>
            <a:r>
              <a:rPr lang="en-US" sz="2642" strike="noStrike" u="none">
                <a:solidFill>
                  <a:srgbClr val="0D0D0D"/>
                </a:solidFill>
                <a:latin typeface="Montserrat"/>
                <a:ea typeface="Montserrat"/>
                <a:cs typeface="Montserrat"/>
                <a:sym typeface="Montserrat"/>
              </a:rPr>
              <a:t> dan</a:t>
            </a:r>
            <a:r>
              <a:rPr lang="en-US" sz="2642" strike="noStrike" u="none">
                <a:solidFill>
                  <a:srgbClr val="0D0D0D"/>
                </a:solidFill>
                <a:latin typeface="Montserrat"/>
                <a:ea typeface="Montserrat"/>
                <a:cs typeface="Montserrat"/>
                <a:sym typeface="Montserrat"/>
              </a:rPr>
              <a:t>s</a:t>
            </a:r>
            <a:r>
              <a:rPr lang="en-US" sz="2642" strike="noStrike" u="none">
                <a:solidFill>
                  <a:srgbClr val="0D0D0D"/>
                </a:solidFill>
                <a:latin typeface="Montserrat"/>
                <a:ea typeface="Montserrat"/>
                <a:cs typeface="Montserrat"/>
                <a:sym typeface="Montserrat"/>
              </a:rPr>
              <a:t> un d</a:t>
            </a:r>
            <a:r>
              <a:rPr lang="en-US" sz="2642" strike="noStrike" u="none">
                <a:solidFill>
                  <a:srgbClr val="0D0D0D"/>
                </a:solidFill>
                <a:latin typeface="Montserrat"/>
                <a:ea typeface="Montserrat"/>
                <a:cs typeface="Montserrat"/>
                <a:sym typeface="Montserrat"/>
              </a:rPr>
              <a:t>ossi</a:t>
            </a:r>
            <a:r>
              <a:rPr lang="en-US" sz="2642" strike="noStrike" u="none">
                <a:solidFill>
                  <a:srgbClr val="0D0D0D"/>
                </a:solidFill>
                <a:latin typeface="Montserrat"/>
                <a:ea typeface="Montserrat"/>
                <a:cs typeface="Montserrat"/>
                <a:sym typeface="Montserrat"/>
              </a:rPr>
              <a:t>e</a:t>
            </a:r>
            <a:r>
              <a:rPr lang="en-US" sz="2642" strike="noStrike" u="none">
                <a:solidFill>
                  <a:srgbClr val="0D0D0D"/>
                </a:solidFill>
                <a:latin typeface="Montserrat"/>
                <a:ea typeface="Montserrat"/>
                <a:cs typeface="Montserrat"/>
                <a:sym typeface="Montserrat"/>
              </a:rPr>
              <a:t>r</a:t>
            </a:r>
            <a:r>
              <a:rPr lang="en-US" sz="2642" strike="noStrike" u="none">
                <a:solidFill>
                  <a:srgbClr val="0D0D0D"/>
                </a:solidFill>
                <a:latin typeface="Montserrat"/>
                <a:ea typeface="Montserrat"/>
                <a:cs typeface="Montserrat"/>
                <a:sym typeface="Montserrat"/>
              </a:rPr>
              <a:t> de </a:t>
            </a:r>
            <a:r>
              <a:rPr lang="en-US" sz="2642" strike="noStrike" u="none">
                <a:solidFill>
                  <a:srgbClr val="0D0D0D"/>
                </a:solidFill>
                <a:latin typeface="Montserrat"/>
                <a:ea typeface="Montserrat"/>
                <a:cs typeface="Montserrat"/>
                <a:sym typeface="Montserrat"/>
              </a:rPr>
              <a:t>vo</a:t>
            </a:r>
            <a:r>
              <a:rPr lang="en-US" sz="2642" strike="noStrike" u="none">
                <a:solidFill>
                  <a:srgbClr val="0D0D0D"/>
                </a:solidFill>
                <a:latin typeface="Montserrat"/>
                <a:ea typeface="Montserrat"/>
                <a:cs typeface="Montserrat"/>
                <a:sym typeface="Montserrat"/>
              </a:rPr>
              <a:t>tre </a:t>
            </a:r>
            <a:r>
              <a:rPr lang="en-US" sz="2642" strike="noStrike" u="none">
                <a:solidFill>
                  <a:srgbClr val="0D0D0D"/>
                </a:solidFill>
                <a:latin typeface="Montserrat"/>
                <a:ea typeface="Montserrat"/>
                <a:cs typeface="Montserrat"/>
                <a:sym typeface="Montserrat"/>
              </a:rPr>
              <a:t>cho</a:t>
            </a:r>
            <a:r>
              <a:rPr lang="en-US" sz="2642" strike="noStrike" u="none">
                <a:solidFill>
                  <a:srgbClr val="0D0D0D"/>
                </a:solidFill>
                <a:latin typeface="Montserrat"/>
                <a:ea typeface="Montserrat"/>
                <a:cs typeface="Montserrat"/>
                <a:sym typeface="Montserrat"/>
              </a:rPr>
              <a:t>i</a:t>
            </a:r>
            <a:r>
              <a:rPr lang="en-US" sz="2642" strike="noStrike" u="none">
                <a:solidFill>
                  <a:srgbClr val="0D0D0D"/>
                </a:solidFill>
                <a:latin typeface="Montserrat"/>
                <a:ea typeface="Montserrat"/>
                <a:cs typeface="Montserrat"/>
                <a:sym typeface="Montserrat"/>
              </a:rPr>
              <a:t>x</a:t>
            </a:r>
            <a:r>
              <a:rPr lang="en-US" sz="2642" strike="noStrike" u="none">
                <a:solidFill>
                  <a:srgbClr val="0D0D0D"/>
                </a:solidFill>
                <a:latin typeface="Montserrat"/>
                <a:ea typeface="Montserrat"/>
                <a:cs typeface="Montserrat"/>
                <a:sym typeface="Montserrat"/>
              </a:rPr>
              <a:t> </a:t>
            </a:r>
            <a:r>
              <a:rPr lang="en-US" sz="2642" strike="noStrike" u="none">
                <a:solidFill>
                  <a:srgbClr val="0D0D0D"/>
                </a:solidFill>
                <a:latin typeface="Montserrat"/>
                <a:ea typeface="Montserrat"/>
                <a:cs typeface="Montserrat"/>
                <a:sym typeface="Montserrat"/>
              </a:rPr>
              <a:t>s</a:t>
            </a:r>
            <a:r>
              <a:rPr lang="en-US" sz="2642" strike="noStrike" u="none">
                <a:solidFill>
                  <a:srgbClr val="0D0D0D"/>
                </a:solidFill>
                <a:latin typeface="Montserrat"/>
                <a:ea typeface="Montserrat"/>
                <a:cs typeface="Montserrat"/>
                <a:sym typeface="Montserrat"/>
              </a:rPr>
              <a:t>ur </a:t>
            </a:r>
            <a:r>
              <a:rPr lang="en-US" sz="2642" strike="noStrike" u="none">
                <a:solidFill>
                  <a:srgbClr val="0D0D0D"/>
                </a:solidFill>
                <a:latin typeface="Montserrat"/>
                <a:ea typeface="Montserrat"/>
                <a:cs typeface="Montserrat"/>
                <a:sym typeface="Montserrat"/>
              </a:rPr>
              <a:t>vot</a:t>
            </a:r>
            <a:r>
              <a:rPr lang="en-US" sz="2642" strike="noStrike" u="none">
                <a:solidFill>
                  <a:srgbClr val="0D0D0D"/>
                </a:solidFill>
                <a:latin typeface="Montserrat"/>
                <a:ea typeface="Montserrat"/>
                <a:cs typeface="Montserrat"/>
                <a:sym typeface="Montserrat"/>
              </a:rPr>
              <a:t>re </a:t>
            </a:r>
            <a:r>
              <a:rPr lang="en-US" sz="2642" strike="noStrike" u="none">
                <a:solidFill>
                  <a:srgbClr val="0D0D0D"/>
                </a:solidFill>
                <a:latin typeface="Montserrat"/>
                <a:ea typeface="Montserrat"/>
                <a:cs typeface="Montserrat"/>
                <a:sym typeface="Montserrat"/>
              </a:rPr>
              <a:t>o</a:t>
            </a:r>
            <a:r>
              <a:rPr lang="en-US" sz="2642" strike="noStrike" u="none">
                <a:solidFill>
                  <a:srgbClr val="0D0D0D"/>
                </a:solidFill>
                <a:latin typeface="Montserrat"/>
                <a:ea typeface="Montserrat"/>
                <a:cs typeface="Montserrat"/>
                <a:sym typeface="Montserrat"/>
              </a:rPr>
              <a:t>r</a:t>
            </a:r>
            <a:r>
              <a:rPr lang="en-US" sz="2642" strike="noStrike" u="none">
                <a:solidFill>
                  <a:srgbClr val="0D0D0D"/>
                </a:solidFill>
                <a:latin typeface="Montserrat"/>
                <a:ea typeface="Montserrat"/>
                <a:cs typeface="Montserrat"/>
                <a:sym typeface="Montserrat"/>
              </a:rPr>
              <a:t>d</a:t>
            </a:r>
            <a:r>
              <a:rPr lang="en-US" sz="2642" strike="noStrike" u="none">
                <a:solidFill>
                  <a:srgbClr val="0D0D0D"/>
                </a:solidFill>
                <a:latin typeface="Montserrat"/>
                <a:ea typeface="Montserrat"/>
                <a:cs typeface="Montserrat"/>
                <a:sym typeface="Montserrat"/>
              </a:rPr>
              <a:t>i</a:t>
            </a:r>
            <a:r>
              <a:rPr lang="en-US" sz="2642" strike="noStrike" u="none">
                <a:solidFill>
                  <a:srgbClr val="0D0D0D"/>
                </a:solidFill>
                <a:latin typeface="Montserrat"/>
                <a:ea typeface="Montserrat"/>
                <a:cs typeface="Montserrat"/>
                <a:sym typeface="Montserrat"/>
              </a:rPr>
              <a:t>n</a:t>
            </a:r>
            <a:r>
              <a:rPr lang="en-US" sz="2642" strike="noStrike" u="none">
                <a:solidFill>
                  <a:srgbClr val="0D0D0D"/>
                </a:solidFill>
                <a:latin typeface="Montserrat"/>
                <a:ea typeface="Montserrat"/>
                <a:cs typeface="Montserrat"/>
                <a:sym typeface="Montserrat"/>
              </a:rPr>
              <a:t>ate</a:t>
            </a:r>
            <a:r>
              <a:rPr lang="en-US" sz="2642" strike="noStrike" u="none">
                <a:solidFill>
                  <a:srgbClr val="0D0D0D"/>
                </a:solidFill>
                <a:latin typeface="Montserrat"/>
                <a:ea typeface="Montserrat"/>
                <a:cs typeface="Montserrat"/>
                <a:sym typeface="Montserrat"/>
              </a:rPr>
              <a:t>ur</a:t>
            </a:r>
            <a:r>
              <a:rPr lang="en-US" sz="2642" strike="noStrike" u="none">
                <a:solidFill>
                  <a:srgbClr val="0D0D0D"/>
                </a:solidFill>
                <a:latin typeface="Montserrat"/>
                <a:ea typeface="Montserrat"/>
                <a:cs typeface="Montserrat"/>
                <a:sym typeface="Montserrat"/>
              </a:rPr>
              <a:t>.</a:t>
            </a:r>
          </a:p>
          <a:p>
            <a:pPr algn="just">
              <a:lnSpc>
                <a:spcPts val="5761"/>
              </a:lnSpc>
            </a:pPr>
            <a:r>
              <a:rPr lang="en-US" b="true" sz="2642" strike="noStrike" u="none">
                <a:solidFill>
                  <a:srgbClr val="0D0D0D"/>
                </a:solidFill>
                <a:latin typeface="Montserrat Bold"/>
                <a:ea typeface="Montserrat Bold"/>
                <a:cs typeface="Montserrat Bold"/>
                <a:sym typeface="Montserrat Bold"/>
              </a:rPr>
              <a:t> 2 Ouvrir un terminal</a:t>
            </a:r>
          </a:p>
          <a:p>
            <a:pPr algn="just">
              <a:lnSpc>
                <a:spcPts val="5761"/>
              </a:lnSpc>
            </a:pPr>
            <a:r>
              <a:rPr lang="en-US" b="true" sz="2642" strike="noStrike" u="none">
                <a:solidFill>
                  <a:srgbClr val="0D0D0D"/>
                </a:solidFill>
                <a:latin typeface="Montserrat Bold"/>
                <a:ea typeface="Montserrat Bold"/>
                <a:cs typeface="Montserrat Bold"/>
                <a:sym typeface="Montserrat Bold"/>
              </a:rPr>
              <a:t>- Sur Windows : </a:t>
            </a:r>
            <a:r>
              <a:rPr lang="en-US" sz="2642" strike="noStrike" u="none">
                <a:solidFill>
                  <a:srgbClr val="0D0D0D"/>
                </a:solidFill>
                <a:latin typeface="Montserrat"/>
                <a:ea typeface="Montserrat"/>
                <a:cs typeface="Montserrat"/>
                <a:sym typeface="Montserrat"/>
              </a:rPr>
              <a:t>Ouvrez</a:t>
            </a:r>
            <a:r>
              <a:rPr lang="en-US" b="true" sz="2642" strike="noStrike" u="none">
                <a:solidFill>
                  <a:srgbClr val="0D0D0D"/>
                </a:solidFill>
                <a:latin typeface="Montserrat Bold"/>
                <a:ea typeface="Montserrat Bold"/>
                <a:cs typeface="Montserrat Bold"/>
                <a:sym typeface="Montserrat Bold"/>
              </a:rPr>
              <a:t> "Anaconda Prompt" </a:t>
            </a:r>
            <a:r>
              <a:rPr lang="en-US" sz="2642" strike="noStrike" u="none">
                <a:solidFill>
                  <a:srgbClr val="0D0D0D"/>
                </a:solidFill>
                <a:latin typeface="Montserrat"/>
                <a:ea typeface="Montserrat"/>
                <a:cs typeface="Montserrat"/>
                <a:sym typeface="Montserrat"/>
              </a:rPr>
              <a:t>depuis le menu Démarrer. N'utilisez pas l'invite de commande classique (cmd.exe)</a:t>
            </a:r>
            <a:r>
              <a:rPr lang="en-US" b="true" sz="2642" strike="noStrike" u="none">
                <a:solidFill>
                  <a:srgbClr val="0D0D0D"/>
                </a:solidFill>
                <a:latin typeface="Montserrat Bold"/>
                <a:ea typeface="Montserrat Bold"/>
                <a:cs typeface="Montserrat Bold"/>
                <a:sym typeface="Montserrat Bold"/>
              </a:rPr>
              <a:t>.</a:t>
            </a:r>
          </a:p>
          <a:p>
            <a:pPr algn="just">
              <a:lnSpc>
                <a:spcPts val="5761"/>
              </a:lnSpc>
            </a:pPr>
            <a:r>
              <a:rPr lang="en-US" b="true" sz="2642" strike="noStrike" u="none">
                <a:solidFill>
                  <a:srgbClr val="0D0D0D"/>
                </a:solidFill>
                <a:latin typeface="Montserrat Bold"/>
                <a:ea typeface="Montserrat Bold"/>
                <a:cs typeface="Montserrat Bold"/>
                <a:sym typeface="Montserrat Bold"/>
              </a:rPr>
              <a:t>- Sur macOS ou Linux : Ouvrez une fenêtre de terminal classique.</a:t>
            </a:r>
          </a:p>
          <a:p>
            <a:pPr algn="just">
              <a:lnSpc>
                <a:spcPts val="5761"/>
              </a:lnSpc>
            </a:pPr>
            <a:r>
              <a:rPr lang="en-US" b="true" sz="2642" strike="noStrike" u="none">
                <a:solidFill>
                  <a:srgbClr val="0D0D0D"/>
                </a:solidFill>
                <a:latin typeface="Montserrat Bold"/>
                <a:ea typeface="Montserrat Bold"/>
                <a:cs typeface="Montserrat Bold"/>
                <a:sym typeface="Montserrat Bold"/>
              </a:rPr>
              <a:t>3 Naviguer jusqu'au dossier</a:t>
            </a:r>
          </a:p>
          <a:p>
            <a:pPr algn="just">
              <a:lnSpc>
                <a:spcPts val="5761"/>
              </a:lnSpc>
            </a:pPr>
            <a:r>
              <a:rPr lang="en-US" sz="2642" strike="noStrike" u="none">
                <a:solidFill>
                  <a:srgbClr val="0D0D0D"/>
                </a:solidFill>
                <a:latin typeface="Montserrat"/>
                <a:ea typeface="Montserrat"/>
                <a:cs typeface="Montserrat"/>
                <a:sym typeface="Montserrat"/>
              </a:rPr>
              <a:t>Utilisez la commande</a:t>
            </a:r>
            <a:r>
              <a:rPr lang="en-US" b="true" sz="2642" strike="noStrike" u="none">
                <a:solidFill>
                  <a:srgbClr val="0D0D0D"/>
                </a:solidFill>
                <a:latin typeface="Montserrat Bold"/>
                <a:ea typeface="Montserrat Bold"/>
                <a:cs typeface="Montserrat Bold"/>
                <a:sym typeface="Montserrat Bold"/>
              </a:rPr>
              <a:t> </a:t>
            </a:r>
            <a:r>
              <a:rPr lang="en-US" b="true" sz="2642" strike="noStrike" u="none">
                <a:solidFill>
                  <a:srgbClr val="C34D24"/>
                </a:solidFill>
                <a:latin typeface="Montserrat Bold"/>
                <a:ea typeface="Montserrat Bold"/>
                <a:cs typeface="Montserrat Bold"/>
                <a:sym typeface="Montserrat Bold"/>
              </a:rPr>
              <a:t>cd</a:t>
            </a:r>
            <a:r>
              <a:rPr lang="en-US" b="true" sz="2642" strike="noStrike" u="none">
                <a:solidFill>
                  <a:srgbClr val="0D0D0D"/>
                </a:solidFill>
                <a:latin typeface="Montserrat Bold"/>
                <a:ea typeface="Montserrat Bold"/>
                <a:cs typeface="Montserrat Bold"/>
                <a:sym typeface="Montserrat Bold"/>
              </a:rPr>
              <a:t> (change directory) </a:t>
            </a:r>
            <a:r>
              <a:rPr lang="en-US" sz="2642" strike="noStrike" u="none">
                <a:solidFill>
                  <a:srgbClr val="0D0D0D"/>
                </a:solidFill>
                <a:latin typeface="Montserrat"/>
                <a:ea typeface="Montserrat"/>
                <a:cs typeface="Montserrat"/>
                <a:sym typeface="Montserrat"/>
              </a:rPr>
              <a:t>pour vous déplacer dans le dossier où vous avez placé le fichier</a:t>
            </a:r>
            <a:r>
              <a:rPr lang="en-US" b="true" sz="2642" strike="noStrike" u="none">
                <a:solidFill>
                  <a:srgbClr val="0D0D0D"/>
                </a:solidFill>
                <a:latin typeface="Montserrat Bold"/>
                <a:ea typeface="Montserrat Bold"/>
                <a:cs typeface="Montserrat Bold"/>
                <a:sym typeface="Montserrat Bold"/>
              </a:rPr>
              <a:t> </a:t>
            </a:r>
            <a:r>
              <a:rPr lang="en-US" b="true" sz="2642" strike="noStrike" u="none">
                <a:solidFill>
                  <a:srgbClr val="C34D24"/>
                </a:solidFill>
                <a:latin typeface="Montserrat Bold"/>
                <a:ea typeface="Montserrat Bold"/>
                <a:cs typeface="Montserrat Bold"/>
                <a:sym typeface="Montserrat Bold"/>
              </a:rPr>
              <a:t>environment_formation.yml</a:t>
            </a:r>
            <a:r>
              <a:rPr lang="en-US" b="true" sz="2642" strike="noStrike" u="none">
                <a:solidFill>
                  <a:srgbClr val="0D0D0D"/>
                </a:solidFill>
                <a:latin typeface="Montserrat Bold"/>
                <a:ea typeface="Montserrat Bold"/>
                <a:cs typeface="Montserrat Bold"/>
                <a:sym typeface="Montserrat Bold"/>
              </a:rPr>
              <a:t>.</a:t>
            </a:r>
          </a:p>
        </p:txBody>
      </p:sp>
      <p:sp>
        <p:nvSpPr>
          <p:cNvPr name="TextBox 5" id="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74401" y="652757"/>
            <a:ext cx="15973919" cy="8605543"/>
          </a:xfrm>
          <a:prstGeom prst="rect">
            <a:avLst/>
          </a:prstGeom>
        </p:spPr>
        <p:txBody>
          <a:bodyPr anchor="t" rtlCol="false" tIns="0" lIns="0" bIns="0" rIns="0">
            <a:spAutoFit/>
          </a:bodyPr>
          <a:lstStyle/>
          <a:p>
            <a:pPr algn="just">
              <a:lnSpc>
                <a:spcPts val="5761"/>
              </a:lnSpc>
            </a:pPr>
            <a:r>
              <a:rPr lang="en-US" sz="2642">
                <a:solidFill>
                  <a:srgbClr val="000000"/>
                </a:solidFill>
                <a:latin typeface="Montserrat"/>
                <a:ea typeface="Montserrat"/>
                <a:cs typeface="Montserrat"/>
                <a:sym typeface="Montserrat"/>
              </a:rPr>
              <a:t>P</a:t>
            </a:r>
            <a:r>
              <a:rPr lang="en-US" sz="2642" strike="noStrike" u="none">
                <a:solidFill>
                  <a:srgbClr val="000000"/>
                </a:solidFill>
                <a:latin typeface="Montserrat"/>
                <a:ea typeface="Montserrat"/>
                <a:cs typeface="Montserrat"/>
                <a:sym typeface="Montserrat"/>
              </a:rPr>
              <a:t>a</a:t>
            </a:r>
            <a:r>
              <a:rPr lang="en-US" sz="2642" strike="noStrike" u="none">
                <a:solidFill>
                  <a:srgbClr val="000000"/>
                </a:solidFill>
                <a:latin typeface="Montserrat"/>
                <a:ea typeface="Montserrat"/>
                <a:cs typeface="Montserrat"/>
                <a:sym typeface="Montserrat"/>
              </a:rPr>
              <a:t>r</a:t>
            </a:r>
            <a:r>
              <a:rPr lang="en-US" sz="2642" strike="noStrike" u="none">
                <a:solidFill>
                  <a:srgbClr val="000000"/>
                </a:solidFill>
                <a:latin typeface="Montserrat"/>
                <a:ea typeface="Montserrat"/>
                <a:cs typeface="Montserrat"/>
                <a:sym typeface="Montserrat"/>
              </a:rPr>
              <a:t> e</a:t>
            </a:r>
            <a:r>
              <a:rPr lang="en-US" sz="2642" strike="noStrike" u="none">
                <a:solidFill>
                  <a:srgbClr val="000000"/>
                </a:solidFill>
                <a:latin typeface="Montserrat"/>
                <a:ea typeface="Montserrat"/>
                <a:cs typeface="Montserrat"/>
                <a:sym typeface="Montserrat"/>
              </a:rPr>
              <a:t>x</a:t>
            </a:r>
            <a:r>
              <a:rPr lang="en-US" sz="2642" strike="noStrike" u="none">
                <a:solidFill>
                  <a:srgbClr val="000000"/>
                </a:solidFill>
                <a:latin typeface="Montserrat"/>
                <a:ea typeface="Montserrat"/>
                <a:cs typeface="Montserrat"/>
                <a:sym typeface="Montserrat"/>
              </a:rPr>
              <a:t>em</a:t>
            </a:r>
            <a:r>
              <a:rPr lang="en-US" sz="2642" strike="noStrike" u="none">
                <a:solidFill>
                  <a:srgbClr val="000000"/>
                </a:solidFill>
                <a:latin typeface="Montserrat"/>
                <a:ea typeface="Montserrat"/>
                <a:cs typeface="Montserrat"/>
                <a:sym typeface="Montserrat"/>
              </a:rPr>
              <a:t>ple, s</a:t>
            </a:r>
            <a:r>
              <a:rPr lang="en-US" sz="2642" strike="noStrike" u="none">
                <a:solidFill>
                  <a:srgbClr val="000000"/>
                </a:solidFill>
                <a:latin typeface="Montserrat"/>
                <a:ea typeface="Montserrat"/>
                <a:cs typeface="Montserrat"/>
                <a:sym typeface="Montserrat"/>
              </a:rPr>
              <a:t>i</a:t>
            </a:r>
            <a:r>
              <a:rPr lang="en-US" sz="2642" strike="noStrike" u="none">
                <a:solidFill>
                  <a:srgbClr val="000000"/>
                </a:solidFill>
                <a:latin typeface="Montserrat"/>
                <a:ea typeface="Montserrat"/>
                <a:cs typeface="Montserrat"/>
                <a:sym typeface="Montserrat"/>
              </a:rPr>
              <a:t> le fichier est </a:t>
            </a:r>
            <a:r>
              <a:rPr lang="en-US" sz="2642" strike="noStrike" u="none">
                <a:solidFill>
                  <a:srgbClr val="000000"/>
                </a:solidFill>
                <a:latin typeface="Montserrat"/>
                <a:ea typeface="Montserrat"/>
                <a:cs typeface="Montserrat"/>
                <a:sym typeface="Montserrat"/>
              </a:rPr>
              <a:t>sur</a:t>
            </a:r>
            <a:r>
              <a:rPr lang="en-US" sz="2642" strike="noStrike" u="none">
                <a:solidFill>
                  <a:srgbClr val="000000"/>
                </a:solidFill>
                <a:latin typeface="Montserrat"/>
                <a:ea typeface="Montserrat"/>
                <a:cs typeface="Montserrat"/>
                <a:sym typeface="Montserrat"/>
              </a:rPr>
              <a:t> votr</a:t>
            </a:r>
            <a:r>
              <a:rPr lang="en-US" sz="2642" strike="noStrike" u="none">
                <a:solidFill>
                  <a:srgbClr val="000000"/>
                </a:solidFill>
                <a:latin typeface="Montserrat"/>
                <a:ea typeface="Montserrat"/>
                <a:cs typeface="Montserrat"/>
                <a:sym typeface="Montserrat"/>
              </a:rPr>
              <a:t>e</a:t>
            </a:r>
            <a:r>
              <a:rPr lang="en-US" sz="2642" strike="noStrike" u="none">
                <a:solidFill>
                  <a:srgbClr val="000000"/>
                </a:solidFill>
                <a:latin typeface="Montserrat"/>
                <a:ea typeface="Montserrat"/>
                <a:cs typeface="Montserrat"/>
                <a:sym typeface="Montserrat"/>
              </a:rPr>
              <a:t> B</a:t>
            </a:r>
            <a:r>
              <a:rPr lang="en-US" sz="2642" strike="noStrike" u="none">
                <a:solidFill>
                  <a:srgbClr val="000000"/>
                </a:solidFill>
                <a:latin typeface="Montserrat"/>
                <a:ea typeface="Montserrat"/>
                <a:cs typeface="Montserrat"/>
                <a:sym typeface="Montserrat"/>
              </a:rPr>
              <a:t>ur</a:t>
            </a:r>
            <a:r>
              <a:rPr lang="en-US" sz="2642" strike="noStrike" u="none">
                <a:solidFill>
                  <a:srgbClr val="000000"/>
                </a:solidFill>
                <a:latin typeface="Montserrat"/>
                <a:ea typeface="Montserrat"/>
                <a:cs typeface="Montserrat"/>
                <a:sym typeface="Montserrat"/>
              </a:rPr>
              <a:t>ea</a:t>
            </a:r>
            <a:r>
              <a:rPr lang="en-US" sz="2642" strike="noStrike" u="none">
                <a:solidFill>
                  <a:srgbClr val="000000"/>
                </a:solidFill>
                <a:latin typeface="Montserrat"/>
                <a:ea typeface="Montserrat"/>
                <a:cs typeface="Montserrat"/>
                <a:sym typeface="Montserrat"/>
              </a:rPr>
              <a:t>u</a:t>
            </a:r>
            <a:r>
              <a:rPr lang="en-US" sz="2642" strike="noStrike" u="none">
                <a:solidFill>
                  <a:srgbClr val="000000"/>
                </a:solidFill>
                <a:latin typeface="Montserrat"/>
                <a:ea typeface="Montserrat"/>
                <a:cs typeface="Montserrat"/>
                <a:sym typeface="Montserrat"/>
              </a:rPr>
              <a:t> :</a:t>
            </a:r>
          </a:p>
          <a:p>
            <a:pPr algn="just">
              <a:lnSpc>
                <a:spcPts val="5761"/>
              </a:lnSpc>
            </a:pPr>
            <a:r>
              <a:rPr lang="en-US" sz="2642" strike="noStrike" u="none">
                <a:solidFill>
                  <a:srgbClr val="000000"/>
                </a:solidFill>
                <a:latin typeface="Montserrat"/>
                <a:ea typeface="Montserrat"/>
                <a:cs typeface="Montserrat"/>
                <a:sym typeface="Montserrat"/>
              </a:rPr>
              <a:t>```b</a:t>
            </a:r>
            <a:r>
              <a:rPr lang="en-US" sz="2642" strike="noStrike" u="none">
                <a:solidFill>
                  <a:srgbClr val="000000"/>
                </a:solidFill>
                <a:latin typeface="Montserrat"/>
                <a:ea typeface="Montserrat"/>
                <a:cs typeface="Montserrat"/>
                <a:sym typeface="Montserrat"/>
              </a:rPr>
              <a:t>ash</a:t>
            </a:r>
          </a:p>
          <a:p>
            <a:pPr algn="just">
              <a:lnSpc>
                <a:spcPts val="5761"/>
              </a:lnSpc>
            </a:pPr>
            <a:r>
              <a:rPr lang="en-US" b="true" sz="2642" strike="noStrike" u="none">
                <a:solidFill>
                  <a:srgbClr val="0345E4"/>
                </a:solidFill>
                <a:latin typeface="Montserrat Bold"/>
                <a:ea typeface="Montserrat Bold"/>
                <a:cs typeface="Montserrat Bold"/>
                <a:sym typeface="Montserrat Bold"/>
              </a:rPr>
              <a:t>cd Desktop</a:t>
            </a:r>
          </a:p>
          <a:p>
            <a:pPr algn="just">
              <a:lnSpc>
                <a:spcPts val="5761"/>
              </a:lnSpc>
            </a:pPr>
            <a:r>
              <a:rPr lang="en-US" sz="2642" strike="noStrike" u="none">
                <a:solidFill>
                  <a:srgbClr val="000000"/>
                </a:solidFill>
                <a:latin typeface="Montserrat"/>
                <a:ea typeface="Montserrat"/>
                <a:cs typeface="Montserrat"/>
                <a:sym typeface="Montserrat"/>
              </a:rPr>
              <a:t>```</a:t>
            </a:r>
          </a:p>
          <a:p>
            <a:pPr algn="just">
              <a:lnSpc>
                <a:spcPts val="5761"/>
              </a:lnSpc>
            </a:pPr>
            <a:r>
              <a:rPr lang="en-US" sz="2642" strike="noStrike" u="none">
                <a:solidFill>
                  <a:srgbClr val="000000"/>
                </a:solidFill>
                <a:latin typeface="Montserrat"/>
                <a:ea typeface="Montserrat"/>
                <a:cs typeface="Montserrat"/>
                <a:sym typeface="Montserrat"/>
              </a:rPr>
              <a:t>O</a:t>
            </a:r>
            <a:r>
              <a:rPr lang="en-US" sz="2642" strike="noStrike" u="none">
                <a:solidFill>
                  <a:srgbClr val="000000"/>
                </a:solidFill>
                <a:latin typeface="Montserrat"/>
                <a:ea typeface="Montserrat"/>
                <a:cs typeface="Montserrat"/>
                <a:sym typeface="Montserrat"/>
              </a:rPr>
              <a:t>u</a:t>
            </a:r>
            <a:r>
              <a:rPr lang="en-US" sz="2642" strike="noStrike" u="none">
                <a:solidFill>
                  <a:srgbClr val="000000"/>
                </a:solidFill>
                <a:latin typeface="Montserrat"/>
                <a:ea typeface="Montserrat"/>
                <a:cs typeface="Montserrat"/>
                <a:sym typeface="Montserrat"/>
              </a:rPr>
              <a:t> dan</a:t>
            </a:r>
            <a:r>
              <a:rPr lang="en-US" sz="2642" strike="noStrike" u="none">
                <a:solidFill>
                  <a:srgbClr val="000000"/>
                </a:solidFill>
                <a:latin typeface="Montserrat"/>
                <a:ea typeface="Montserrat"/>
                <a:cs typeface="Montserrat"/>
                <a:sym typeface="Montserrat"/>
              </a:rPr>
              <a:t>s</a:t>
            </a:r>
            <a:r>
              <a:rPr lang="en-US" sz="2642" strike="noStrike" u="none">
                <a:solidFill>
                  <a:srgbClr val="000000"/>
                </a:solidFill>
                <a:latin typeface="Montserrat"/>
                <a:ea typeface="Montserrat"/>
                <a:cs typeface="Montserrat"/>
                <a:sym typeface="Montserrat"/>
              </a:rPr>
              <a:t> un d</a:t>
            </a:r>
            <a:r>
              <a:rPr lang="en-US" sz="2642" strike="noStrike" u="none">
                <a:solidFill>
                  <a:srgbClr val="000000"/>
                </a:solidFill>
                <a:latin typeface="Montserrat"/>
                <a:ea typeface="Montserrat"/>
                <a:cs typeface="Montserrat"/>
                <a:sym typeface="Montserrat"/>
              </a:rPr>
              <a:t>ossi</a:t>
            </a:r>
            <a:r>
              <a:rPr lang="en-US" sz="2642" strike="noStrike" u="none">
                <a:solidFill>
                  <a:srgbClr val="000000"/>
                </a:solidFill>
                <a:latin typeface="Montserrat"/>
                <a:ea typeface="Montserrat"/>
                <a:cs typeface="Montserrat"/>
                <a:sym typeface="Montserrat"/>
              </a:rPr>
              <a:t>e</a:t>
            </a:r>
            <a:r>
              <a:rPr lang="en-US" sz="2642" strike="noStrike" u="none">
                <a:solidFill>
                  <a:srgbClr val="000000"/>
                </a:solidFill>
                <a:latin typeface="Montserrat"/>
                <a:ea typeface="Montserrat"/>
                <a:cs typeface="Montserrat"/>
                <a:sym typeface="Montserrat"/>
              </a:rPr>
              <a:t>r</a:t>
            </a:r>
            <a:r>
              <a:rPr lang="en-US" sz="2642" strike="noStrike" u="none">
                <a:solidFill>
                  <a:srgbClr val="000000"/>
                </a:solidFill>
                <a:latin typeface="Montserrat"/>
                <a:ea typeface="Montserrat"/>
                <a:cs typeface="Montserrat"/>
                <a:sym typeface="Montserrat"/>
              </a:rPr>
              <a:t> spé</a:t>
            </a:r>
            <a:r>
              <a:rPr lang="en-US" sz="2642" strike="noStrike" u="none">
                <a:solidFill>
                  <a:srgbClr val="000000"/>
                </a:solidFill>
                <a:latin typeface="Montserrat"/>
                <a:ea typeface="Montserrat"/>
                <a:cs typeface="Montserrat"/>
                <a:sym typeface="Montserrat"/>
              </a:rPr>
              <a:t>cif</a:t>
            </a:r>
            <a:r>
              <a:rPr lang="en-US" sz="2642" strike="noStrike" u="none">
                <a:solidFill>
                  <a:srgbClr val="000000"/>
                </a:solidFill>
                <a:latin typeface="Montserrat"/>
                <a:ea typeface="Montserrat"/>
                <a:cs typeface="Montserrat"/>
                <a:sym typeface="Montserrat"/>
              </a:rPr>
              <a:t>ique (ex</a:t>
            </a:r>
            <a:r>
              <a:rPr lang="en-US" sz="2642" strike="noStrike" u="none">
                <a:solidFill>
                  <a:srgbClr val="000000"/>
                </a:solidFill>
                <a:latin typeface="Montserrat"/>
                <a:ea typeface="Montserrat"/>
                <a:cs typeface="Montserrat"/>
                <a:sym typeface="Montserrat"/>
              </a:rPr>
              <a:t>em</a:t>
            </a:r>
            <a:r>
              <a:rPr lang="en-US" sz="2642" strike="noStrike" u="none">
                <a:solidFill>
                  <a:srgbClr val="000000"/>
                </a:solidFill>
                <a:latin typeface="Montserrat"/>
                <a:ea typeface="Montserrat"/>
                <a:cs typeface="Montserrat"/>
                <a:sym typeface="Montserrat"/>
              </a:rPr>
              <a:t>p</a:t>
            </a:r>
            <a:r>
              <a:rPr lang="en-US" sz="2642" strike="noStrike" u="none">
                <a:solidFill>
                  <a:srgbClr val="000000"/>
                </a:solidFill>
                <a:latin typeface="Montserrat"/>
                <a:ea typeface="Montserrat"/>
                <a:cs typeface="Montserrat"/>
                <a:sym typeface="Montserrat"/>
              </a:rPr>
              <a:t>l</a:t>
            </a:r>
            <a:r>
              <a:rPr lang="en-US" sz="2642" strike="noStrike" u="none">
                <a:solidFill>
                  <a:srgbClr val="000000"/>
                </a:solidFill>
                <a:latin typeface="Montserrat"/>
                <a:ea typeface="Montserrat"/>
                <a:cs typeface="Montserrat"/>
                <a:sym typeface="Montserrat"/>
              </a:rPr>
              <a:t>e</a:t>
            </a:r>
            <a:r>
              <a:rPr lang="en-US" sz="2642" strike="noStrike" u="none">
                <a:solidFill>
                  <a:srgbClr val="000000"/>
                </a:solidFill>
                <a:latin typeface="Montserrat"/>
                <a:ea typeface="Montserrat"/>
                <a:cs typeface="Montserrat"/>
                <a:sym typeface="Montserrat"/>
              </a:rPr>
              <a:t> </a:t>
            </a:r>
            <a:r>
              <a:rPr lang="en-US" sz="2642" strike="noStrike" u="none">
                <a:solidFill>
                  <a:srgbClr val="000000"/>
                </a:solidFill>
                <a:latin typeface="Montserrat"/>
                <a:ea typeface="Montserrat"/>
                <a:cs typeface="Montserrat"/>
                <a:sym typeface="Montserrat"/>
              </a:rPr>
              <a:t>po</a:t>
            </a:r>
            <a:r>
              <a:rPr lang="en-US" sz="2642" strike="noStrike" u="none">
                <a:solidFill>
                  <a:srgbClr val="000000"/>
                </a:solidFill>
                <a:latin typeface="Montserrat"/>
                <a:ea typeface="Montserrat"/>
                <a:cs typeface="Montserrat"/>
                <a:sym typeface="Montserrat"/>
              </a:rPr>
              <a:t>ur Windows</a:t>
            </a:r>
            <a:r>
              <a:rPr lang="en-US" sz="2642" strike="noStrike" u="none">
                <a:solidFill>
                  <a:srgbClr val="000000"/>
                </a:solidFill>
                <a:latin typeface="Montserrat"/>
                <a:ea typeface="Montserrat"/>
                <a:cs typeface="Montserrat"/>
                <a:sym typeface="Montserrat"/>
              </a:rPr>
              <a:t>)</a:t>
            </a:r>
            <a:r>
              <a:rPr lang="en-US" sz="2642" strike="noStrike" u="none">
                <a:solidFill>
                  <a:srgbClr val="000000"/>
                </a:solidFill>
                <a:latin typeface="Montserrat"/>
                <a:ea typeface="Montserrat"/>
                <a:cs typeface="Montserrat"/>
                <a:sym typeface="Montserrat"/>
              </a:rPr>
              <a:t> :</a:t>
            </a:r>
          </a:p>
          <a:p>
            <a:pPr algn="just">
              <a:lnSpc>
                <a:spcPts val="5761"/>
              </a:lnSpc>
            </a:pPr>
            <a:r>
              <a:rPr lang="en-US" sz="2642" strike="noStrike" u="none">
                <a:solidFill>
                  <a:srgbClr val="000000"/>
                </a:solidFill>
                <a:latin typeface="Montserrat"/>
                <a:ea typeface="Montserrat"/>
                <a:cs typeface="Montserrat"/>
                <a:sym typeface="Montserrat"/>
              </a:rPr>
              <a:t>```b</a:t>
            </a:r>
            <a:r>
              <a:rPr lang="en-US" sz="2642" strike="noStrike" u="none">
                <a:solidFill>
                  <a:srgbClr val="000000"/>
                </a:solidFill>
                <a:latin typeface="Montserrat"/>
                <a:ea typeface="Montserrat"/>
                <a:cs typeface="Montserrat"/>
                <a:sym typeface="Montserrat"/>
              </a:rPr>
              <a:t>a</a:t>
            </a:r>
            <a:r>
              <a:rPr lang="en-US" sz="2642" strike="noStrike" u="none">
                <a:solidFill>
                  <a:srgbClr val="000000"/>
                </a:solidFill>
                <a:latin typeface="Montserrat"/>
                <a:ea typeface="Montserrat"/>
                <a:cs typeface="Montserrat"/>
                <a:sym typeface="Montserrat"/>
              </a:rPr>
              <a:t>sh</a:t>
            </a:r>
          </a:p>
          <a:p>
            <a:pPr algn="just">
              <a:lnSpc>
                <a:spcPts val="5761"/>
              </a:lnSpc>
            </a:pPr>
            <a:r>
              <a:rPr lang="en-US" b="true" sz="2642" strike="noStrike" u="none">
                <a:solidFill>
                  <a:srgbClr val="000000"/>
                </a:solidFill>
                <a:latin typeface="Montserrat Bold"/>
                <a:ea typeface="Montserrat Bold"/>
                <a:cs typeface="Montserrat Bold"/>
                <a:sym typeface="Montserrat Bold"/>
              </a:rPr>
              <a:t>cd</a:t>
            </a:r>
            <a:r>
              <a:rPr lang="en-US" b="true" sz="2642" strike="noStrike" u="none">
                <a:solidFill>
                  <a:srgbClr val="C34D24"/>
                </a:solidFill>
                <a:latin typeface="Montserrat Bold"/>
                <a:ea typeface="Montserrat Bold"/>
                <a:cs typeface="Montserrat Bold"/>
                <a:sym typeface="Montserrat Bold"/>
              </a:rPr>
              <a:t> </a:t>
            </a:r>
            <a:r>
              <a:rPr lang="en-US" b="true" sz="2642" strike="noStrike" u="none">
                <a:solidFill>
                  <a:srgbClr val="C34D24"/>
                </a:solidFill>
                <a:latin typeface="Montserrat Bold"/>
                <a:ea typeface="Montserrat Bold"/>
                <a:cs typeface="Montserrat Bold"/>
                <a:sym typeface="Montserrat Bold"/>
              </a:rPr>
              <a:t>C:\Users\Vo</a:t>
            </a:r>
            <a:r>
              <a:rPr lang="en-US" b="true" sz="2642" strike="noStrike" u="none">
                <a:solidFill>
                  <a:srgbClr val="C34D24"/>
                </a:solidFill>
                <a:latin typeface="Montserrat Bold"/>
                <a:ea typeface="Montserrat Bold"/>
                <a:cs typeface="Montserrat Bold"/>
                <a:sym typeface="Montserrat Bold"/>
              </a:rPr>
              <a:t>treNom\Documents\Formation_CLIMADA</a:t>
            </a:r>
          </a:p>
          <a:p>
            <a:pPr algn="just">
              <a:lnSpc>
                <a:spcPts val="5761"/>
              </a:lnSpc>
            </a:pPr>
            <a:r>
              <a:rPr lang="en-US" sz="2642" strike="noStrike" u="none">
                <a:solidFill>
                  <a:srgbClr val="000000"/>
                </a:solidFill>
                <a:latin typeface="Montserrat"/>
                <a:ea typeface="Montserrat"/>
                <a:cs typeface="Montserrat"/>
                <a:sym typeface="Montserrat"/>
              </a:rPr>
              <a:t>```</a:t>
            </a:r>
          </a:p>
          <a:p>
            <a:pPr algn="just">
              <a:lnSpc>
                <a:spcPts val="5761"/>
              </a:lnSpc>
            </a:pPr>
            <a:r>
              <a:rPr lang="en-US" sz="2642" strike="noStrike" u="none">
                <a:solidFill>
                  <a:srgbClr val="000000"/>
                </a:solidFill>
                <a:latin typeface="Montserrat"/>
                <a:ea typeface="Montserrat"/>
                <a:cs typeface="Montserrat"/>
                <a:sym typeface="Montserrat"/>
              </a:rPr>
              <a:t>Naviguez dans le dossier qui vient d'être créé (cd nom-du-dossier), puis utilisez le fichier </a:t>
            </a:r>
            <a:r>
              <a:rPr lang="en-US" b="true" sz="2642" strike="noStrike" u="none">
                <a:solidFill>
                  <a:srgbClr val="C34D24"/>
                </a:solidFill>
                <a:latin typeface="Montserrat Bold"/>
                <a:ea typeface="Montserrat Bold"/>
                <a:cs typeface="Montserrat Bold"/>
                <a:sym typeface="Montserrat Bold"/>
              </a:rPr>
              <a:t>environnement_formation.yml</a:t>
            </a:r>
            <a:r>
              <a:rPr lang="en-US" sz="2642" strike="noStrike" u="none">
                <a:solidFill>
                  <a:srgbClr val="000000"/>
                </a:solidFill>
                <a:latin typeface="Montserrat"/>
                <a:ea typeface="Montserrat"/>
                <a:cs typeface="Montserrat"/>
                <a:sym typeface="Montserrat"/>
              </a:rPr>
              <a:t> pour construire l'environnement.</a:t>
            </a:r>
          </a:p>
          <a:p>
            <a:pPr algn="just">
              <a:lnSpc>
                <a:spcPts val="5761"/>
              </a:lnSpc>
            </a:pPr>
            <a:r>
              <a:rPr lang="en-US" sz="2642" strike="noStrike" u="none">
                <a:solidFill>
                  <a:srgbClr val="000000"/>
                </a:solidFill>
                <a:latin typeface="Montserrat"/>
                <a:ea typeface="Montserrat"/>
                <a:cs typeface="Montserrat"/>
                <a:sym typeface="Montserrat"/>
              </a:rPr>
              <a:t> fichier </a:t>
            </a:r>
            <a:r>
              <a:rPr lang="en-US" b="true" sz="2642" strike="noStrike" u="none">
                <a:solidFill>
                  <a:srgbClr val="C34D24"/>
                </a:solidFill>
                <a:latin typeface="Montserrat Bold"/>
                <a:ea typeface="Montserrat Bold"/>
                <a:cs typeface="Montserrat Bold"/>
                <a:sym typeface="Montserrat Bold"/>
              </a:rPr>
              <a:t>environment_formation.yml</a:t>
            </a:r>
            <a:r>
              <a:rPr lang="en-US" sz="2642" strike="noStrike" u="none">
                <a:solidFill>
                  <a:srgbClr val="000000"/>
                </a:solidFill>
                <a:latin typeface="Montserrat"/>
                <a:ea typeface="Montserrat"/>
                <a:cs typeface="Montserrat"/>
                <a:sym typeface="Montserrat"/>
              </a:rPr>
              <a:t>, téléchargera toutes les versions spécifiées des paquetages et créera l'environnement nommé </a:t>
            </a:r>
            <a:r>
              <a:rPr lang="en-US" b="true" sz="2642" strike="noStrike" u="none">
                <a:solidFill>
                  <a:srgbClr val="C34D24"/>
                </a:solidFill>
                <a:latin typeface="Montserrat Bold"/>
                <a:ea typeface="Montserrat Bold"/>
                <a:cs typeface="Montserrat Bold"/>
                <a:sym typeface="Montserrat Bold"/>
              </a:rPr>
              <a:t>climada_formation</a:t>
            </a:r>
            <a:r>
              <a:rPr lang="en-US" sz="2642" strike="noStrike" u="none">
                <a:solidFill>
                  <a:srgbClr val="000000"/>
                </a:solidFill>
                <a:latin typeface="Montserrat"/>
                <a:ea typeface="Montserrat"/>
                <a:cs typeface="Montserrat"/>
                <a:sym typeface="Montserrat"/>
              </a:rPr>
              <a:t>.</a:t>
            </a:r>
          </a:p>
        </p:txBody>
      </p:sp>
      <p:sp>
        <p:nvSpPr>
          <p:cNvPr name="TextBox 5" id="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74401" y="781050"/>
            <a:ext cx="15973919" cy="8605543"/>
          </a:xfrm>
          <a:prstGeom prst="rect">
            <a:avLst/>
          </a:prstGeom>
        </p:spPr>
        <p:txBody>
          <a:bodyPr anchor="t" rtlCol="false" tIns="0" lIns="0" bIns="0" rIns="0">
            <a:spAutoFit/>
          </a:bodyPr>
          <a:lstStyle/>
          <a:p>
            <a:pPr algn="just">
              <a:lnSpc>
                <a:spcPts val="5761"/>
              </a:lnSpc>
            </a:pPr>
            <a:r>
              <a:rPr lang="en-US" sz="2642" strike="noStrike" u="none">
                <a:solidFill>
                  <a:srgbClr val="000000"/>
                </a:solidFill>
                <a:latin typeface="Montserrat"/>
                <a:ea typeface="Montserrat"/>
                <a:cs typeface="Montserrat"/>
                <a:sym typeface="Montserrat"/>
              </a:rPr>
              <a:t>```bash</a:t>
            </a:r>
          </a:p>
          <a:p>
            <a:pPr algn="just">
              <a:lnSpc>
                <a:spcPts val="5761"/>
              </a:lnSpc>
            </a:pPr>
            <a:r>
              <a:rPr lang="en-US" b="true" sz="2642" strike="noStrike" u="none">
                <a:solidFill>
                  <a:srgbClr val="C34D24"/>
                </a:solidFill>
                <a:latin typeface="Montserrat Bold"/>
                <a:ea typeface="Montserrat Bold"/>
                <a:cs typeface="Montserrat Bold"/>
                <a:sym typeface="Montserrat Bold"/>
              </a:rPr>
              <a:t>conda env create -f environment_formation.yml</a:t>
            </a:r>
          </a:p>
          <a:p>
            <a:pPr algn="just">
              <a:lnSpc>
                <a:spcPts val="5761"/>
              </a:lnSpc>
            </a:pPr>
            <a:r>
              <a:rPr lang="en-US" sz="2642" strike="noStrike" u="none">
                <a:solidFill>
                  <a:srgbClr val="000000"/>
                </a:solidFill>
                <a:latin typeface="Montserrat"/>
                <a:ea typeface="Montserrat"/>
                <a:cs typeface="Montserrat"/>
                <a:sym typeface="Montserrat"/>
              </a:rPr>
              <a:t>```</a:t>
            </a:r>
          </a:p>
          <a:p>
            <a:pPr algn="just">
              <a:lnSpc>
                <a:spcPts val="5761"/>
              </a:lnSpc>
            </a:pPr>
            <a:r>
              <a:rPr lang="en-US" sz="2642" strike="noStrike" u="none">
                <a:solidFill>
                  <a:srgbClr val="000000"/>
                </a:solidFill>
                <a:latin typeface="Montserrat"/>
                <a:ea typeface="Montserrat"/>
                <a:cs typeface="Montserrat"/>
                <a:sym typeface="Montserrat"/>
              </a:rPr>
              <a:t>Votre invite de commande devrait maintenant afficher </a:t>
            </a:r>
            <a:r>
              <a:rPr lang="en-US" b="true" sz="2642" strike="noStrike" u="none">
                <a:solidFill>
                  <a:srgbClr val="000000"/>
                </a:solidFill>
                <a:latin typeface="Montserrat Bold"/>
                <a:ea typeface="Montserrat Bold"/>
                <a:cs typeface="Montserrat Bold"/>
                <a:sym typeface="Montserrat Bold"/>
              </a:rPr>
              <a:t>(climada_formation)</a:t>
            </a:r>
            <a:r>
              <a:rPr lang="en-US" sz="2642" strike="noStrike" u="none">
                <a:solidFill>
                  <a:srgbClr val="000000"/>
                </a:solidFill>
                <a:latin typeface="Montserrat"/>
                <a:ea typeface="Montserrat"/>
                <a:cs typeface="Montserrat"/>
                <a:sym typeface="Montserrat"/>
              </a:rPr>
              <a:t> au début de la ligne, indiquant que l'environnement est actif.</a:t>
            </a:r>
          </a:p>
          <a:p>
            <a:pPr algn="just">
              <a:lnSpc>
                <a:spcPts val="5761"/>
              </a:lnSpc>
            </a:pPr>
            <a:r>
              <a:rPr lang="en-US" b="true" sz="2642" strike="noStrike" u="none">
                <a:solidFill>
                  <a:srgbClr val="000000"/>
                </a:solidFill>
                <a:latin typeface="Montserrat Bold"/>
                <a:ea typeface="Montserrat Bold"/>
                <a:cs typeface="Montserrat Bold"/>
                <a:sym typeface="Montserrat Bold"/>
              </a:rPr>
              <a:t>Étape 3 : Activer l'Environnement et Lancer Jupyter Lab </a:t>
            </a:r>
          </a:p>
          <a:p>
            <a:pPr algn="just">
              <a:lnSpc>
                <a:spcPts val="5761"/>
              </a:lnSpc>
            </a:pPr>
            <a:r>
              <a:rPr lang="en-US" sz="2642" strike="noStrike" u="none">
                <a:solidFill>
                  <a:srgbClr val="000000"/>
                </a:solidFill>
                <a:latin typeface="Montserrat"/>
                <a:ea typeface="Montserrat"/>
                <a:cs typeface="Montserrat"/>
                <a:sym typeface="Montserrat"/>
              </a:rPr>
              <a:t>Activez votre nouvel environnement (conda activate climada_formation) puis lancez l'interface de travail (jupyter lab).</a:t>
            </a:r>
          </a:p>
          <a:p>
            <a:pPr algn="just">
              <a:lnSpc>
                <a:spcPts val="5761"/>
              </a:lnSpc>
            </a:pPr>
            <a:r>
              <a:rPr lang="en-US" b="true" sz="2642" strike="noStrike" u="none">
                <a:solidFill>
                  <a:srgbClr val="040606"/>
                </a:solidFill>
                <a:latin typeface="Montserrat Bold"/>
                <a:ea typeface="Montserrat Bold"/>
                <a:cs typeface="Montserrat Bold"/>
                <a:sym typeface="Montserrat Bold"/>
              </a:rPr>
              <a:t>Étape 4: Vérifier l'installation</a:t>
            </a:r>
          </a:p>
          <a:p>
            <a:pPr algn="just">
              <a:lnSpc>
                <a:spcPts val="5761"/>
              </a:lnSpc>
            </a:pPr>
            <a:r>
              <a:rPr lang="en-US" sz="2642" strike="noStrike" u="none">
                <a:solidFill>
                  <a:srgbClr val="000000"/>
                </a:solidFill>
                <a:latin typeface="Montserrat"/>
                <a:ea typeface="Montserrat"/>
                <a:cs typeface="Montserrat"/>
                <a:sym typeface="Montserrat"/>
              </a:rPr>
              <a:t>Pour vous assurer que CLIMADA est correctement installé, vous pouvez exécuter la commande de test suivante directement dans votre terminal (assurez-vous que l'environnement</a:t>
            </a:r>
            <a:r>
              <a:rPr lang="en-US" b="true" sz="2642" strike="noStrike" u="none">
                <a:solidFill>
                  <a:srgbClr val="C34D24"/>
                </a:solidFill>
                <a:latin typeface="Montserrat Bold"/>
                <a:ea typeface="Montserrat Bold"/>
                <a:cs typeface="Montserrat Bold"/>
                <a:sym typeface="Montserrat Bold"/>
              </a:rPr>
              <a:t> climada_formation</a:t>
            </a:r>
            <a:r>
              <a:rPr lang="en-US" sz="2642" strike="noStrike" u="none">
                <a:solidFill>
                  <a:srgbClr val="000000"/>
                </a:solidFill>
                <a:latin typeface="Montserrat"/>
                <a:ea typeface="Montserrat"/>
                <a:cs typeface="Montserrat"/>
                <a:sym typeface="Montserrat"/>
              </a:rPr>
              <a:t> est toujours actif) :</a:t>
            </a:r>
          </a:p>
        </p:txBody>
      </p:sp>
      <p:sp>
        <p:nvSpPr>
          <p:cNvPr name="TextBox 5" id="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74401" y="781050"/>
            <a:ext cx="15973919" cy="6433843"/>
          </a:xfrm>
          <a:prstGeom prst="rect">
            <a:avLst/>
          </a:prstGeom>
        </p:spPr>
        <p:txBody>
          <a:bodyPr anchor="t" rtlCol="false" tIns="0" lIns="0" bIns="0" rIns="0">
            <a:spAutoFit/>
          </a:bodyPr>
          <a:lstStyle/>
          <a:p>
            <a:pPr algn="just">
              <a:lnSpc>
                <a:spcPts val="5761"/>
              </a:lnSpc>
            </a:pPr>
            <a:r>
              <a:rPr lang="en-US" sz="2642" strike="noStrike" u="none">
                <a:solidFill>
                  <a:srgbClr val="000000"/>
                </a:solidFill>
                <a:latin typeface="Montserrat"/>
                <a:ea typeface="Montserrat"/>
                <a:cs typeface="Montserrat"/>
                <a:sym typeface="Montserrat"/>
              </a:rPr>
              <a:t>```bash</a:t>
            </a:r>
          </a:p>
          <a:p>
            <a:pPr algn="just">
              <a:lnSpc>
                <a:spcPts val="5761"/>
              </a:lnSpc>
            </a:pPr>
            <a:r>
              <a:rPr lang="en-US" sz="2642" strike="noStrike" u="none">
                <a:solidFill>
                  <a:srgbClr val="000000"/>
                </a:solidFill>
                <a:latin typeface="Montserrat"/>
                <a:ea typeface="Montserrat"/>
                <a:cs typeface="Montserrat"/>
                <a:sym typeface="Montserrat"/>
              </a:rPr>
              <a:t>python -c </a:t>
            </a:r>
            <a:r>
              <a:rPr lang="en-US" b="true" sz="2642" strike="noStrike" u="none">
                <a:solidFill>
                  <a:srgbClr val="000000"/>
                </a:solidFill>
                <a:latin typeface="Montserrat Bold"/>
                <a:ea typeface="Montserrat Bold"/>
                <a:cs typeface="Montserrat Bold"/>
                <a:sym typeface="Montserrat Bold"/>
              </a:rPr>
              <a:t>'from climada.hazard import Hazard; from climada.entity import Exposures; from climada.engine import Impact; print("✅ CLIMADA et ses composants principaux sont installés et fonctionnels !")'</a:t>
            </a:r>
          </a:p>
          <a:p>
            <a:pPr algn="just">
              <a:lnSpc>
                <a:spcPts val="5761"/>
              </a:lnSpc>
            </a:pPr>
            <a:r>
              <a:rPr lang="en-US" b="true" sz="2642" strike="noStrike" u="none">
                <a:solidFill>
                  <a:srgbClr val="000000"/>
                </a:solidFill>
                <a:latin typeface="Montserrat Bold"/>
                <a:ea typeface="Montserrat Bold"/>
                <a:cs typeface="Montserrat Bold"/>
                <a:sym typeface="Montserrat Bold"/>
              </a:rPr>
              <a:t>```</a:t>
            </a:r>
          </a:p>
          <a:p>
            <a:pPr algn="just">
              <a:lnSpc>
                <a:spcPts val="5761"/>
              </a:lnSpc>
            </a:pPr>
            <a:r>
              <a:rPr lang="en-US" sz="2642" strike="noStrike" u="none">
                <a:solidFill>
                  <a:srgbClr val="000000"/>
                </a:solidFill>
                <a:latin typeface="Montserrat"/>
                <a:ea typeface="Montserrat"/>
                <a:cs typeface="Montserrat"/>
                <a:sym typeface="Montserrat"/>
              </a:rPr>
              <a:t>Si le message "✅ CLIMADA et ses composants principaux sont installés et fonctionnels !" s'affiche, cela signifie que tout est en ordre.</a:t>
            </a:r>
          </a:p>
          <a:p>
            <a:pPr algn="just">
              <a:lnSpc>
                <a:spcPts val="5761"/>
              </a:lnSpc>
            </a:pPr>
            <a:r>
              <a:rPr lang="en-US" sz="2642" strike="noStrike" u="none">
                <a:solidFill>
                  <a:srgbClr val="000000"/>
                </a:solidFill>
                <a:latin typeface="Montserrat"/>
                <a:ea typeface="Montserrat"/>
                <a:cs typeface="Montserrat"/>
                <a:sym typeface="Montserrat"/>
              </a:rPr>
              <a:t>Vous êtes maintenant prêt !</a:t>
            </a:r>
          </a:p>
          <a:p>
            <a:pPr algn="just">
              <a:lnSpc>
                <a:spcPts val="5761"/>
              </a:lnSpc>
            </a:pPr>
          </a:p>
        </p:txBody>
      </p:sp>
      <p:sp>
        <p:nvSpPr>
          <p:cNvPr name="TextBox 5" id="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106149" y="0"/>
            <a:ext cx="4181851" cy="10287000"/>
            <a:chOff x="0" y="0"/>
            <a:chExt cx="1101393" cy="2709333"/>
          </a:xfrm>
        </p:grpSpPr>
        <p:sp>
          <p:nvSpPr>
            <p:cNvPr name="Freeform 3" id="3"/>
            <p:cNvSpPr/>
            <p:nvPr/>
          </p:nvSpPr>
          <p:spPr>
            <a:xfrm flipH="false" flipV="false" rot="0">
              <a:off x="0" y="0"/>
              <a:ext cx="1101393" cy="2709333"/>
            </a:xfrm>
            <a:custGeom>
              <a:avLst/>
              <a:gdLst/>
              <a:ahLst/>
              <a:cxnLst/>
              <a:rect r="r" b="b" t="t" l="l"/>
              <a:pathLst>
                <a:path h="2709333" w="1101393">
                  <a:moveTo>
                    <a:pt x="0" y="0"/>
                  </a:moveTo>
                  <a:lnTo>
                    <a:pt x="1101393" y="0"/>
                  </a:lnTo>
                  <a:lnTo>
                    <a:pt x="1101393" y="2709333"/>
                  </a:lnTo>
                  <a:lnTo>
                    <a:pt x="0" y="2709333"/>
                  </a:lnTo>
                  <a:close/>
                </a:path>
              </a:pathLst>
            </a:custGeom>
            <a:solidFill>
              <a:srgbClr val="46C1AB"/>
            </a:solidFill>
          </p:spPr>
        </p:sp>
        <p:sp>
          <p:nvSpPr>
            <p:cNvPr name="TextBox 4" id="4"/>
            <p:cNvSpPr txBox="true"/>
            <p:nvPr/>
          </p:nvSpPr>
          <p:spPr>
            <a:xfrm>
              <a:off x="0" y="-19050"/>
              <a:ext cx="1101393" cy="2728383"/>
            </a:xfrm>
            <a:prstGeom prst="rect">
              <a:avLst/>
            </a:prstGeom>
          </p:spPr>
          <p:txBody>
            <a:bodyPr anchor="ctr" rtlCol="false" tIns="50800" lIns="50800" bIns="50800" rIns="50800"/>
            <a:lstStyle/>
            <a:p>
              <a:pPr algn="ctr">
                <a:lnSpc>
                  <a:spcPts val="2600"/>
                </a:lnSpc>
              </a:pPr>
            </a:p>
          </p:txBody>
        </p:sp>
      </p:grpSp>
      <p:grpSp>
        <p:nvGrpSpPr>
          <p:cNvPr name="Group 5" id="5"/>
          <p:cNvGrpSpPr/>
          <p:nvPr/>
        </p:nvGrpSpPr>
        <p:grpSpPr>
          <a:xfrm rot="0">
            <a:off x="0" y="5143500"/>
            <a:ext cx="14106149" cy="5143500"/>
            <a:chOff x="0" y="0"/>
            <a:chExt cx="2185412" cy="796863"/>
          </a:xfrm>
        </p:grpSpPr>
        <p:sp>
          <p:nvSpPr>
            <p:cNvPr name="Freeform 6" id="6"/>
            <p:cNvSpPr/>
            <p:nvPr/>
          </p:nvSpPr>
          <p:spPr>
            <a:xfrm flipH="false" flipV="false" rot="0">
              <a:off x="0" y="0"/>
              <a:ext cx="2185412" cy="796863"/>
            </a:xfrm>
            <a:custGeom>
              <a:avLst/>
              <a:gdLst/>
              <a:ahLst/>
              <a:cxnLst/>
              <a:rect r="r" b="b" t="t" l="l"/>
              <a:pathLst>
                <a:path h="796863" w="2185412">
                  <a:moveTo>
                    <a:pt x="0" y="0"/>
                  </a:moveTo>
                  <a:lnTo>
                    <a:pt x="2185412" y="0"/>
                  </a:lnTo>
                  <a:lnTo>
                    <a:pt x="2185412" y="796863"/>
                  </a:lnTo>
                  <a:lnTo>
                    <a:pt x="0" y="796863"/>
                  </a:lnTo>
                  <a:close/>
                </a:path>
              </a:pathLst>
            </a:custGeom>
            <a:blipFill>
              <a:blip r:embed="rId2"/>
              <a:stretch>
                <a:fillRect l="0" t="-43663" r="-18057" b="-72185"/>
              </a:stretch>
            </a:blipFill>
          </p:spPr>
        </p:sp>
      </p:grpSp>
      <p:sp>
        <p:nvSpPr>
          <p:cNvPr name="Freeform 7" id="7"/>
          <p:cNvSpPr/>
          <p:nvPr/>
        </p:nvSpPr>
        <p:spPr>
          <a:xfrm flipH="false" flipV="false" rot="0">
            <a:off x="1366881" y="9070360"/>
            <a:ext cx="504865" cy="504865"/>
          </a:xfrm>
          <a:custGeom>
            <a:avLst/>
            <a:gdLst/>
            <a:ahLst/>
            <a:cxnLst/>
            <a:rect r="r" b="b" t="t" l="l"/>
            <a:pathLst>
              <a:path h="504865" w="504865">
                <a:moveTo>
                  <a:pt x="0" y="0"/>
                </a:moveTo>
                <a:lnTo>
                  <a:pt x="504865" y="0"/>
                </a:lnTo>
                <a:lnTo>
                  <a:pt x="504865" y="504865"/>
                </a:lnTo>
                <a:lnTo>
                  <a:pt x="0" y="504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01355" y="89065"/>
            <a:ext cx="8443187"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LE CŒUR DU MODÈLE : OÙ TROUVER LES DONNÉES ?</a:t>
            </a:r>
          </a:p>
        </p:txBody>
      </p:sp>
      <p:sp>
        <p:nvSpPr>
          <p:cNvPr name="TextBox 9" id="9"/>
          <p:cNvSpPr txBox="true"/>
          <p:nvPr/>
        </p:nvSpPr>
        <p:spPr>
          <a:xfrm rot="0">
            <a:off x="401355" y="781050"/>
            <a:ext cx="13454036" cy="3539150"/>
          </a:xfrm>
          <a:prstGeom prst="rect">
            <a:avLst/>
          </a:prstGeom>
        </p:spPr>
        <p:txBody>
          <a:bodyPr anchor="t" rtlCol="false" tIns="0" lIns="0" bIns="0" rIns="0">
            <a:spAutoFit/>
          </a:bodyPr>
          <a:lstStyle/>
          <a:p>
            <a:pPr algn="just">
              <a:lnSpc>
                <a:spcPts val="5745"/>
              </a:lnSpc>
            </a:pPr>
            <a:r>
              <a:rPr lang="en-US" sz="2635" strike="noStrike" u="none">
                <a:solidFill>
                  <a:srgbClr val="000000"/>
                </a:solidFill>
                <a:latin typeface="Montserrat"/>
                <a:ea typeface="Montserrat"/>
                <a:cs typeface="Montserrat"/>
                <a:sym typeface="Montserrat"/>
              </a:rPr>
              <a:t>La qualité d'une modélisation dépend entièrement de la </a:t>
            </a:r>
            <a:r>
              <a:rPr lang="en-US" b="true" sz="2635" strike="noStrike" u="none">
                <a:solidFill>
                  <a:srgbClr val="000000"/>
                </a:solidFill>
                <a:latin typeface="Montserrat Bold"/>
                <a:ea typeface="Montserrat Bold"/>
                <a:cs typeface="Montserrat Bold"/>
                <a:sym typeface="Montserrat Bold"/>
              </a:rPr>
              <a:t>qualité de ses données d'entrée</a:t>
            </a:r>
            <a:r>
              <a:rPr lang="en-US" sz="2635" strike="noStrike" u="none">
                <a:solidFill>
                  <a:srgbClr val="000000"/>
                </a:solidFill>
                <a:latin typeface="Montserrat"/>
                <a:ea typeface="Montserrat"/>
                <a:cs typeface="Montserrat"/>
                <a:sym typeface="Montserrat"/>
              </a:rPr>
              <a:t>. Notre stratégie consistera à démarrer nos analyses avec des bases de données internationales, qui sont facilement accessibles, pour ensuite progressivement les enrichir et les remplacer par des données nationales, beaucoup plus précises.</a:t>
            </a:r>
          </a:p>
        </p:txBody>
      </p:sp>
      <p:sp>
        <p:nvSpPr>
          <p:cNvPr name="TextBox 10" id="10"/>
          <p:cNvSpPr txBox="true"/>
          <p:nvPr/>
        </p:nvSpPr>
        <p:spPr>
          <a:xfrm rot="0">
            <a:off x="13753209" y="9996133"/>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Object 2" id="2"/>
          <p:cNvGraphicFramePr/>
          <p:nvPr/>
        </p:nvGraphicFramePr>
        <p:xfrm>
          <a:off x="465845" y="1263113"/>
          <a:ext cx="5657850" cy="2514600"/>
        </p:xfrm>
        <a:graphic>
          <a:graphicData uri="http://schemas.openxmlformats.org/presentationml/2006/ole">
            <p:oleObj imgW="6781800" imgH="36449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579936" y="134265"/>
            <a:ext cx="15756074" cy="894435"/>
          </a:xfrm>
          <a:prstGeom prst="rect">
            <a:avLst/>
          </a:prstGeom>
        </p:spPr>
        <p:txBody>
          <a:bodyPr anchor="t" rtlCol="false" tIns="0" lIns="0" bIns="0" rIns="0">
            <a:spAutoFit/>
          </a:bodyPr>
          <a:lstStyle/>
          <a:p>
            <a:pPr algn="ctr">
              <a:lnSpc>
                <a:spcPts val="3462"/>
              </a:lnSpc>
              <a:spcBef>
                <a:spcPct val="0"/>
              </a:spcBef>
            </a:pPr>
            <a:r>
              <a:rPr lang="en-US" b="true" sz="2473">
                <a:solidFill>
                  <a:srgbClr val="000000"/>
                </a:solidFill>
                <a:latin typeface="Helvetica World Bold"/>
                <a:ea typeface="Helvetica World Bold"/>
                <a:cs typeface="Helvetica World Bold"/>
                <a:sym typeface="Helvetica World Bold"/>
              </a:rPr>
              <a:t>1.Donné</a:t>
            </a:r>
            <a:r>
              <a:rPr lang="en-US" b="true" sz="2473">
                <a:solidFill>
                  <a:srgbClr val="000000"/>
                </a:solidFill>
                <a:latin typeface="Helvetica World Bold"/>
                <a:ea typeface="Helvetica World Bold"/>
                <a:cs typeface="Helvetica World Bold"/>
                <a:sym typeface="Helvetica World Bold"/>
              </a:rPr>
              <a:t>es d'Aléa (Hazard)</a:t>
            </a:r>
          </a:p>
          <a:p>
            <a:pPr algn="l">
              <a:lnSpc>
                <a:spcPts val="3462"/>
              </a:lnSpc>
              <a:spcBef>
                <a:spcPct val="0"/>
              </a:spcBef>
            </a:pPr>
            <a:r>
              <a:rPr lang="en-US" sz="2473">
                <a:solidFill>
                  <a:srgbClr val="000000"/>
                </a:solidFill>
                <a:latin typeface="Helvetica World"/>
                <a:ea typeface="Helvetica World"/>
                <a:cs typeface="Helvetica World"/>
                <a:sym typeface="Helvetica World"/>
              </a:rPr>
              <a:t>Ce sont les données qui décrivent l'intensité et la fréquence des phénomènes climatiques.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Object 2" id="2"/>
          <p:cNvGraphicFramePr/>
          <p:nvPr/>
        </p:nvGraphicFramePr>
        <p:xfrm>
          <a:off x="390827" y="1640345"/>
          <a:ext cx="5657850" cy="2514600"/>
        </p:xfrm>
        <a:graphic>
          <a:graphicData uri="http://schemas.openxmlformats.org/presentationml/2006/ole">
            <p:oleObj imgW="6781800" imgH="36449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579936" y="134265"/>
            <a:ext cx="15756074" cy="894435"/>
          </a:xfrm>
          <a:prstGeom prst="rect">
            <a:avLst/>
          </a:prstGeom>
        </p:spPr>
        <p:txBody>
          <a:bodyPr anchor="t" rtlCol="false" tIns="0" lIns="0" bIns="0" rIns="0">
            <a:spAutoFit/>
          </a:bodyPr>
          <a:lstStyle/>
          <a:p>
            <a:pPr algn="ctr">
              <a:lnSpc>
                <a:spcPts val="3462"/>
              </a:lnSpc>
              <a:spcBef>
                <a:spcPct val="0"/>
              </a:spcBef>
            </a:pPr>
            <a:r>
              <a:rPr lang="en-US" b="true" sz="2473">
                <a:solidFill>
                  <a:srgbClr val="000000"/>
                </a:solidFill>
                <a:latin typeface="Helvetica World Bold"/>
                <a:ea typeface="Helvetica World Bold"/>
                <a:cs typeface="Helvetica World Bold"/>
                <a:sym typeface="Helvetica World Bold"/>
              </a:rPr>
              <a:t>2.</a:t>
            </a:r>
            <a:r>
              <a:rPr lang="en-US" b="true" sz="2473">
                <a:solidFill>
                  <a:srgbClr val="000000"/>
                </a:solidFill>
                <a:latin typeface="Helvetica World Bold"/>
                <a:ea typeface="Helvetica World Bold"/>
                <a:cs typeface="Helvetica World Bold"/>
                <a:sym typeface="Helvetica World Bold"/>
              </a:rPr>
              <a:t>Données d'Exposition (Exposure)</a:t>
            </a:r>
          </a:p>
          <a:p>
            <a:pPr algn="l">
              <a:lnSpc>
                <a:spcPts val="3462"/>
              </a:lnSpc>
              <a:spcBef>
                <a:spcPct val="0"/>
              </a:spcBef>
            </a:pPr>
            <a:r>
              <a:rPr lang="en-US" sz="2473">
                <a:solidFill>
                  <a:srgbClr val="000000"/>
                </a:solidFill>
                <a:latin typeface="Helvetica World"/>
                <a:ea typeface="Helvetica World"/>
                <a:cs typeface="Helvetica World"/>
                <a:sym typeface="Helvetica World"/>
              </a:rPr>
              <a:t>Ce sont les données qui décrivent la localisation et la valeur des actifs qui peuvent être endommagés.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Object 2" id="2"/>
          <p:cNvGraphicFramePr/>
          <p:nvPr/>
        </p:nvGraphicFramePr>
        <p:xfrm>
          <a:off x="387863" y="1028700"/>
          <a:ext cx="3771900" cy="2514600"/>
        </p:xfrm>
        <a:graphic>
          <a:graphicData uri="http://schemas.openxmlformats.org/presentationml/2006/ole">
            <p:oleObj imgW="4521200" imgH="32639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579936" y="134265"/>
            <a:ext cx="15756074" cy="894435"/>
          </a:xfrm>
          <a:prstGeom prst="rect">
            <a:avLst/>
          </a:prstGeom>
        </p:spPr>
        <p:txBody>
          <a:bodyPr anchor="t" rtlCol="false" tIns="0" lIns="0" bIns="0" rIns="0">
            <a:spAutoFit/>
          </a:bodyPr>
          <a:lstStyle/>
          <a:p>
            <a:pPr algn="ctr">
              <a:lnSpc>
                <a:spcPts val="3462"/>
              </a:lnSpc>
              <a:spcBef>
                <a:spcPct val="0"/>
              </a:spcBef>
            </a:pPr>
            <a:r>
              <a:rPr lang="en-US" b="true" sz="2473">
                <a:solidFill>
                  <a:srgbClr val="000000"/>
                </a:solidFill>
                <a:latin typeface="Helvetica World Bold"/>
                <a:ea typeface="Helvetica World Bold"/>
                <a:cs typeface="Helvetica World Bold"/>
                <a:sym typeface="Helvetica World Bold"/>
              </a:rPr>
              <a:t>3.</a:t>
            </a:r>
            <a:r>
              <a:rPr lang="en-US" b="true" sz="2473">
                <a:solidFill>
                  <a:srgbClr val="000000"/>
                </a:solidFill>
                <a:latin typeface="Helvetica World Bold"/>
                <a:ea typeface="Helvetica World Bold"/>
                <a:cs typeface="Helvetica World Bold"/>
                <a:sym typeface="Helvetica World Bold"/>
              </a:rPr>
              <a:t>Données Fonctions de Vulnérabilité / Dommage (Impact Functions)</a:t>
            </a:r>
          </a:p>
          <a:p>
            <a:pPr algn="l">
              <a:lnSpc>
                <a:spcPts val="3462"/>
              </a:lnSpc>
              <a:spcBef>
                <a:spcPct val="0"/>
              </a:spcBef>
            </a:pPr>
            <a:r>
              <a:rPr lang="en-US" sz="2473">
                <a:solidFill>
                  <a:srgbClr val="000000"/>
                </a:solidFill>
                <a:latin typeface="Helvetica World"/>
                <a:ea typeface="Helvetica World"/>
                <a:cs typeface="Helvetica World"/>
                <a:sym typeface="Helvetica World"/>
              </a:rPr>
              <a:t>C'est la partie la plus complexe, car elle nécessite de lier l'intensité d'un aléa à un pourcentage de dommage.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94252" y="3576963"/>
            <a:ext cx="11635132" cy="4508614"/>
          </a:xfrm>
          <a:custGeom>
            <a:avLst/>
            <a:gdLst/>
            <a:ahLst/>
            <a:cxnLst/>
            <a:rect r="r" b="b" t="t" l="l"/>
            <a:pathLst>
              <a:path h="4508614" w="11635132">
                <a:moveTo>
                  <a:pt x="0" y="0"/>
                </a:moveTo>
                <a:lnTo>
                  <a:pt x="11635132" y="0"/>
                </a:lnTo>
                <a:lnTo>
                  <a:pt x="11635132" y="4508614"/>
                </a:lnTo>
                <a:lnTo>
                  <a:pt x="0" y="4508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4101" y="3576963"/>
            <a:ext cx="3400151" cy="4508614"/>
          </a:xfrm>
          <a:custGeom>
            <a:avLst/>
            <a:gdLst/>
            <a:ahLst/>
            <a:cxnLst/>
            <a:rect r="r" b="b" t="t" l="l"/>
            <a:pathLst>
              <a:path h="4508614" w="3400151">
                <a:moveTo>
                  <a:pt x="0" y="0"/>
                </a:moveTo>
                <a:lnTo>
                  <a:pt x="3400151" y="0"/>
                </a:lnTo>
                <a:lnTo>
                  <a:pt x="3400151" y="4508614"/>
                </a:lnTo>
                <a:lnTo>
                  <a:pt x="0" y="4508614"/>
                </a:lnTo>
                <a:lnTo>
                  <a:pt x="0" y="0"/>
                </a:lnTo>
                <a:close/>
              </a:path>
            </a:pathLst>
          </a:custGeom>
          <a:blipFill>
            <a:blip r:embed="rId4">
              <a:extLst>
                <a:ext uri="{96DAC541-7B7A-43D3-8B79-37D633B846F1}">
                  <asvg:svgBlip xmlns:asvg="http://schemas.microsoft.com/office/drawing/2016/SVG/main" r:embed="rId5"/>
                </a:ext>
              </a:extLst>
            </a:blip>
            <a:stretch>
              <a:fillRect l="-242194" t="0" r="0" b="0"/>
            </a:stretch>
          </a:blipFill>
          <a:ln cap="sq">
            <a:noFill/>
            <a:prstDash val="solid"/>
            <a:miter/>
          </a:ln>
        </p:spPr>
      </p:sp>
      <p:grpSp>
        <p:nvGrpSpPr>
          <p:cNvPr name="Group 4" id="4"/>
          <p:cNvGrpSpPr/>
          <p:nvPr/>
        </p:nvGrpSpPr>
        <p:grpSpPr>
          <a:xfrm rot="5400000">
            <a:off x="710734" y="5581182"/>
            <a:ext cx="571629" cy="500176"/>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6C1AB"/>
            </a:solidFill>
            <a:ln cap="sq">
              <a:noFill/>
              <a:prstDash val="solid"/>
              <a:miter/>
            </a:ln>
          </p:spPr>
        </p:sp>
        <p:sp>
          <p:nvSpPr>
            <p:cNvPr name="TextBox 6" id="6"/>
            <p:cNvSpPr txBox="true"/>
            <p:nvPr/>
          </p:nvSpPr>
          <p:spPr>
            <a:xfrm>
              <a:off x="127000" y="273050"/>
              <a:ext cx="558800" cy="387350"/>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1974908" y="3507192"/>
            <a:ext cx="1750695" cy="1750695"/>
          </a:xfrm>
          <a:custGeom>
            <a:avLst/>
            <a:gdLst/>
            <a:ahLst/>
            <a:cxnLst/>
            <a:rect r="r" b="b" t="t" l="l"/>
            <a:pathLst>
              <a:path h="1750695" w="1750695">
                <a:moveTo>
                  <a:pt x="0" y="0"/>
                </a:moveTo>
                <a:lnTo>
                  <a:pt x="1750695" y="0"/>
                </a:lnTo>
                <a:lnTo>
                  <a:pt x="1750695" y="1750695"/>
                </a:lnTo>
                <a:lnTo>
                  <a:pt x="0" y="1750695"/>
                </a:lnTo>
                <a:lnTo>
                  <a:pt x="0" y="0"/>
                </a:lnTo>
                <a:close/>
              </a:path>
            </a:pathLst>
          </a:custGeom>
          <a:blipFill>
            <a:blip r:embed="rId6">
              <a:alphaModFix amt="35000"/>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8" id="8"/>
          <p:cNvGrpSpPr/>
          <p:nvPr/>
        </p:nvGrpSpPr>
        <p:grpSpPr>
          <a:xfrm rot="0">
            <a:off x="1974908" y="3507192"/>
            <a:ext cx="1499627" cy="14996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w="57150" cap="sq">
              <a:solidFill>
                <a:srgbClr val="FFFFFF"/>
              </a:solid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4936218" y="6714728"/>
            <a:ext cx="1750695" cy="1750695"/>
          </a:xfrm>
          <a:custGeom>
            <a:avLst/>
            <a:gdLst/>
            <a:ahLst/>
            <a:cxnLst/>
            <a:rect r="r" b="b" t="t" l="l"/>
            <a:pathLst>
              <a:path h="1750695" w="1750695">
                <a:moveTo>
                  <a:pt x="0" y="0"/>
                </a:moveTo>
                <a:lnTo>
                  <a:pt x="1750695" y="0"/>
                </a:lnTo>
                <a:lnTo>
                  <a:pt x="1750695" y="1750695"/>
                </a:lnTo>
                <a:lnTo>
                  <a:pt x="0" y="1750695"/>
                </a:lnTo>
                <a:lnTo>
                  <a:pt x="0" y="0"/>
                </a:lnTo>
                <a:close/>
              </a:path>
            </a:pathLst>
          </a:custGeom>
          <a:blipFill>
            <a:blip r:embed="rId6">
              <a:alphaModFix amt="35000"/>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12" id="12"/>
          <p:cNvGrpSpPr/>
          <p:nvPr/>
        </p:nvGrpSpPr>
        <p:grpSpPr>
          <a:xfrm rot="0">
            <a:off x="4936218" y="6714728"/>
            <a:ext cx="1499627" cy="14996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w="57150" cap="sq">
              <a:solidFill>
                <a:srgbClr val="FFFFFF"/>
              </a:solid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10754326" y="6714728"/>
            <a:ext cx="1750946" cy="1750946"/>
          </a:xfrm>
          <a:custGeom>
            <a:avLst/>
            <a:gdLst/>
            <a:ahLst/>
            <a:cxnLst/>
            <a:rect r="r" b="b" t="t" l="l"/>
            <a:pathLst>
              <a:path h="1750946" w="1750946">
                <a:moveTo>
                  <a:pt x="0" y="0"/>
                </a:moveTo>
                <a:lnTo>
                  <a:pt x="1750945" y="0"/>
                </a:lnTo>
                <a:lnTo>
                  <a:pt x="1750945" y="1750945"/>
                </a:lnTo>
                <a:lnTo>
                  <a:pt x="0" y="1750945"/>
                </a:lnTo>
                <a:lnTo>
                  <a:pt x="0" y="0"/>
                </a:lnTo>
                <a:close/>
              </a:path>
            </a:pathLst>
          </a:custGeom>
          <a:blipFill>
            <a:blip r:embed="rId6">
              <a:alphaModFix amt="35000"/>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16" id="16"/>
          <p:cNvGrpSpPr/>
          <p:nvPr/>
        </p:nvGrpSpPr>
        <p:grpSpPr>
          <a:xfrm rot="0">
            <a:off x="10754326" y="6714728"/>
            <a:ext cx="1499627" cy="149962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w="57150" cap="sq">
              <a:solidFill>
                <a:srgbClr val="FFFFFF"/>
              </a:solidFill>
              <a:prstDash val="solid"/>
              <a:miter/>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Freeform 19" id="19"/>
          <p:cNvSpPr/>
          <p:nvPr/>
        </p:nvSpPr>
        <p:spPr>
          <a:xfrm flipH="false" flipV="false" rot="0">
            <a:off x="7834183" y="3507192"/>
            <a:ext cx="1750695" cy="1750695"/>
          </a:xfrm>
          <a:custGeom>
            <a:avLst/>
            <a:gdLst/>
            <a:ahLst/>
            <a:cxnLst/>
            <a:rect r="r" b="b" t="t" l="l"/>
            <a:pathLst>
              <a:path h="1750695" w="1750695">
                <a:moveTo>
                  <a:pt x="0" y="0"/>
                </a:moveTo>
                <a:lnTo>
                  <a:pt x="1750695" y="0"/>
                </a:lnTo>
                <a:lnTo>
                  <a:pt x="1750695" y="1750695"/>
                </a:lnTo>
                <a:lnTo>
                  <a:pt x="0" y="1750695"/>
                </a:lnTo>
                <a:lnTo>
                  <a:pt x="0" y="0"/>
                </a:lnTo>
                <a:close/>
              </a:path>
            </a:pathLst>
          </a:custGeom>
          <a:blipFill>
            <a:blip r:embed="rId6">
              <a:alphaModFix amt="35000"/>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20" id="20"/>
          <p:cNvGrpSpPr/>
          <p:nvPr/>
        </p:nvGrpSpPr>
        <p:grpSpPr>
          <a:xfrm rot="0">
            <a:off x="7834183" y="3507192"/>
            <a:ext cx="1499627" cy="149962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w="57150" cap="sq">
              <a:solidFill>
                <a:srgbClr val="FFFFFF"/>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Freeform 23" id="23"/>
          <p:cNvSpPr/>
          <p:nvPr/>
        </p:nvSpPr>
        <p:spPr>
          <a:xfrm flipH="false" flipV="false" rot="0">
            <a:off x="13582940" y="3507192"/>
            <a:ext cx="1750695" cy="1750695"/>
          </a:xfrm>
          <a:custGeom>
            <a:avLst/>
            <a:gdLst/>
            <a:ahLst/>
            <a:cxnLst/>
            <a:rect r="r" b="b" t="t" l="l"/>
            <a:pathLst>
              <a:path h="1750695" w="1750695">
                <a:moveTo>
                  <a:pt x="0" y="0"/>
                </a:moveTo>
                <a:lnTo>
                  <a:pt x="1750695" y="0"/>
                </a:lnTo>
                <a:lnTo>
                  <a:pt x="1750695" y="1750695"/>
                </a:lnTo>
                <a:lnTo>
                  <a:pt x="0" y="1750695"/>
                </a:lnTo>
                <a:lnTo>
                  <a:pt x="0" y="0"/>
                </a:lnTo>
                <a:close/>
              </a:path>
            </a:pathLst>
          </a:custGeom>
          <a:blipFill>
            <a:blip r:embed="rId6">
              <a:alphaModFix amt="35000"/>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24" id="24"/>
          <p:cNvGrpSpPr/>
          <p:nvPr/>
        </p:nvGrpSpPr>
        <p:grpSpPr>
          <a:xfrm rot="0">
            <a:off x="13582940" y="3507192"/>
            <a:ext cx="1499627" cy="149962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7D5A"/>
            </a:solidFill>
            <a:ln w="57150" cap="sq">
              <a:solidFill>
                <a:srgbClr val="FFFFFF"/>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Freeform 27" id="27"/>
          <p:cNvSpPr/>
          <p:nvPr/>
        </p:nvSpPr>
        <p:spPr>
          <a:xfrm flipH="false" flipV="false" rot="0">
            <a:off x="13994387" y="3808832"/>
            <a:ext cx="714732" cy="857250"/>
          </a:xfrm>
          <a:custGeom>
            <a:avLst/>
            <a:gdLst/>
            <a:ahLst/>
            <a:cxnLst/>
            <a:rect r="r" b="b" t="t" l="l"/>
            <a:pathLst>
              <a:path h="857250" w="714732">
                <a:moveTo>
                  <a:pt x="0" y="0"/>
                </a:moveTo>
                <a:lnTo>
                  <a:pt x="714732" y="0"/>
                </a:lnTo>
                <a:lnTo>
                  <a:pt x="714732" y="857250"/>
                </a:lnTo>
                <a:lnTo>
                  <a:pt x="0" y="8572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8" id="28"/>
          <p:cNvSpPr/>
          <p:nvPr/>
        </p:nvSpPr>
        <p:spPr>
          <a:xfrm flipH="false" flipV="false" rot="0">
            <a:off x="5242435" y="7035916"/>
            <a:ext cx="887193" cy="857250"/>
          </a:xfrm>
          <a:custGeom>
            <a:avLst/>
            <a:gdLst/>
            <a:ahLst/>
            <a:cxnLst/>
            <a:rect r="r" b="b" t="t" l="l"/>
            <a:pathLst>
              <a:path h="857250" w="887193">
                <a:moveTo>
                  <a:pt x="0" y="0"/>
                </a:moveTo>
                <a:lnTo>
                  <a:pt x="887193" y="0"/>
                </a:lnTo>
                <a:lnTo>
                  <a:pt x="887193" y="857250"/>
                </a:lnTo>
                <a:lnTo>
                  <a:pt x="0" y="8572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9" id="29"/>
          <p:cNvSpPr/>
          <p:nvPr/>
        </p:nvSpPr>
        <p:spPr>
          <a:xfrm flipH="false" flipV="false" rot="0">
            <a:off x="8148292" y="3808832"/>
            <a:ext cx="871410" cy="857250"/>
          </a:xfrm>
          <a:custGeom>
            <a:avLst/>
            <a:gdLst/>
            <a:ahLst/>
            <a:cxnLst/>
            <a:rect r="r" b="b" t="t" l="l"/>
            <a:pathLst>
              <a:path h="857250" w="871410">
                <a:moveTo>
                  <a:pt x="0" y="0"/>
                </a:moveTo>
                <a:lnTo>
                  <a:pt x="871410" y="0"/>
                </a:lnTo>
                <a:lnTo>
                  <a:pt x="871410" y="857250"/>
                </a:lnTo>
                <a:lnTo>
                  <a:pt x="0" y="8572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0" id="30"/>
          <p:cNvSpPr/>
          <p:nvPr/>
        </p:nvSpPr>
        <p:spPr>
          <a:xfrm flipH="false" flipV="false" rot="0">
            <a:off x="11068434" y="7035916"/>
            <a:ext cx="871410" cy="857250"/>
          </a:xfrm>
          <a:custGeom>
            <a:avLst/>
            <a:gdLst/>
            <a:ahLst/>
            <a:cxnLst/>
            <a:rect r="r" b="b" t="t" l="l"/>
            <a:pathLst>
              <a:path h="857250" w="871410">
                <a:moveTo>
                  <a:pt x="0" y="0"/>
                </a:moveTo>
                <a:lnTo>
                  <a:pt x="871410" y="0"/>
                </a:lnTo>
                <a:lnTo>
                  <a:pt x="871410" y="857250"/>
                </a:lnTo>
                <a:lnTo>
                  <a:pt x="0" y="85725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31" id="31"/>
          <p:cNvSpPr/>
          <p:nvPr/>
        </p:nvSpPr>
        <p:spPr>
          <a:xfrm flipH="false" flipV="false" rot="0">
            <a:off x="2372241" y="3884977"/>
            <a:ext cx="704961" cy="704961"/>
          </a:xfrm>
          <a:custGeom>
            <a:avLst/>
            <a:gdLst/>
            <a:ahLst/>
            <a:cxnLst/>
            <a:rect r="r" b="b" t="t" l="l"/>
            <a:pathLst>
              <a:path h="704961" w="704961">
                <a:moveTo>
                  <a:pt x="0" y="0"/>
                </a:moveTo>
                <a:lnTo>
                  <a:pt x="704961" y="0"/>
                </a:lnTo>
                <a:lnTo>
                  <a:pt x="704961" y="704961"/>
                </a:lnTo>
                <a:lnTo>
                  <a:pt x="0" y="70496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32" id="32"/>
          <p:cNvSpPr/>
          <p:nvPr/>
        </p:nvSpPr>
        <p:spPr>
          <a:xfrm flipH="false" flipV="false" rot="5400000">
            <a:off x="15693229" y="4790705"/>
            <a:ext cx="2315849" cy="2066605"/>
          </a:xfrm>
          <a:custGeom>
            <a:avLst/>
            <a:gdLst/>
            <a:ahLst/>
            <a:cxnLst/>
            <a:rect r="r" b="b" t="t" l="l"/>
            <a:pathLst>
              <a:path h="2066605" w="2315849">
                <a:moveTo>
                  <a:pt x="0" y="0"/>
                </a:moveTo>
                <a:lnTo>
                  <a:pt x="2315849" y="0"/>
                </a:lnTo>
                <a:lnTo>
                  <a:pt x="2315849" y="2066605"/>
                </a:lnTo>
                <a:lnTo>
                  <a:pt x="0" y="2066605"/>
                </a:lnTo>
                <a:lnTo>
                  <a:pt x="0" y="0"/>
                </a:lnTo>
                <a:close/>
              </a:path>
            </a:pathLst>
          </a:custGeom>
          <a:blipFill>
            <a:blip r:embed="rId21">
              <a:extLst>
                <a:ext uri="{96DAC541-7B7A-43D3-8B79-37D633B846F1}">
                  <asvg:svgBlip xmlns:asvg="http://schemas.microsoft.com/office/drawing/2016/SVG/main" r:embed="rId22"/>
                </a:ext>
              </a:extLst>
            </a:blip>
            <a:stretch>
              <a:fillRect l="-185115" t="0" r="-229775" b="-347888"/>
            </a:stretch>
          </a:blipFill>
          <a:ln cap="sq">
            <a:noFill/>
            <a:prstDash val="solid"/>
            <a:miter/>
          </a:ln>
        </p:spPr>
      </p:sp>
      <p:sp>
        <p:nvSpPr>
          <p:cNvPr name="Freeform 33" id="33"/>
          <p:cNvSpPr/>
          <p:nvPr/>
        </p:nvSpPr>
        <p:spPr>
          <a:xfrm flipH="false" flipV="false" rot="0">
            <a:off x="16681721" y="5364042"/>
            <a:ext cx="338866" cy="316416"/>
          </a:xfrm>
          <a:custGeom>
            <a:avLst/>
            <a:gdLst/>
            <a:ahLst/>
            <a:cxnLst/>
            <a:rect r="r" b="b" t="t" l="l"/>
            <a:pathLst>
              <a:path h="316416" w="338866">
                <a:moveTo>
                  <a:pt x="0" y="0"/>
                </a:moveTo>
                <a:lnTo>
                  <a:pt x="338866" y="0"/>
                </a:lnTo>
                <a:lnTo>
                  <a:pt x="338866" y="316416"/>
                </a:lnTo>
                <a:lnTo>
                  <a:pt x="0" y="31641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4" id="34"/>
          <p:cNvSpPr txBox="true"/>
          <p:nvPr/>
        </p:nvSpPr>
        <p:spPr>
          <a:xfrm rot="0">
            <a:off x="3857747" y="942975"/>
            <a:ext cx="10572505" cy="721995"/>
          </a:xfrm>
          <a:prstGeom prst="rect">
            <a:avLst/>
          </a:prstGeom>
        </p:spPr>
        <p:txBody>
          <a:bodyPr anchor="t" rtlCol="false" tIns="0" lIns="0" bIns="0" rIns="0">
            <a:spAutoFit/>
          </a:bodyPr>
          <a:lstStyle/>
          <a:p>
            <a:pPr algn="ctr">
              <a:lnSpc>
                <a:spcPts val="5880"/>
              </a:lnSpc>
            </a:pPr>
            <a:r>
              <a:rPr lang="en-US" b="true" sz="4200">
                <a:solidFill>
                  <a:srgbClr val="000000"/>
                </a:solidFill>
                <a:latin typeface="Roboto Bold"/>
                <a:ea typeface="Roboto Bold"/>
                <a:cs typeface="Roboto Bold"/>
                <a:sym typeface="Roboto Bold"/>
              </a:rPr>
              <a:t>PLAN DE LA FORMATION</a:t>
            </a:r>
          </a:p>
        </p:txBody>
      </p:sp>
      <p:sp>
        <p:nvSpPr>
          <p:cNvPr name="TextBox 35" id="35"/>
          <p:cNvSpPr txBox="true"/>
          <p:nvPr/>
        </p:nvSpPr>
        <p:spPr>
          <a:xfrm rot="0">
            <a:off x="423672" y="7002910"/>
            <a:ext cx="4512546" cy="834390"/>
          </a:xfrm>
          <a:prstGeom prst="rect">
            <a:avLst/>
          </a:prstGeom>
        </p:spPr>
        <p:txBody>
          <a:bodyPr anchor="t" rtlCol="false" tIns="0" lIns="0" bIns="0" rIns="0">
            <a:spAutoFit/>
          </a:bodyPr>
          <a:lstStyle/>
          <a:p>
            <a:pPr algn="ctr">
              <a:lnSpc>
                <a:spcPts val="3359"/>
              </a:lnSpc>
            </a:pPr>
            <a:r>
              <a:rPr lang="en-US" sz="2400" b="true">
                <a:solidFill>
                  <a:srgbClr val="000000"/>
                </a:solidFill>
                <a:latin typeface="Roboto Bold"/>
                <a:ea typeface="Roboto Bold"/>
                <a:cs typeface="Roboto Bold"/>
                <a:sym typeface="Roboto Bold"/>
              </a:rPr>
              <a:t>Les Fondamentaux - Le "Pou</a:t>
            </a:r>
            <a:r>
              <a:rPr lang="en-US" sz="2400" b="true">
                <a:solidFill>
                  <a:srgbClr val="000000"/>
                </a:solidFill>
                <a:latin typeface="Roboto Bold"/>
                <a:ea typeface="Roboto Bold"/>
                <a:cs typeface="Roboto Bold"/>
                <a:sym typeface="Roboto Bold"/>
              </a:rPr>
              <a:t>rquoi" et le "Comment"</a:t>
            </a:r>
          </a:p>
        </p:txBody>
      </p:sp>
      <p:sp>
        <p:nvSpPr>
          <p:cNvPr name="TextBox 36" id="36"/>
          <p:cNvSpPr txBox="true"/>
          <p:nvPr/>
        </p:nvSpPr>
        <p:spPr>
          <a:xfrm rot="0">
            <a:off x="1918947" y="5623308"/>
            <a:ext cx="1750458"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a:ea typeface="Roboto"/>
                <a:cs typeface="Roboto"/>
                <a:sym typeface="Roboto"/>
              </a:rPr>
              <a:t>JOUR 01</a:t>
            </a:r>
          </a:p>
        </p:txBody>
      </p:sp>
      <p:sp>
        <p:nvSpPr>
          <p:cNvPr name="TextBox 37" id="37"/>
          <p:cNvSpPr txBox="true"/>
          <p:nvPr/>
        </p:nvSpPr>
        <p:spPr>
          <a:xfrm rot="0">
            <a:off x="4802057" y="5623308"/>
            <a:ext cx="1750458"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a:ea typeface="Roboto"/>
                <a:cs typeface="Roboto"/>
                <a:sym typeface="Roboto"/>
              </a:rPr>
              <a:t>JOUR 02</a:t>
            </a:r>
          </a:p>
        </p:txBody>
      </p:sp>
      <p:sp>
        <p:nvSpPr>
          <p:cNvPr name="TextBox 38" id="38"/>
          <p:cNvSpPr txBox="true"/>
          <p:nvPr/>
        </p:nvSpPr>
        <p:spPr>
          <a:xfrm rot="0">
            <a:off x="4267728" y="2660679"/>
            <a:ext cx="3243840" cy="834390"/>
          </a:xfrm>
          <a:prstGeom prst="rect">
            <a:avLst/>
          </a:prstGeom>
        </p:spPr>
        <p:txBody>
          <a:bodyPr anchor="t" rtlCol="false" tIns="0" lIns="0" bIns="0" rIns="0">
            <a:spAutoFit/>
          </a:bodyPr>
          <a:lstStyle/>
          <a:p>
            <a:pPr algn="ctr">
              <a:lnSpc>
                <a:spcPts val="3359"/>
              </a:lnSpc>
            </a:pPr>
            <a:r>
              <a:rPr lang="en-US" sz="2400" b="true">
                <a:solidFill>
                  <a:srgbClr val="000000"/>
                </a:solidFill>
                <a:latin typeface="Roboto Bold"/>
                <a:ea typeface="Roboto Bold"/>
                <a:cs typeface="Roboto Bold"/>
                <a:sym typeface="Roboto Bold"/>
              </a:rPr>
              <a:t>TP 1 - Le Risque</a:t>
            </a:r>
            <a:r>
              <a:rPr lang="en-US" sz="2400" b="true">
                <a:solidFill>
                  <a:srgbClr val="000000"/>
                </a:solidFill>
                <a:latin typeface="Roboto Bold"/>
                <a:ea typeface="Roboto Bold"/>
                <a:cs typeface="Roboto Bold"/>
                <a:sym typeface="Roboto Bold"/>
              </a:rPr>
              <a:t> d'Inondation Urbaine</a:t>
            </a:r>
          </a:p>
        </p:txBody>
      </p:sp>
      <p:sp>
        <p:nvSpPr>
          <p:cNvPr name="TextBox 39" id="39"/>
          <p:cNvSpPr txBox="true"/>
          <p:nvPr/>
        </p:nvSpPr>
        <p:spPr>
          <a:xfrm rot="0">
            <a:off x="9438585" y="2660679"/>
            <a:ext cx="4283953" cy="834390"/>
          </a:xfrm>
          <a:prstGeom prst="rect">
            <a:avLst/>
          </a:prstGeom>
        </p:spPr>
        <p:txBody>
          <a:bodyPr anchor="t" rtlCol="false" tIns="0" lIns="0" bIns="0" rIns="0">
            <a:spAutoFit/>
          </a:bodyPr>
          <a:lstStyle/>
          <a:p>
            <a:pPr algn="ctr">
              <a:lnSpc>
                <a:spcPts val="3359"/>
              </a:lnSpc>
            </a:pPr>
            <a:r>
              <a:rPr lang="en-US" sz="2400" b="true">
                <a:solidFill>
                  <a:srgbClr val="000000"/>
                </a:solidFill>
                <a:latin typeface="Roboto Bold"/>
                <a:ea typeface="Roboto Bold"/>
                <a:cs typeface="Roboto Bold"/>
                <a:sym typeface="Roboto Bold"/>
              </a:rPr>
              <a:t>TP </a:t>
            </a:r>
            <a:r>
              <a:rPr lang="en-US" sz="2400" b="true">
                <a:solidFill>
                  <a:srgbClr val="000000"/>
                </a:solidFill>
                <a:latin typeface="Roboto Bold"/>
                <a:ea typeface="Roboto Bold"/>
                <a:cs typeface="Roboto Bold"/>
                <a:sym typeface="Roboto Bold"/>
              </a:rPr>
              <a:t>3 - Le Risque d'Érosion Côtière</a:t>
            </a:r>
          </a:p>
        </p:txBody>
      </p:sp>
      <p:sp>
        <p:nvSpPr>
          <p:cNvPr name="TextBox 40" id="40"/>
          <p:cNvSpPr txBox="true"/>
          <p:nvPr/>
        </p:nvSpPr>
        <p:spPr>
          <a:xfrm rot="0">
            <a:off x="6991713" y="6972683"/>
            <a:ext cx="3320105" cy="834390"/>
          </a:xfrm>
          <a:prstGeom prst="rect">
            <a:avLst/>
          </a:prstGeom>
        </p:spPr>
        <p:txBody>
          <a:bodyPr anchor="t" rtlCol="false" tIns="0" lIns="0" bIns="0" rIns="0">
            <a:spAutoFit/>
          </a:bodyPr>
          <a:lstStyle/>
          <a:p>
            <a:pPr algn="ctr">
              <a:lnSpc>
                <a:spcPts val="3359"/>
              </a:lnSpc>
            </a:pPr>
            <a:r>
              <a:rPr lang="en-US" sz="2400" b="true">
                <a:solidFill>
                  <a:srgbClr val="000000"/>
                </a:solidFill>
                <a:latin typeface="Roboto Bold"/>
                <a:ea typeface="Roboto Bold"/>
                <a:cs typeface="Roboto Bold"/>
                <a:sym typeface="Roboto Bold"/>
              </a:rPr>
              <a:t>TP</a:t>
            </a:r>
            <a:r>
              <a:rPr lang="en-US" sz="2400" b="true">
                <a:solidFill>
                  <a:srgbClr val="000000"/>
                </a:solidFill>
                <a:latin typeface="Roboto Bold"/>
                <a:ea typeface="Roboto Bold"/>
                <a:cs typeface="Roboto Bold"/>
                <a:sym typeface="Roboto Bold"/>
              </a:rPr>
              <a:t> 2 - Le Risque de Sècheresse Agricole</a:t>
            </a:r>
          </a:p>
        </p:txBody>
      </p:sp>
      <p:sp>
        <p:nvSpPr>
          <p:cNvPr name="TextBox 41" id="41"/>
          <p:cNvSpPr txBox="true"/>
          <p:nvPr/>
        </p:nvSpPr>
        <p:spPr>
          <a:xfrm rot="0">
            <a:off x="13120477" y="6953357"/>
            <a:ext cx="3561244" cy="834390"/>
          </a:xfrm>
          <a:prstGeom prst="rect">
            <a:avLst/>
          </a:prstGeom>
        </p:spPr>
        <p:txBody>
          <a:bodyPr anchor="t" rtlCol="false" tIns="0" lIns="0" bIns="0" rIns="0">
            <a:spAutoFit/>
          </a:bodyPr>
          <a:lstStyle/>
          <a:p>
            <a:pPr algn="ctr">
              <a:lnSpc>
                <a:spcPts val="3359"/>
              </a:lnSpc>
            </a:pPr>
            <a:r>
              <a:rPr lang="en-US" sz="2400" b="true">
                <a:solidFill>
                  <a:srgbClr val="000000"/>
                </a:solidFill>
                <a:latin typeface="Roboto Bold"/>
                <a:ea typeface="Roboto Bold"/>
                <a:cs typeface="Roboto Bold"/>
                <a:sym typeface="Roboto Bold"/>
              </a:rPr>
              <a:t>De </a:t>
            </a:r>
            <a:r>
              <a:rPr lang="en-US" sz="2400" b="true">
                <a:solidFill>
                  <a:srgbClr val="000000"/>
                </a:solidFill>
                <a:latin typeface="Roboto Bold"/>
                <a:ea typeface="Roboto Bold"/>
                <a:cs typeface="Roboto Bold"/>
                <a:sym typeface="Roboto Bold"/>
              </a:rPr>
              <a:t>l'Analyse à la Décision  "Et Après ?"</a:t>
            </a:r>
          </a:p>
        </p:txBody>
      </p:sp>
      <p:sp>
        <p:nvSpPr>
          <p:cNvPr name="TextBox 42" id="42"/>
          <p:cNvSpPr txBox="true"/>
          <p:nvPr/>
        </p:nvSpPr>
        <p:spPr>
          <a:xfrm rot="0">
            <a:off x="158085" y="7936035"/>
            <a:ext cx="4778133" cy="2202180"/>
          </a:xfrm>
          <a:prstGeom prst="rect">
            <a:avLst/>
          </a:prstGeom>
        </p:spPr>
        <p:txBody>
          <a:bodyPr anchor="t" rtlCol="false" tIns="0" lIns="0" bIns="0" rIns="0">
            <a:spAutoFit/>
          </a:bodyPr>
          <a:lstStyle/>
          <a:p>
            <a:pPr algn="ctr">
              <a:lnSpc>
                <a:spcPts val="2520"/>
              </a:lnSpc>
            </a:pPr>
            <a:r>
              <a:rPr lang="en-US" sz="1800">
                <a:solidFill>
                  <a:srgbClr val="000000">
                    <a:alpha val="74902"/>
                  </a:srgbClr>
                </a:solidFill>
                <a:latin typeface="Roboto"/>
                <a:ea typeface="Roboto"/>
                <a:cs typeface="Roboto"/>
                <a:sym typeface="Roboto"/>
              </a:rPr>
              <a:t>analyser le</a:t>
            </a:r>
            <a:r>
              <a:rPr lang="en-US" sz="1800" b="true">
                <a:solidFill>
                  <a:srgbClr val="000000">
                    <a:alpha val="74902"/>
                  </a:srgbClr>
                </a:solidFill>
                <a:latin typeface="Roboto Bold"/>
                <a:ea typeface="Roboto Bold"/>
                <a:cs typeface="Roboto Bold"/>
                <a:sym typeface="Roboto Bold"/>
              </a:rPr>
              <a:t> contexte climatique et économique</a:t>
            </a:r>
            <a:r>
              <a:rPr lang="en-US" sz="1800">
                <a:solidFill>
                  <a:srgbClr val="000000">
                    <a:alpha val="74902"/>
                  </a:srgbClr>
                </a:solidFill>
                <a:latin typeface="Roboto"/>
                <a:ea typeface="Roboto"/>
                <a:cs typeface="Roboto"/>
                <a:sym typeface="Roboto"/>
              </a:rPr>
              <a:t> ivoirien, pour ensuite </a:t>
            </a:r>
            <a:r>
              <a:rPr lang="en-US" sz="1800" b="true">
                <a:solidFill>
                  <a:srgbClr val="000000">
                    <a:alpha val="74902"/>
                  </a:srgbClr>
                </a:solidFill>
                <a:latin typeface="Roboto Bold"/>
                <a:ea typeface="Roboto Bold"/>
                <a:cs typeface="Roboto Bold"/>
                <a:sym typeface="Roboto Bold"/>
              </a:rPr>
              <a:t>définir les besoins institutionnels de la DGE</a:t>
            </a:r>
            <a:r>
              <a:rPr lang="en-US" sz="1800">
                <a:solidFill>
                  <a:srgbClr val="000000">
                    <a:alpha val="74902"/>
                  </a:srgbClr>
                </a:solidFill>
                <a:latin typeface="Roboto"/>
                <a:ea typeface="Roboto"/>
                <a:cs typeface="Roboto"/>
                <a:sym typeface="Roboto"/>
              </a:rPr>
              <a:t> et </a:t>
            </a:r>
            <a:r>
              <a:rPr lang="en-US" sz="1800" b="true">
                <a:solidFill>
                  <a:srgbClr val="000000">
                    <a:alpha val="74902"/>
                  </a:srgbClr>
                </a:solidFill>
                <a:latin typeface="Roboto Bold"/>
                <a:ea typeface="Roboto Bold"/>
                <a:cs typeface="Roboto Bold"/>
                <a:sym typeface="Roboto Bold"/>
              </a:rPr>
              <a:t>les objectifs précis</a:t>
            </a:r>
            <a:r>
              <a:rPr lang="en-US" sz="1800">
                <a:solidFill>
                  <a:srgbClr val="000000">
                    <a:alpha val="74902"/>
                  </a:srgbClr>
                </a:solidFill>
                <a:latin typeface="Roboto"/>
                <a:ea typeface="Roboto"/>
                <a:cs typeface="Roboto"/>
                <a:sym typeface="Roboto"/>
              </a:rPr>
              <a:t> d</a:t>
            </a:r>
            <a:r>
              <a:rPr lang="en-US" sz="1800">
                <a:solidFill>
                  <a:srgbClr val="000000">
                    <a:alpha val="74902"/>
                  </a:srgbClr>
                </a:solidFill>
                <a:latin typeface="Roboto"/>
                <a:ea typeface="Roboto"/>
                <a:cs typeface="Roboto"/>
                <a:sym typeface="Roboto"/>
              </a:rPr>
              <a:t>e cette formation. Nous établirons ensuite les bases théoriques en détaillant </a:t>
            </a:r>
            <a:r>
              <a:rPr lang="en-US" sz="1800" b="true">
                <a:solidFill>
                  <a:srgbClr val="000000">
                    <a:alpha val="74902"/>
                  </a:srgbClr>
                </a:solidFill>
                <a:latin typeface="Roboto Bold"/>
                <a:ea typeface="Roboto Bold"/>
                <a:cs typeface="Roboto Bold"/>
                <a:sym typeface="Roboto Bold"/>
              </a:rPr>
              <a:t>le cadre conceptuel du risque : Aléa, Exposition et Vulnérabilité.</a:t>
            </a:r>
            <a:r>
              <a:rPr lang="en-US" sz="1800">
                <a:solidFill>
                  <a:srgbClr val="000000">
                    <a:alpha val="74902"/>
                  </a:srgbClr>
                </a:solidFill>
                <a:latin typeface="Roboto"/>
                <a:ea typeface="Roboto"/>
                <a:cs typeface="Roboto"/>
                <a:sym typeface="Roboto"/>
              </a:rPr>
              <a:t> </a:t>
            </a:r>
          </a:p>
        </p:txBody>
      </p:sp>
      <p:sp>
        <p:nvSpPr>
          <p:cNvPr name="TextBox 43" id="43"/>
          <p:cNvSpPr txBox="true"/>
          <p:nvPr/>
        </p:nvSpPr>
        <p:spPr>
          <a:xfrm rot="0">
            <a:off x="4595827" y="3779802"/>
            <a:ext cx="2606693" cy="1259205"/>
          </a:xfrm>
          <a:prstGeom prst="rect">
            <a:avLst/>
          </a:prstGeom>
        </p:spPr>
        <p:txBody>
          <a:bodyPr anchor="t" rtlCol="false" tIns="0" lIns="0" bIns="0" rIns="0">
            <a:spAutoFit/>
          </a:bodyPr>
          <a:lstStyle/>
          <a:p>
            <a:pPr algn="ctr">
              <a:lnSpc>
                <a:spcPts val="2520"/>
              </a:lnSpc>
            </a:pPr>
            <a:r>
              <a:rPr lang="en-US" sz="1800">
                <a:solidFill>
                  <a:srgbClr val="000000">
                    <a:alpha val="74902"/>
                  </a:srgbClr>
                </a:solidFill>
                <a:latin typeface="Roboto"/>
                <a:ea typeface="Roboto"/>
                <a:cs typeface="Roboto"/>
                <a:sym typeface="Roboto"/>
              </a:rPr>
              <a:t>l</a:t>
            </a:r>
            <a:r>
              <a:rPr lang="en-US" sz="1800">
                <a:solidFill>
                  <a:srgbClr val="000000">
                    <a:alpha val="74902"/>
                  </a:srgbClr>
                </a:solidFill>
                <a:latin typeface="Roboto"/>
                <a:ea typeface="Roboto"/>
                <a:cs typeface="Roboto"/>
                <a:sym typeface="Roboto"/>
              </a:rPr>
              <a:t>a modélisation de l'impact économique des inondations survenues en </a:t>
            </a:r>
            <a:r>
              <a:rPr lang="en-US" sz="1800" b="true">
                <a:solidFill>
                  <a:srgbClr val="000000">
                    <a:alpha val="74902"/>
                  </a:srgbClr>
                </a:solidFill>
                <a:latin typeface="Roboto Bold"/>
                <a:ea typeface="Roboto Bold"/>
                <a:cs typeface="Roboto Bold"/>
                <a:sym typeface="Roboto Bold"/>
              </a:rPr>
              <a:t>2018</a:t>
            </a:r>
            <a:r>
              <a:rPr lang="en-US" sz="1800">
                <a:solidFill>
                  <a:srgbClr val="000000">
                    <a:alpha val="74902"/>
                  </a:srgbClr>
                </a:solidFill>
                <a:latin typeface="Roboto"/>
                <a:ea typeface="Roboto"/>
                <a:cs typeface="Roboto"/>
                <a:sym typeface="Roboto"/>
              </a:rPr>
              <a:t> à Abidjan.</a:t>
            </a:r>
          </a:p>
        </p:txBody>
      </p:sp>
      <p:sp>
        <p:nvSpPr>
          <p:cNvPr name="TextBox 44" id="44"/>
          <p:cNvSpPr txBox="true"/>
          <p:nvPr/>
        </p:nvSpPr>
        <p:spPr>
          <a:xfrm rot="0">
            <a:off x="9689653" y="3886287"/>
            <a:ext cx="3563590" cy="1259205"/>
          </a:xfrm>
          <a:prstGeom prst="rect">
            <a:avLst/>
          </a:prstGeom>
        </p:spPr>
        <p:txBody>
          <a:bodyPr anchor="t" rtlCol="false" tIns="0" lIns="0" bIns="0" rIns="0">
            <a:spAutoFit/>
          </a:bodyPr>
          <a:lstStyle/>
          <a:p>
            <a:pPr algn="ctr">
              <a:lnSpc>
                <a:spcPts val="2520"/>
              </a:lnSpc>
            </a:pPr>
            <a:r>
              <a:rPr lang="en-US" sz="1800">
                <a:solidFill>
                  <a:srgbClr val="000000">
                    <a:alpha val="74902"/>
                  </a:srgbClr>
                </a:solidFill>
                <a:latin typeface="Roboto"/>
                <a:ea typeface="Roboto"/>
                <a:cs typeface="Roboto"/>
                <a:sym typeface="Roboto"/>
              </a:rPr>
              <a:t>l'analyse de l'érosion côtière, en évaluant les risques pour les infrastructures touristiques et résidentielles à Grand-Bassam.</a:t>
            </a:r>
          </a:p>
        </p:txBody>
      </p:sp>
      <p:sp>
        <p:nvSpPr>
          <p:cNvPr name="TextBox 45" id="45"/>
          <p:cNvSpPr txBox="true"/>
          <p:nvPr/>
        </p:nvSpPr>
        <p:spPr>
          <a:xfrm rot="0">
            <a:off x="7249286" y="7997745"/>
            <a:ext cx="2669421" cy="1573530"/>
          </a:xfrm>
          <a:prstGeom prst="rect">
            <a:avLst/>
          </a:prstGeom>
        </p:spPr>
        <p:txBody>
          <a:bodyPr anchor="t" rtlCol="false" tIns="0" lIns="0" bIns="0" rIns="0">
            <a:spAutoFit/>
          </a:bodyPr>
          <a:lstStyle/>
          <a:p>
            <a:pPr algn="ctr">
              <a:lnSpc>
                <a:spcPts val="2520"/>
              </a:lnSpc>
            </a:pPr>
            <a:r>
              <a:rPr lang="en-US" sz="1800">
                <a:solidFill>
                  <a:srgbClr val="000000">
                    <a:alpha val="74902"/>
                  </a:srgbClr>
                </a:solidFill>
                <a:latin typeface="Roboto"/>
                <a:ea typeface="Roboto"/>
                <a:cs typeface="Roboto"/>
                <a:sym typeface="Roboto"/>
              </a:rPr>
              <a:t>l'éval</a:t>
            </a:r>
            <a:r>
              <a:rPr lang="en-US" sz="1800">
                <a:solidFill>
                  <a:srgbClr val="000000">
                    <a:alpha val="74902"/>
                  </a:srgbClr>
                </a:solidFill>
                <a:latin typeface="Roboto"/>
                <a:ea typeface="Roboto"/>
                <a:cs typeface="Roboto"/>
                <a:sym typeface="Roboto"/>
              </a:rPr>
              <a:t>uation quantitative des pertes agricoles subies par les filières clés suite à la sècheresse de </a:t>
            </a:r>
            <a:r>
              <a:rPr lang="en-US" sz="1800" b="true">
                <a:solidFill>
                  <a:srgbClr val="000000">
                    <a:alpha val="74902"/>
                  </a:srgbClr>
                </a:solidFill>
                <a:latin typeface="Roboto Bold"/>
                <a:ea typeface="Roboto Bold"/>
                <a:cs typeface="Roboto Bold"/>
                <a:sym typeface="Roboto Bold"/>
              </a:rPr>
              <a:t>2016.</a:t>
            </a:r>
          </a:p>
        </p:txBody>
      </p:sp>
      <p:sp>
        <p:nvSpPr>
          <p:cNvPr name="TextBox 46" id="46"/>
          <p:cNvSpPr txBox="true"/>
          <p:nvPr/>
        </p:nvSpPr>
        <p:spPr>
          <a:xfrm rot="0">
            <a:off x="12943421" y="7936035"/>
            <a:ext cx="4202918" cy="2202180"/>
          </a:xfrm>
          <a:prstGeom prst="rect">
            <a:avLst/>
          </a:prstGeom>
        </p:spPr>
        <p:txBody>
          <a:bodyPr anchor="t" rtlCol="false" tIns="0" lIns="0" bIns="0" rIns="0">
            <a:spAutoFit/>
          </a:bodyPr>
          <a:lstStyle/>
          <a:p>
            <a:pPr algn="ctr">
              <a:lnSpc>
                <a:spcPts val="2520"/>
              </a:lnSpc>
            </a:pPr>
            <a:r>
              <a:rPr lang="en-US" sz="1800">
                <a:solidFill>
                  <a:srgbClr val="000000">
                    <a:alpha val="74902"/>
                  </a:srgbClr>
                </a:solidFill>
                <a:latin typeface="Roboto"/>
                <a:ea typeface="Roboto"/>
                <a:cs typeface="Roboto"/>
                <a:sym typeface="Roboto"/>
              </a:rPr>
              <a:t>La dernièr</a:t>
            </a:r>
            <a:r>
              <a:rPr lang="en-US" sz="1800">
                <a:solidFill>
                  <a:srgbClr val="000000">
                    <a:alpha val="74902"/>
                  </a:srgbClr>
                </a:solidFill>
                <a:latin typeface="Roboto"/>
                <a:ea typeface="Roboto"/>
                <a:cs typeface="Roboto"/>
                <a:sym typeface="Roboto"/>
              </a:rPr>
              <a:t>e journée sera dédiée à l'application économique des résultats. Nous apprendrons à mener des analyses coûts-bénéfices pour les mesures d'adaptation et à intégrer nos conclusions dans l'analyse macro-budgétaire.</a:t>
            </a:r>
          </a:p>
        </p:txBody>
      </p:sp>
      <p:sp>
        <p:nvSpPr>
          <p:cNvPr name="TextBox 47" id="47"/>
          <p:cNvSpPr txBox="true"/>
          <p:nvPr/>
        </p:nvSpPr>
        <p:spPr>
          <a:xfrm rot="0">
            <a:off x="7714564" y="5623308"/>
            <a:ext cx="1750458"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a:ea typeface="Roboto"/>
                <a:cs typeface="Roboto"/>
                <a:sym typeface="Roboto"/>
              </a:rPr>
              <a:t>JOUR 03</a:t>
            </a:r>
          </a:p>
        </p:txBody>
      </p:sp>
      <p:sp>
        <p:nvSpPr>
          <p:cNvPr name="TextBox 48" id="48"/>
          <p:cNvSpPr txBox="true"/>
          <p:nvPr/>
        </p:nvSpPr>
        <p:spPr>
          <a:xfrm rot="0">
            <a:off x="10618326" y="5623308"/>
            <a:ext cx="1750458"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a:ea typeface="Roboto"/>
                <a:cs typeface="Roboto"/>
                <a:sym typeface="Roboto"/>
              </a:rPr>
              <a:t>JOUR 04</a:t>
            </a:r>
          </a:p>
        </p:txBody>
      </p:sp>
      <p:sp>
        <p:nvSpPr>
          <p:cNvPr name="TextBox 49" id="49"/>
          <p:cNvSpPr txBox="true"/>
          <p:nvPr/>
        </p:nvSpPr>
        <p:spPr>
          <a:xfrm rot="0">
            <a:off x="13533993" y="5623308"/>
            <a:ext cx="1750458" cy="358775"/>
          </a:xfrm>
          <a:prstGeom prst="rect">
            <a:avLst/>
          </a:prstGeom>
        </p:spPr>
        <p:txBody>
          <a:bodyPr anchor="t" rtlCol="false" tIns="0" lIns="0" bIns="0" rIns="0">
            <a:spAutoFit/>
          </a:bodyPr>
          <a:lstStyle/>
          <a:p>
            <a:pPr algn="ctr">
              <a:lnSpc>
                <a:spcPts val="2800"/>
              </a:lnSpc>
            </a:pPr>
            <a:r>
              <a:rPr lang="en-US" sz="2000">
                <a:solidFill>
                  <a:srgbClr val="FFFFFF"/>
                </a:solidFill>
                <a:latin typeface="Roboto"/>
                <a:ea typeface="Roboto"/>
                <a:cs typeface="Roboto"/>
                <a:sym typeface="Roboto"/>
              </a:rPr>
              <a:t>JOUR 05</a:t>
            </a:r>
          </a:p>
        </p:txBody>
      </p:sp>
      <p:sp>
        <p:nvSpPr>
          <p:cNvPr name="Freeform 50" id="50"/>
          <p:cNvSpPr/>
          <p:nvPr/>
        </p:nvSpPr>
        <p:spPr>
          <a:xfrm flipH="false" flipV="false" rot="-9502921">
            <a:off x="-119488" y="-640973"/>
            <a:ext cx="1452391" cy="1356171"/>
          </a:xfrm>
          <a:custGeom>
            <a:avLst/>
            <a:gdLst/>
            <a:ahLst/>
            <a:cxnLst/>
            <a:rect r="r" b="b" t="t" l="l"/>
            <a:pathLst>
              <a:path h="1356171" w="1452391">
                <a:moveTo>
                  <a:pt x="0" y="0"/>
                </a:moveTo>
                <a:lnTo>
                  <a:pt x="1452391" y="0"/>
                </a:lnTo>
                <a:lnTo>
                  <a:pt x="1452391" y="1356171"/>
                </a:lnTo>
                <a:lnTo>
                  <a:pt x="0" y="1356171"/>
                </a:lnTo>
                <a:lnTo>
                  <a:pt x="0" y="0"/>
                </a:lnTo>
                <a:close/>
              </a:path>
            </a:pathLst>
          </a:custGeom>
          <a:blipFill>
            <a:blip r:embed="rId25">
              <a:alphaModFix amt="15000"/>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51" id="51"/>
          <p:cNvSpPr/>
          <p:nvPr/>
        </p:nvSpPr>
        <p:spPr>
          <a:xfrm flipH="false" flipV="false" rot="0">
            <a:off x="17457368" y="9258300"/>
            <a:ext cx="1661265" cy="1447377"/>
          </a:xfrm>
          <a:custGeom>
            <a:avLst/>
            <a:gdLst/>
            <a:ahLst/>
            <a:cxnLst/>
            <a:rect r="r" b="b" t="t" l="l"/>
            <a:pathLst>
              <a:path h="1447377" w="1661265">
                <a:moveTo>
                  <a:pt x="0" y="0"/>
                </a:moveTo>
                <a:lnTo>
                  <a:pt x="1661264" y="0"/>
                </a:lnTo>
                <a:lnTo>
                  <a:pt x="1661264" y="1447377"/>
                </a:lnTo>
                <a:lnTo>
                  <a:pt x="0" y="1447377"/>
                </a:lnTo>
                <a:lnTo>
                  <a:pt x="0" y="0"/>
                </a:lnTo>
                <a:close/>
              </a:path>
            </a:pathLst>
          </a:custGeom>
          <a:blipFill>
            <a:blip r:embed="rId27">
              <a:alphaModFix amt="15000"/>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52" id="52"/>
          <p:cNvSpPr txBox="true"/>
          <p:nvPr/>
        </p:nvSpPr>
        <p:spPr>
          <a:xfrm rot="0">
            <a:off x="4724318" y="9996133"/>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1753892" y="2877161"/>
            <a:ext cx="15505408" cy="0"/>
          </a:xfrm>
          <a:prstGeom prst="line">
            <a:avLst/>
          </a:prstGeom>
          <a:ln cap="flat" w="38100">
            <a:solidFill>
              <a:srgbClr val="FFFFFF"/>
            </a:solidFill>
            <a:prstDash val="solid"/>
            <a:headEnd type="none" len="sm" w="sm"/>
            <a:tailEnd type="none" len="sm" w="sm"/>
          </a:ln>
        </p:spPr>
      </p:sp>
      <p:sp>
        <p:nvSpPr>
          <p:cNvPr name="AutoShape 6" id="6"/>
          <p:cNvSpPr/>
          <p:nvPr/>
        </p:nvSpPr>
        <p:spPr>
          <a:xfrm flipV="true">
            <a:off x="1753892" y="7379458"/>
            <a:ext cx="15505408" cy="0"/>
          </a:xfrm>
          <a:prstGeom prst="line">
            <a:avLst/>
          </a:prstGeom>
          <a:ln cap="flat" w="38100">
            <a:solidFill>
              <a:srgbClr val="FFFFFF"/>
            </a:solidFill>
            <a:prstDash val="solid"/>
            <a:headEnd type="none" len="sm" w="sm"/>
            <a:tailEnd type="none" len="sm" w="sm"/>
          </a:ln>
        </p:spPr>
      </p:sp>
      <p:grpSp>
        <p:nvGrpSpPr>
          <p:cNvPr name="Group 7" id="7"/>
          <p:cNvGrpSpPr/>
          <p:nvPr/>
        </p:nvGrpSpPr>
        <p:grpSpPr>
          <a:xfrm rot="5400000">
            <a:off x="1772680" y="3000925"/>
            <a:ext cx="845452" cy="883027"/>
            <a:chOff x="0" y="0"/>
            <a:chExt cx="571500" cy="596900"/>
          </a:xfrm>
        </p:grpSpPr>
        <p:sp>
          <p:nvSpPr>
            <p:cNvPr name="Freeform 8" id="8"/>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FFFFFF"/>
            </a:solidFill>
          </p:spPr>
        </p:sp>
        <p:sp>
          <p:nvSpPr>
            <p:cNvPr name="TextBox 9" id="9"/>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5400000">
            <a:off x="16395061" y="6358070"/>
            <a:ext cx="845452" cy="883027"/>
            <a:chOff x="0" y="0"/>
            <a:chExt cx="571500" cy="596900"/>
          </a:xfrm>
        </p:grpSpPr>
        <p:sp>
          <p:nvSpPr>
            <p:cNvPr name="Freeform 11" id="11"/>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FFFFFF"/>
            </a:solidFill>
          </p:spPr>
        </p:sp>
        <p:sp>
          <p:nvSpPr>
            <p:cNvPr name="TextBox 12" id="12"/>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2372574" y="3731815"/>
            <a:ext cx="14003699" cy="2503158"/>
          </a:xfrm>
          <a:prstGeom prst="rect">
            <a:avLst/>
          </a:prstGeom>
        </p:spPr>
        <p:txBody>
          <a:bodyPr anchor="t" rtlCol="false" tIns="0" lIns="0" bIns="0" rIns="0">
            <a:spAutoFit/>
          </a:bodyPr>
          <a:lstStyle/>
          <a:p>
            <a:pPr algn="ctr">
              <a:lnSpc>
                <a:spcPts val="10080"/>
              </a:lnSpc>
            </a:pPr>
            <a:r>
              <a:rPr lang="en-US" sz="7200" b="true">
                <a:solidFill>
                  <a:srgbClr val="FFFFFF"/>
                </a:solidFill>
                <a:latin typeface="Open Sans Bold"/>
                <a:ea typeface="Open Sans Bold"/>
                <a:cs typeface="Open Sans Bold"/>
                <a:sym typeface="Open Sans Bold"/>
              </a:rPr>
              <a:t>5</a:t>
            </a:r>
            <a:r>
              <a:rPr lang="en-US" b="true" sz="7200">
                <a:solidFill>
                  <a:srgbClr val="FFFFFF"/>
                </a:solidFill>
                <a:latin typeface="Open Sans Bold"/>
                <a:ea typeface="Open Sans Bold"/>
                <a:cs typeface="Open Sans Bold"/>
                <a:sym typeface="Open Sans Bold"/>
              </a:rPr>
              <a:t>.Cas Pratiques - Travaux Dirigés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76207" y="579229"/>
            <a:ext cx="15973919" cy="8193048"/>
          </a:xfrm>
          <a:prstGeom prst="rect">
            <a:avLst/>
          </a:prstGeom>
        </p:spPr>
        <p:txBody>
          <a:bodyPr anchor="t" rtlCol="false" tIns="0" lIns="0" bIns="0" rIns="0">
            <a:spAutoFit/>
          </a:bodyPr>
          <a:lstStyle/>
          <a:p>
            <a:pPr algn="just" marL="0" indent="0" lvl="0">
              <a:lnSpc>
                <a:spcPts val="5979"/>
              </a:lnSpc>
              <a:spcBef>
                <a:spcPct val="0"/>
              </a:spcBef>
            </a:pPr>
            <a:r>
              <a:rPr lang="en-US" b="true" sz="2742" strike="noStrike" u="none">
                <a:solidFill>
                  <a:srgbClr val="C34D24"/>
                </a:solidFill>
                <a:latin typeface="Montserrat Bold"/>
                <a:ea typeface="Montserrat Bold"/>
                <a:cs typeface="Montserrat Bold"/>
                <a:sym typeface="Montserrat Bold"/>
              </a:rPr>
              <a:t>TP 1 : Inondations Urbaines à Abidjan</a:t>
            </a:r>
          </a:p>
          <a:p>
            <a:pPr algn="just" marL="0" indent="0" lvl="0">
              <a:lnSpc>
                <a:spcPts val="5979"/>
              </a:lnSpc>
              <a:spcBef>
                <a:spcPct val="0"/>
              </a:spcBef>
            </a:pPr>
            <a:r>
              <a:rPr lang="en-US" b="true" sz="2742" strike="noStrike" u="none">
                <a:solidFill>
                  <a:srgbClr val="0D0D0D"/>
                </a:solidFill>
                <a:latin typeface="Montserrat Bold"/>
                <a:ea typeface="Montserrat Bold"/>
                <a:cs typeface="Montserrat Bold"/>
                <a:sym typeface="Montserrat Bold"/>
              </a:rPr>
              <a:t>Objectif : </a:t>
            </a:r>
            <a:r>
              <a:rPr lang="en-US" sz="2742" strike="noStrike" u="none">
                <a:solidFill>
                  <a:srgbClr val="0D0D0D"/>
                </a:solidFill>
                <a:latin typeface="Montserrat"/>
                <a:ea typeface="Montserrat"/>
                <a:cs typeface="Montserrat"/>
                <a:sym typeface="Montserrat"/>
              </a:rPr>
              <a:t>Quantifier les dommages économiques d'un évènement réel.</a:t>
            </a:r>
          </a:p>
          <a:p>
            <a:pPr algn="just" marL="592142" indent="-296071" lvl="1">
              <a:lnSpc>
                <a:spcPts val="5979"/>
              </a:lnSpc>
              <a:buFont typeface="Arial"/>
              <a:buChar char="•"/>
            </a:pPr>
            <a:r>
              <a:rPr lang="en-US" b="true" sz="2742" strike="noStrike" u="none">
                <a:solidFill>
                  <a:srgbClr val="0D0D0D"/>
                </a:solidFill>
                <a:latin typeface="Montserrat Bold"/>
                <a:ea typeface="Montserrat Bold"/>
                <a:cs typeface="Montserrat Bold"/>
                <a:sym typeface="Montserrat Bold"/>
              </a:rPr>
              <a:t>Construire l'aléa</a:t>
            </a:r>
            <a:r>
              <a:rPr lang="en-US" sz="2742" strike="noStrike" u="none">
                <a:solidFill>
                  <a:srgbClr val="0D0D0D"/>
                </a:solidFill>
                <a:latin typeface="Montserrat"/>
                <a:ea typeface="Montserrat"/>
                <a:cs typeface="Montserrat"/>
                <a:sym typeface="Montserrat"/>
              </a:rPr>
              <a:t>, en utilisant les données de pluviométrie de la SODEXAM et un Modèle Numérique de Terrain pour générer une carte précise des hauteurs d'eau maximales par quartier;</a:t>
            </a:r>
          </a:p>
          <a:p>
            <a:pPr algn="just" marL="592142" indent="-296071" lvl="1">
              <a:lnSpc>
                <a:spcPts val="5979"/>
              </a:lnSpc>
              <a:spcBef>
                <a:spcPct val="0"/>
              </a:spcBef>
              <a:buFont typeface="Arial"/>
              <a:buChar char="•"/>
            </a:pPr>
            <a:r>
              <a:rPr lang="en-US" sz="2742" strike="noStrike" u="none">
                <a:solidFill>
                  <a:srgbClr val="0D0D0D"/>
                </a:solidFill>
                <a:latin typeface="Montserrat"/>
                <a:ea typeface="Montserrat"/>
                <a:cs typeface="Montserrat"/>
                <a:sym typeface="Montserrat"/>
              </a:rPr>
              <a:t>Ensuite, nous </a:t>
            </a:r>
            <a:r>
              <a:rPr lang="en-US" b="true" sz="2742" strike="noStrike" u="none">
                <a:solidFill>
                  <a:srgbClr val="0D0D0D"/>
                </a:solidFill>
                <a:latin typeface="Montserrat Bold"/>
                <a:ea typeface="Montserrat Bold"/>
                <a:cs typeface="Montserrat Bold"/>
                <a:sym typeface="Montserrat Bold"/>
              </a:rPr>
              <a:t>créerons l'exposition</a:t>
            </a:r>
            <a:r>
              <a:rPr lang="en-US" sz="2742" strike="noStrike" u="none">
                <a:solidFill>
                  <a:srgbClr val="0D0D0D"/>
                </a:solidFill>
                <a:latin typeface="Montserrat"/>
                <a:ea typeface="Montserrat"/>
                <a:cs typeface="Montserrat"/>
                <a:sym typeface="Montserrat"/>
              </a:rPr>
              <a:t> en cartographiant les bâtiments à partir des données d'OpenStreetMap et de l'ANSATAT, en leur assignant une valeur économique moyenne;</a:t>
            </a:r>
          </a:p>
          <a:p>
            <a:pPr algn="just" marL="592142" indent="-296071" lvl="1">
              <a:lnSpc>
                <a:spcPts val="5979"/>
              </a:lnSpc>
              <a:buFont typeface="Arial"/>
              <a:buChar char="•"/>
            </a:pPr>
            <a:r>
              <a:rPr lang="en-US" sz="2742" strike="noStrike" u="none">
                <a:solidFill>
                  <a:srgbClr val="0D0D0D"/>
                </a:solidFill>
                <a:latin typeface="Montserrat"/>
                <a:ea typeface="Montserrat"/>
                <a:cs typeface="Montserrat"/>
                <a:sym typeface="Montserrat"/>
              </a:rPr>
              <a:t>Enfin, nous </a:t>
            </a:r>
            <a:r>
              <a:rPr lang="en-US" b="true" sz="2742" strike="noStrike" u="none">
                <a:solidFill>
                  <a:srgbClr val="0D0D0D"/>
                </a:solidFill>
                <a:latin typeface="Montserrat Bold"/>
                <a:ea typeface="Montserrat Bold"/>
                <a:cs typeface="Montserrat Bold"/>
                <a:sym typeface="Montserrat Bold"/>
              </a:rPr>
              <a:t>lancerons le calcul de l'impact</a:t>
            </a:r>
            <a:r>
              <a:rPr lang="en-US" sz="2742" strike="noStrike" u="none">
                <a:solidFill>
                  <a:srgbClr val="0D0D0D"/>
                </a:solidFill>
                <a:latin typeface="Montserrat"/>
                <a:ea typeface="Montserrat"/>
                <a:cs typeface="Montserrat"/>
                <a:sym typeface="Montserrat"/>
              </a:rPr>
              <a:t> en appliquant les fonctions de dommage de CLIMADA pour le bâti. L'objectif est de produire une carte détaillée des dommages en FCFA, d'estimer le coût total de l’évènement .</a:t>
            </a:r>
          </a:p>
        </p:txBody>
      </p:sp>
      <p:sp>
        <p:nvSpPr>
          <p:cNvPr name="TextBox 5" id="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10620" y="311175"/>
            <a:ext cx="15973919" cy="8945523"/>
          </a:xfrm>
          <a:prstGeom prst="rect">
            <a:avLst/>
          </a:prstGeom>
        </p:spPr>
        <p:txBody>
          <a:bodyPr anchor="t" rtlCol="false" tIns="0" lIns="0" bIns="0" rIns="0">
            <a:spAutoFit/>
          </a:bodyPr>
          <a:lstStyle/>
          <a:p>
            <a:pPr algn="just" marL="0" indent="0" lvl="0">
              <a:lnSpc>
                <a:spcPts val="5979"/>
              </a:lnSpc>
              <a:spcBef>
                <a:spcPct val="0"/>
              </a:spcBef>
            </a:pPr>
            <a:r>
              <a:rPr lang="en-US" b="true" sz="2742" strike="noStrike" u="none">
                <a:solidFill>
                  <a:srgbClr val="C34D24"/>
                </a:solidFill>
                <a:latin typeface="Montserrat Bold"/>
                <a:ea typeface="Montserrat Bold"/>
                <a:cs typeface="Montserrat Bold"/>
                <a:sym typeface="Montserrat Bold"/>
              </a:rPr>
              <a:t>TP 2 : Analyse_Cacao_Climat_CI </a:t>
            </a:r>
          </a:p>
          <a:p>
            <a:pPr algn="just" marL="0" indent="0" lvl="0">
              <a:lnSpc>
                <a:spcPts val="5979"/>
              </a:lnSpc>
              <a:spcBef>
                <a:spcPct val="0"/>
              </a:spcBef>
            </a:pPr>
            <a:r>
              <a:rPr lang="en-US" b="true" sz="2742" strike="noStrike" u="none">
                <a:solidFill>
                  <a:srgbClr val="0D0D0D"/>
                </a:solidFill>
                <a:latin typeface="Montserrat Bold"/>
                <a:ea typeface="Montserrat Bold"/>
                <a:cs typeface="Montserrat Bold"/>
                <a:sym typeface="Montserrat Bold"/>
              </a:rPr>
              <a:t>Objectif : </a:t>
            </a:r>
            <a:r>
              <a:rPr lang="en-US" sz="2742" strike="noStrike" u="none">
                <a:solidFill>
                  <a:srgbClr val="0D0D0D"/>
                </a:solidFill>
                <a:latin typeface="Montserrat"/>
                <a:ea typeface="Montserrat"/>
                <a:cs typeface="Montserrat"/>
                <a:sym typeface="Montserrat"/>
              </a:rPr>
              <a:t>Évaluer les pertes de rendement pour la filière cacao.</a:t>
            </a:r>
          </a:p>
          <a:p>
            <a:pPr algn="just" marL="0" indent="0" lvl="0">
              <a:lnSpc>
                <a:spcPts val="5979"/>
              </a:lnSpc>
              <a:spcBef>
                <a:spcPct val="0"/>
              </a:spcBef>
            </a:pPr>
            <a:r>
              <a:rPr lang="en-US" sz="2742" strike="noStrike" u="none">
                <a:solidFill>
                  <a:srgbClr val="0D0D0D"/>
                </a:solidFill>
                <a:latin typeface="Montserrat"/>
                <a:ea typeface="Montserrat"/>
                <a:cs typeface="Montserrat"/>
                <a:sym typeface="Montserrat"/>
              </a:rPr>
              <a:t>nous analyserons l'impact économique. </a:t>
            </a:r>
          </a:p>
          <a:p>
            <a:pPr algn="just" marL="592142" indent="-296071" lvl="1">
              <a:lnSpc>
                <a:spcPts val="5979"/>
              </a:lnSpc>
              <a:buFont typeface="Arial"/>
              <a:buChar char="•"/>
            </a:pPr>
            <a:r>
              <a:rPr lang="en-US" b="true" sz="2742" strike="noStrike" u="none">
                <a:solidFill>
                  <a:srgbClr val="0D0D0D"/>
                </a:solidFill>
                <a:latin typeface="Montserrat Bold"/>
                <a:ea typeface="Montserrat Bold"/>
                <a:cs typeface="Montserrat Bold"/>
                <a:sym typeface="Montserrat Bold"/>
              </a:rPr>
              <a:t>modéliser l'aléa </a:t>
            </a:r>
            <a:r>
              <a:rPr lang="en-US" sz="2742" strike="noStrike" u="none">
                <a:solidFill>
                  <a:srgbClr val="0D0D0D"/>
                </a:solidFill>
                <a:latin typeface="Montserrat"/>
                <a:ea typeface="Montserrat"/>
                <a:cs typeface="Montserrat"/>
                <a:sym typeface="Montserrat"/>
              </a:rPr>
              <a:t>en calculant un indice de sècheresse, comme le SPI, à partir des données de pluie et de température. Cela nous donnera une carte de l'intensité du phénomène dans les régions productrices.</a:t>
            </a:r>
          </a:p>
          <a:p>
            <a:pPr algn="just" marL="592142" indent="-296071" lvl="1">
              <a:lnSpc>
                <a:spcPts val="5979"/>
              </a:lnSpc>
              <a:spcBef>
                <a:spcPct val="0"/>
              </a:spcBef>
              <a:buFont typeface="Arial"/>
              <a:buChar char="•"/>
            </a:pPr>
            <a:r>
              <a:rPr lang="en-US" sz="2742" strike="noStrike" u="none">
                <a:solidFill>
                  <a:srgbClr val="0D0D0D"/>
                </a:solidFill>
                <a:latin typeface="Montserrat"/>
                <a:ea typeface="Montserrat"/>
                <a:cs typeface="Montserrat"/>
                <a:sym typeface="Montserrat"/>
              </a:rPr>
              <a:t>p</a:t>
            </a:r>
            <a:r>
              <a:rPr lang="en-US" sz="2742" strike="noStrike" u="none">
                <a:solidFill>
                  <a:srgbClr val="0D0D0D"/>
                </a:solidFill>
                <a:latin typeface="Montserrat"/>
                <a:ea typeface="Montserrat"/>
                <a:cs typeface="Montserrat"/>
                <a:sym typeface="Montserrat"/>
              </a:rPr>
              <a:t>ar la suite, nous </a:t>
            </a:r>
            <a:r>
              <a:rPr lang="en-US" b="true" sz="2742" strike="noStrike" u="none">
                <a:solidFill>
                  <a:srgbClr val="0D0D0D"/>
                </a:solidFill>
                <a:latin typeface="Montserrat Bold"/>
                <a:ea typeface="Montserrat Bold"/>
                <a:cs typeface="Montserrat Bold"/>
                <a:sym typeface="Montserrat Bold"/>
              </a:rPr>
              <a:t>modéliserons l'exposition</a:t>
            </a:r>
            <a:r>
              <a:rPr lang="en-US" sz="2742" strike="noStrike" u="none">
                <a:solidFill>
                  <a:srgbClr val="0D0D0D"/>
                </a:solidFill>
                <a:latin typeface="Montserrat"/>
                <a:ea typeface="Montserrat"/>
                <a:cs typeface="Montserrat"/>
                <a:sym typeface="Montserrat"/>
              </a:rPr>
              <a:t> en cartographiant les zones de culture d'anacarde.</a:t>
            </a:r>
          </a:p>
          <a:p>
            <a:pPr algn="just" marL="592142" indent="-296071" lvl="1">
              <a:lnSpc>
                <a:spcPts val="5979"/>
              </a:lnSpc>
              <a:buFont typeface="Arial"/>
              <a:buChar char="•"/>
            </a:pPr>
            <a:r>
              <a:rPr lang="en-US" sz="2742" strike="noStrike" u="none">
                <a:solidFill>
                  <a:srgbClr val="0D0D0D"/>
                </a:solidFill>
                <a:latin typeface="Montserrat"/>
                <a:ea typeface="Montserrat"/>
                <a:cs typeface="Montserrat"/>
                <a:sym typeface="Montserrat"/>
              </a:rPr>
              <a:t>e</a:t>
            </a:r>
            <a:r>
              <a:rPr lang="en-US" sz="2742" strike="noStrike" u="none">
                <a:solidFill>
                  <a:srgbClr val="0D0D0D"/>
                </a:solidFill>
                <a:latin typeface="Montserrat"/>
                <a:ea typeface="Montserrat"/>
                <a:cs typeface="Montserrat"/>
                <a:sym typeface="Montserrat"/>
              </a:rPr>
              <a:t>nfin, le </a:t>
            </a:r>
            <a:r>
              <a:rPr lang="en-US" b="true" sz="2742" strike="noStrike" u="none">
                <a:solidFill>
                  <a:srgbClr val="0D0D0D"/>
                </a:solidFill>
                <a:latin typeface="Montserrat Bold"/>
                <a:ea typeface="Montserrat Bold"/>
                <a:cs typeface="Montserrat Bold"/>
                <a:sym typeface="Montserrat Bold"/>
              </a:rPr>
              <a:t>calcul de l'impact </a:t>
            </a:r>
            <a:r>
              <a:rPr lang="en-US" sz="2742" strike="noStrike" u="none">
                <a:solidFill>
                  <a:srgbClr val="0D0D0D"/>
                </a:solidFill>
                <a:latin typeface="Montserrat"/>
                <a:ea typeface="Montserrat"/>
                <a:cs typeface="Montserrat"/>
                <a:sym typeface="Montserrat"/>
              </a:rPr>
              <a:t>se fera en appliquant une fonction de dommage qui lie l'intensité de la sécheresse à un pourcentage de perte de rendement. Cela nous permettra d'estimer les pertes de production en tonnes et en FCFA, et d'analyser l'impact sur les recettes d'exportation.</a:t>
            </a:r>
          </a:p>
        </p:txBody>
      </p:sp>
      <p:sp>
        <p:nvSpPr>
          <p:cNvPr name="TextBox 5" id="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10620" y="493450"/>
            <a:ext cx="15973919" cy="8193048"/>
          </a:xfrm>
          <a:prstGeom prst="rect">
            <a:avLst/>
          </a:prstGeom>
        </p:spPr>
        <p:txBody>
          <a:bodyPr anchor="t" rtlCol="false" tIns="0" lIns="0" bIns="0" rIns="0">
            <a:spAutoFit/>
          </a:bodyPr>
          <a:lstStyle/>
          <a:p>
            <a:pPr algn="just" marL="0" indent="0" lvl="0">
              <a:lnSpc>
                <a:spcPts val="5979"/>
              </a:lnSpc>
              <a:spcBef>
                <a:spcPct val="0"/>
              </a:spcBef>
            </a:pPr>
            <a:r>
              <a:rPr lang="en-US" b="true" sz="2742" strike="noStrike" u="none">
                <a:solidFill>
                  <a:srgbClr val="C34D24"/>
                </a:solidFill>
                <a:latin typeface="Montserrat Bold"/>
                <a:ea typeface="Montserrat Bold"/>
                <a:cs typeface="Montserrat Bold"/>
                <a:sym typeface="Montserrat Bold"/>
              </a:rPr>
              <a:t>TP 3 : Érosion Côtière à Grand-Bassam</a:t>
            </a:r>
          </a:p>
          <a:p>
            <a:pPr algn="just" marL="0" indent="0" lvl="0">
              <a:lnSpc>
                <a:spcPts val="5979"/>
              </a:lnSpc>
              <a:spcBef>
                <a:spcPct val="0"/>
              </a:spcBef>
            </a:pPr>
            <a:r>
              <a:rPr lang="en-US" sz="2742" strike="noStrike" u="none">
                <a:solidFill>
                  <a:srgbClr val="0D0D0D"/>
                </a:solidFill>
                <a:latin typeface="Montserrat"/>
                <a:ea typeface="Montserrat"/>
                <a:cs typeface="Montserrat"/>
                <a:sym typeface="Montserrat"/>
              </a:rPr>
              <a:t>Objectif : Évaluer le risque économique pour le patrimoine touristique et résidentiel.</a:t>
            </a:r>
          </a:p>
          <a:p>
            <a:pPr algn="just" marL="592142" indent="-296071" lvl="1">
              <a:lnSpc>
                <a:spcPts val="5979"/>
              </a:lnSpc>
              <a:buFont typeface="Arial"/>
              <a:buChar char="•"/>
            </a:pPr>
            <a:r>
              <a:rPr lang="en-US" b="true" sz="2742" strike="noStrike" u="none">
                <a:solidFill>
                  <a:srgbClr val="0D0D0D"/>
                </a:solidFill>
                <a:latin typeface="Montserrat Bold"/>
                <a:ea typeface="Montserrat Bold"/>
                <a:cs typeface="Montserrat Bold"/>
                <a:sym typeface="Montserrat Bold"/>
              </a:rPr>
              <a:t>modéliser l'aléa </a:t>
            </a:r>
            <a:r>
              <a:rPr lang="en-US" sz="2742" strike="noStrike" u="none">
                <a:solidFill>
                  <a:srgbClr val="0D0D0D"/>
                </a:solidFill>
                <a:latin typeface="Montserrat"/>
                <a:ea typeface="Montserrat"/>
                <a:cs typeface="Montserrat"/>
                <a:sym typeface="Montserrat"/>
              </a:rPr>
              <a:t>en intégrant les taux d'érosion historiques fournis par le Centre de Recherches Océanologiques et les scénarios d'élévation du niveau de la mer. L'objectif est de cartographier la ligne de côte future et les zones de submersion permanente.</a:t>
            </a:r>
          </a:p>
          <a:p>
            <a:pPr algn="just" marL="592142" indent="-296071" lvl="1">
              <a:lnSpc>
                <a:spcPts val="5979"/>
              </a:lnSpc>
              <a:buFont typeface="Arial"/>
              <a:buChar char="•"/>
            </a:pPr>
            <a:r>
              <a:rPr lang="en-US" sz="2742" strike="noStrike" u="none">
                <a:solidFill>
                  <a:srgbClr val="0D0D0D"/>
                </a:solidFill>
                <a:latin typeface="Montserrat"/>
                <a:ea typeface="Montserrat"/>
                <a:cs typeface="Montserrat"/>
                <a:sym typeface="Montserrat"/>
              </a:rPr>
              <a:t>ensuite, nous </a:t>
            </a:r>
            <a:r>
              <a:rPr lang="en-US" b="true" sz="2742" strike="noStrike" u="none">
                <a:solidFill>
                  <a:srgbClr val="0D0D0D"/>
                </a:solidFill>
                <a:latin typeface="Montserrat Bold"/>
                <a:ea typeface="Montserrat Bold"/>
                <a:cs typeface="Montserrat Bold"/>
                <a:sym typeface="Montserrat Bold"/>
              </a:rPr>
              <a:t>quantifierons l'exposition</a:t>
            </a:r>
            <a:r>
              <a:rPr lang="en-US" sz="2742" strike="noStrike" u="none">
                <a:solidFill>
                  <a:srgbClr val="0D0D0D"/>
                </a:solidFill>
                <a:latin typeface="Montserrat"/>
                <a:ea typeface="Montserrat"/>
                <a:cs typeface="Montserrat"/>
                <a:sym typeface="Montserrat"/>
              </a:rPr>
              <a:t> en cartographiant précisément les infrastructures hôtelières, les sites touristiques et les bâtiments résidentiels menacés.</a:t>
            </a:r>
          </a:p>
          <a:p>
            <a:pPr algn="just" marL="592142" indent="-296071" lvl="1">
              <a:lnSpc>
                <a:spcPts val="5979"/>
              </a:lnSpc>
              <a:buFont typeface="Arial"/>
              <a:buChar char="•"/>
            </a:pPr>
            <a:r>
              <a:rPr lang="en-US" b="true" sz="2742" strike="noStrike" u="none">
                <a:solidFill>
                  <a:srgbClr val="0D0D0D"/>
                </a:solidFill>
                <a:latin typeface="Montserrat Bold"/>
                <a:ea typeface="Montserrat Bold"/>
                <a:cs typeface="Montserrat Bold"/>
                <a:sym typeface="Montserrat Bold"/>
              </a:rPr>
              <a:t>Le calcul de l'impact</a:t>
            </a:r>
            <a:r>
              <a:rPr lang="en-US" sz="2742" strike="noStrike" u="none">
                <a:solidFill>
                  <a:srgbClr val="0D0D0D"/>
                </a:solidFill>
                <a:latin typeface="Montserrat"/>
                <a:ea typeface="Montserrat"/>
                <a:cs typeface="Montserrat"/>
                <a:sym typeface="Montserrat"/>
              </a:rPr>
              <a:t> sera basé sur une fonction de dommage qui estime la perte de valeur des actifs situés dans la future zone d'érosion. Cette analyse nous donnera une estimation chiffrée des pertes d'actifs et de l'impact direct sur le secteur touristique local.</a:t>
            </a:r>
          </a:p>
        </p:txBody>
      </p:sp>
      <p:sp>
        <p:nvSpPr>
          <p:cNvPr name="TextBox 5" id="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1753892" y="2877161"/>
            <a:ext cx="15505408" cy="0"/>
          </a:xfrm>
          <a:prstGeom prst="line">
            <a:avLst/>
          </a:prstGeom>
          <a:ln cap="flat" w="38100">
            <a:solidFill>
              <a:srgbClr val="1C5739"/>
            </a:solidFill>
            <a:prstDash val="solid"/>
            <a:headEnd type="none" len="sm" w="sm"/>
            <a:tailEnd type="none" len="sm" w="sm"/>
          </a:ln>
        </p:spPr>
      </p:sp>
      <p:sp>
        <p:nvSpPr>
          <p:cNvPr name="AutoShape 3" id="3"/>
          <p:cNvSpPr/>
          <p:nvPr/>
        </p:nvSpPr>
        <p:spPr>
          <a:xfrm flipV="true">
            <a:off x="1753892" y="7379458"/>
            <a:ext cx="15505408" cy="0"/>
          </a:xfrm>
          <a:prstGeom prst="line">
            <a:avLst/>
          </a:prstGeom>
          <a:ln cap="flat" w="38100">
            <a:solidFill>
              <a:srgbClr val="1C5739"/>
            </a:solidFill>
            <a:prstDash val="solid"/>
            <a:headEnd type="none" len="sm" w="sm"/>
            <a:tailEnd type="none" len="sm" w="sm"/>
          </a:ln>
        </p:spPr>
      </p:sp>
      <p:grpSp>
        <p:nvGrpSpPr>
          <p:cNvPr name="Group 4" id="4"/>
          <p:cNvGrpSpPr/>
          <p:nvPr/>
        </p:nvGrpSpPr>
        <p:grpSpPr>
          <a:xfrm rot="5400000">
            <a:off x="1772680" y="3000925"/>
            <a:ext cx="845452" cy="883027"/>
            <a:chOff x="0" y="0"/>
            <a:chExt cx="571500" cy="596900"/>
          </a:xfrm>
        </p:grpSpPr>
        <p:sp>
          <p:nvSpPr>
            <p:cNvPr name="Freeform 5" id="5"/>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6" id="6"/>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5400000">
            <a:off x="16395061" y="6358070"/>
            <a:ext cx="845452" cy="883027"/>
            <a:chOff x="0" y="0"/>
            <a:chExt cx="571500" cy="596900"/>
          </a:xfrm>
        </p:grpSpPr>
        <p:sp>
          <p:nvSpPr>
            <p:cNvPr name="Freeform 8" id="8"/>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9" id="9"/>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372574" y="4284829"/>
            <a:ext cx="14003699" cy="2503158"/>
          </a:xfrm>
          <a:prstGeom prst="rect">
            <a:avLst/>
          </a:prstGeom>
        </p:spPr>
        <p:txBody>
          <a:bodyPr anchor="t" rtlCol="false" tIns="0" lIns="0" bIns="0" rIns="0">
            <a:spAutoFit/>
          </a:bodyPr>
          <a:lstStyle/>
          <a:p>
            <a:pPr algn="ctr">
              <a:lnSpc>
                <a:spcPts val="10080"/>
              </a:lnSpc>
            </a:pPr>
            <a:r>
              <a:rPr lang="en-US" sz="7200" b="true">
                <a:solidFill>
                  <a:srgbClr val="000000"/>
                </a:solidFill>
                <a:latin typeface="Open Sans Bold"/>
                <a:ea typeface="Open Sans Bold"/>
                <a:cs typeface="Open Sans Bold"/>
                <a:sym typeface="Open Sans Bold"/>
              </a:rPr>
              <a:t>6.De l'Analyse à la Décision Économique</a:t>
            </a:r>
          </a:p>
        </p:txBody>
      </p:sp>
      <p:sp>
        <p:nvSpPr>
          <p:cNvPr name="TextBox 11" id="11"/>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82076"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942" y="1780635"/>
            <a:ext cx="7633455" cy="7228963"/>
          </a:xfrm>
          <a:custGeom>
            <a:avLst/>
            <a:gdLst/>
            <a:ahLst/>
            <a:cxnLst/>
            <a:rect r="r" b="b" t="t" l="l"/>
            <a:pathLst>
              <a:path h="7228963" w="7633455">
                <a:moveTo>
                  <a:pt x="0" y="0"/>
                </a:moveTo>
                <a:lnTo>
                  <a:pt x="7633455" y="0"/>
                </a:lnTo>
                <a:lnTo>
                  <a:pt x="7633455" y="7228962"/>
                </a:lnTo>
                <a:lnTo>
                  <a:pt x="0" y="7228962"/>
                </a:lnTo>
                <a:lnTo>
                  <a:pt x="0" y="0"/>
                </a:lnTo>
                <a:close/>
              </a:path>
            </a:pathLst>
          </a:custGeom>
          <a:blipFill>
            <a:blip r:embed="rId6"/>
            <a:stretch>
              <a:fillRect l="-11228" t="0" r="-8267" b="0"/>
            </a:stretch>
          </a:blipFill>
        </p:spPr>
      </p:sp>
      <p:sp>
        <p:nvSpPr>
          <p:cNvPr name="TextBox 5" id="5"/>
          <p:cNvSpPr txBox="true"/>
          <p:nvPr/>
        </p:nvSpPr>
        <p:spPr>
          <a:xfrm rot="0">
            <a:off x="8035143" y="150470"/>
            <a:ext cx="6947706"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DE L'ANALYSE À LA DÉCISION ÉCONOMIQUE</a:t>
            </a:r>
          </a:p>
        </p:txBody>
      </p:sp>
      <p:sp>
        <p:nvSpPr>
          <p:cNvPr name="TextBox 6" id="6"/>
          <p:cNvSpPr txBox="true"/>
          <p:nvPr/>
        </p:nvSpPr>
        <p:spPr>
          <a:xfrm rot="0">
            <a:off x="8035143" y="819150"/>
            <a:ext cx="9631390" cy="9684979"/>
          </a:xfrm>
          <a:prstGeom prst="rect">
            <a:avLst/>
          </a:prstGeom>
        </p:spPr>
        <p:txBody>
          <a:bodyPr anchor="t" rtlCol="false" tIns="0" lIns="0" bIns="0" rIns="0">
            <a:spAutoFit/>
          </a:bodyPr>
          <a:lstStyle/>
          <a:p>
            <a:pPr algn="just">
              <a:lnSpc>
                <a:spcPts val="4872"/>
              </a:lnSpc>
            </a:pPr>
            <a:r>
              <a:rPr lang="en-US" sz="2235" b="true">
                <a:solidFill>
                  <a:srgbClr val="0D0D0D"/>
                </a:solidFill>
                <a:latin typeface="Montserrat Bold"/>
                <a:ea typeface="Montserrat Bold"/>
                <a:cs typeface="Montserrat Bold"/>
                <a:sym typeface="Montserrat Bold"/>
              </a:rPr>
              <a:t>Utiliser CLIMADA pour informer les politiques publiques</a:t>
            </a:r>
          </a:p>
          <a:p>
            <a:pPr algn="just">
              <a:lnSpc>
                <a:spcPts val="4872"/>
              </a:lnSpc>
            </a:pPr>
            <a:r>
              <a:rPr lang="en-US" sz="2235">
                <a:solidFill>
                  <a:srgbClr val="0D0D0D"/>
                </a:solidFill>
                <a:latin typeface="Montserrat"/>
                <a:ea typeface="Montserrat"/>
                <a:cs typeface="Montserrat"/>
                <a:sym typeface="Montserrat"/>
              </a:rPr>
              <a:t>La modélisation des risques climatiques avec CLIMADA peut aider la Côte d'Ivoire à prendre des décisions éclairées en matière d'adaptation. Les résultats de la modélisation peuvent être utilisés pour :</a:t>
            </a:r>
          </a:p>
          <a:p>
            <a:pPr algn="just" marL="482541" indent="-241271" lvl="1">
              <a:lnSpc>
                <a:spcPts val="4872"/>
              </a:lnSpc>
              <a:buFont typeface="Arial"/>
              <a:buChar char="•"/>
            </a:pPr>
            <a:r>
              <a:rPr lang="en-US" b="true" sz="2235">
                <a:solidFill>
                  <a:srgbClr val="99391B"/>
                </a:solidFill>
                <a:latin typeface="Montserrat Bold"/>
                <a:ea typeface="Montserrat Bold"/>
                <a:cs typeface="Montserrat Bold"/>
                <a:sym typeface="Montserrat Bold"/>
              </a:rPr>
              <a:t>Planifier les investissements d'adaptation : Prioriser les investissements dans les infrastructures résilientes au climat, l'agriculture durable et la gestion des ressources en eau;</a:t>
            </a:r>
          </a:p>
          <a:p>
            <a:pPr algn="just" marL="482541" indent="-241271" lvl="1">
              <a:lnSpc>
                <a:spcPts val="4872"/>
              </a:lnSpc>
              <a:buFont typeface="Arial"/>
              <a:buChar char="•"/>
            </a:pPr>
            <a:r>
              <a:rPr lang="en-US" b="true" sz="2235">
                <a:solidFill>
                  <a:srgbClr val="99391B"/>
                </a:solidFill>
                <a:latin typeface="Montserrat Bold"/>
                <a:ea typeface="Montserrat Bold"/>
                <a:cs typeface="Montserrat Bold"/>
                <a:sym typeface="Montserrat Bold"/>
              </a:rPr>
              <a:t>Développer des politiques d'adaptation : Mettre en œuvre des politiques qui encouragent l'adaptation au changement climatique;</a:t>
            </a:r>
          </a:p>
          <a:p>
            <a:pPr algn="just" marL="482541" indent="-241271" lvl="1">
              <a:lnSpc>
                <a:spcPts val="4872"/>
              </a:lnSpc>
              <a:buFont typeface="Arial"/>
              <a:buChar char="•"/>
            </a:pPr>
            <a:r>
              <a:rPr lang="en-US" b="true" sz="2235">
                <a:solidFill>
                  <a:srgbClr val="99391B"/>
                </a:solidFill>
                <a:latin typeface="Montserrat Bold"/>
                <a:ea typeface="Montserrat Bold"/>
                <a:cs typeface="Montserrat Bold"/>
                <a:sym typeface="Montserrat Bold"/>
              </a:rPr>
              <a:t>Sensibiliser le public : Informer le public;</a:t>
            </a:r>
          </a:p>
          <a:p>
            <a:pPr algn="just" marL="482541" indent="-241271" lvl="1">
              <a:lnSpc>
                <a:spcPts val="4872"/>
              </a:lnSpc>
              <a:buFont typeface="Arial"/>
              <a:buChar char="•"/>
            </a:pPr>
            <a:r>
              <a:rPr lang="en-US" b="true" sz="2235">
                <a:solidFill>
                  <a:srgbClr val="99391B"/>
                </a:solidFill>
                <a:latin typeface="Montserrat Bold"/>
                <a:ea typeface="Montserrat Bold"/>
                <a:cs typeface="Montserrat Bold"/>
                <a:sym typeface="Montserrat Bold"/>
              </a:rPr>
              <a:t>Intégrer les métriques de pertes, dans la Déclaration des Risques Budgétaires (DRB).</a:t>
            </a:r>
          </a:p>
          <a:p>
            <a:pPr algn="just">
              <a:lnSpc>
                <a:spcPts val="4872"/>
              </a:lnSpc>
            </a:pPr>
          </a:p>
        </p:txBody>
      </p:sp>
      <p:sp>
        <p:nvSpPr>
          <p:cNvPr name="TextBox 7" id="7"/>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1753892" y="2877161"/>
            <a:ext cx="15505408" cy="0"/>
          </a:xfrm>
          <a:prstGeom prst="line">
            <a:avLst/>
          </a:prstGeom>
          <a:ln cap="flat" w="38100">
            <a:solidFill>
              <a:srgbClr val="1C5739"/>
            </a:solidFill>
            <a:prstDash val="solid"/>
            <a:headEnd type="none" len="sm" w="sm"/>
            <a:tailEnd type="none" len="sm" w="sm"/>
          </a:ln>
        </p:spPr>
      </p:sp>
      <p:sp>
        <p:nvSpPr>
          <p:cNvPr name="AutoShape 3" id="3"/>
          <p:cNvSpPr/>
          <p:nvPr/>
        </p:nvSpPr>
        <p:spPr>
          <a:xfrm flipV="true">
            <a:off x="1753892" y="7379458"/>
            <a:ext cx="15505408" cy="0"/>
          </a:xfrm>
          <a:prstGeom prst="line">
            <a:avLst/>
          </a:prstGeom>
          <a:ln cap="flat" w="38100">
            <a:solidFill>
              <a:srgbClr val="1C5739"/>
            </a:solidFill>
            <a:prstDash val="solid"/>
            <a:headEnd type="none" len="sm" w="sm"/>
            <a:tailEnd type="none" len="sm" w="sm"/>
          </a:ln>
        </p:spPr>
      </p:sp>
      <p:grpSp>
        <p:nvGrpSpPr>
          <p:cNvPr name="Group 4" id="4"/>
          <p:cNvGrpSpPr/>
          <p:nvPr/>
        </p:nvGrpSpPr>
        <p:grpSpPr>
          <a:xfrm rot="5400000">
            <a:off x="1772680" y="3000925"/>
            <a:ext cx="845452" cy="883027"/>
            <a:chOff x="0" y="0"/>
            <a:chExt cx="571500" cy="596900"/>
          </a:xfrm>
        </p:grpSpPr>
        <p:sp>
          <p:nvSpPr>
            <p:cNvPr name="Freeform 5" id="5"/>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6" id="6"/>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5400000">
            <a:off x="16395061" y="6358070"/>
            <a:ext cx="845452" cy="883027"/>
            <a:chOff x="0" y="0"/>
            <a:chExt cx="571500" cy="596900"/>
          </a:xfrm>
        </p:grpSpPr>
        <p:sp>
          <p:nvSpPr>
            <p:cNvPr name="Freeform 8" id="8"/>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9" id="9"/>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372574" y="4284829"/>
            <a:ext cx="14003699" cy="1226808"/>
          </a:xfrm>
          <a:prstGeom prst="rect">
            <a:avLst/>
          </a:prstGeom>
        </p:spPr>
        <p:txBody>
          <a:bodyPr anchor="t" rtlCol="false" tIns="0" lIns="0" bIns="0" rIns="0">
            <a:spAutoFit/>
          </a:bodyPr>
          <a:lstStyle/>
          <a:p>
            <a:pPr algn="ctr">
              <a:lnSpc>
                <a:spcPts val="10080"/>
              </a:lnSpc>
            </a:pPr>
            <a:r>
              <a:rPr lang="en-US" sz="7200" b="true">
                <a:solidFill>
                  <a:srgbClr val="000000"/>
                </a:solidFill>
                <a:latin typeface="Open Sans Bold"/>
                <a:ea typeface="Open Sans Bold"/>
                <a:cs typeface="Open Sans Bold"/>
                <a:sym typeface="Open Sans Bold"/>
              </a:rPr>
              <a:t>7.Conclusion </a:t>
            </a:r>
          </a:p>
        </p:txBody>
      </p:sp>
      <p:sp>
        <p:nvSpPr>
          <p:cNvPr name="TextBox 11" id="11"/>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15486" y="1402703"/>
            <a:ext cx="17481967" cy="8396632"/>
          </a:xfrm>
          <a:prstGeom prst="rect">
            <a:avLst/>
          </a:prstGeom>
        </p:spPr>
        <p:txBody>
          <a:bodyPr anchor="t" rtlCol="false" tIns="0" lIns="0" bIns="0" rIns="0">
            <a:spAutoFit/>
          </a:bodyPr>
          <a:lstStyle/>
          <a:p>
            <a:pPr algn="just">
              <a:lnSpc>
                <a:spcPts val="6130"/>
              </a:lnSpc>
            </a:pPr>
            <a:r>
              <a:rPr lang="en-US" b="true" sz="2642" strike="noStrike" u="none">
                <a:solidFill>
                  <a:srgbClr val="000000"/>
                </a:solidFill>
                <a:latin typeface="Montserrat Bold"/>
                <a:ea typeface="Montserrat Bold"/>
                <a:cs typeface="Montserrat Bold"/>
                <a:sym typeface="Montserrat Bold"/>
              </a:rPr>
              <a:t>En conclusion</a:t>
            </a:r>
            <a:r>
              <a:rPr lang="en-US" sz="2642" strike="noStrike" u="none">
                <a:solidFill>
                  <a:srgbClr val="000000"/>
                </a:solidFill>
                <a:latin typeface="Montserrat"/>
                <a:ea typeface="Montserrat"/>
                <a:cs typeface="Montserrat"/>
                <a:sym typeface="Montserrat"/>
              </a:rPr>
              <a:t>, cette formation vous aura permis de </a:t>
            </a:r>
            <a:r>
              <a:rPr lang="en-US" b="true" sz="2642" strike="noStrike" u="none">
                <a:solidFill>
                  <a:srgbClr val="000000"/>
                </a:solidFill>
                <a:latin typeface="Montserrat Bold"/>
                <a:ea typeface="Montserrat Bold"/>
                <a:cs typeface="Montserrat Bold"/>
                <a:sym typeface="Montserrat Bold"/>
              </a:rPr>
              <a:t>maîtriser les concepts</a:t>
            </a:r>
            <a:r>
              <a:rPr lang="en-US" sz="2642" strike="noStrike" u="none">
                <a:solidFill>
                  <a:srgbClr val="000000"/>
                </a:solidFill>
                <a:latin typeface="Montserrat"/>
                <a:ea typeface="Montserrat"/>
                <a:cs typeface="Montserrat"/>
                <a:sym typeface="Montserrat"/>
              </a:rPr>
              <a:t> et les outils de CLIMADA, vous donnant </a:t>
            </a:r>
            <a:r>
              <a:rPr lang="en-US" b="true" sz="2642" strike="noStrike" u="none">
                <a:solidFill>
                  <a:srgbClr val="000000"/>
                </a:solidFill>
                <a:latin typeface="Montserrat Bold"/>
                <a:ea typeface="Montserrat Bold"/>
                <a:cs typeface="Montserrat Bold"/>
                <a:sym typeface="Montserrat Bold"/>
              </a:rPr>
              <a:t>la capacité de mener des analyses de risque quantitatives</a:t>
            </a:r>
            <a:r>
              <a:rPr lang="en-US" sz="2642" strike="noStrike" u="none">
                <a:solidFill>
                  <a:srgbClr val="000000"/>
                </a:solidFill>
                <a:latin typeface="Montserrat"/>
                <a:ea typeface="Montserrat"/>
                <a:cs typeface="Montserrat"/>
                <a:sym typeface="Montserrat"/>
              </a:rPr>
              <a:t> de manière autonome et de faire le lien essentiel entre l'analyse scientifique et la décision économique. </a:t>
            </a:r>
          </a:p>
          <a:p>
            <a:pPr algn="just">
              <a:lnSpc>
                <a:spcPts val="6130"/>
              </a:lnSpc>
            </a:pPr>
          </a:p>
          <a:p>
            <a:pPr algn="just">
              <a:lnSpc>
                <a:spcPts val="6130"/>
              </a:lnSpc>
            </a:pPr>
            <a:r>
              <a:rPr lang="en-US" sz="2642" strike="noStrike" u="none">
                <a:solidFill>
                  <a:srgbClr val="000000"/>
                </a:solidFill>
                <a:latin typeface="Montserrat"/>
                <a:ea typeface="Montserrat"/>
                <a:cs typeface="Montserrat"/>
                <a:sym typeface="Montserrat"/>
              </a:rPr>
              <a:t>Pour capitaliser sur ces acquis, nous proposons un plan d'action post-formation clair. Dans les  semaines ou  mois à venir, un groupe de travail sera créé pour consolider une base de données ivoirienne centralisée. L'objectif du premier trimestre sera de répliquer les cas pratiques sur d'autres scénarios et d'intégrer les premiers résultats dans vos documents d'analyse, avec pour objectif annuel d'intégrer une analyse CLIMADA dans l'évaluation de chaque nouveau projet d'investissement public majeur et dans la prochaine Déclaration des Risques Budgétaires.</a:t>
            </a:r>
          </a:p>
          <a:p>
            <a:pPr algn="just">
              <a:lnSpc>
                <a:spcPts val="6130"/>
              </a:lnSpc>
            </a:pPr>
          </a:p>
        </p:txBody>
      </p:sp>
      <p:sp>
        <p:nvSpPr>
          <p:cNvPr name="TextBox 5" id="5"/>
          <p:cNvSpPr txBox="true"/>
          <p:nvPr/>
        </p:nvSpPr>
        <p:spPr>
          <a:xfrm rot="0">
            <a:off x="2059222" y="248417"/>
            <a:ext cx="8159895"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SYNTHÈSE ET PLAN D'ACTION POST-FORMATION 1/2</a:t>
            </a:r>
          </a:p>
        </p:txBody>
      </p:sp>
      <p:sp>
        <p:nvSpPr>
          <p:cNvPr name="TextBox 6" id="6"/>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609189"/>
            <a:ext cx="16419620" cy="2305713"/>
          </a:xfrm>
          <a:prstGeom prst="rect">
            <a:avLst/>
          </a:prstGeom>
        </p:spPr>
        <p:txBody>
          <a:bodyPr anchor="t" rtlCol="false" tIns="0" lIns="0" bIns="0" rIns="0">
            <a:spAutoFit/>
          </a:bodyPr>
          <a:lstStyle/>
          <a:p>
            <a:pPr algn="just">
              <a:lnSpc>
                <a:spcPts val="6315"/>
              </a:lnSpc>
            </a:pPr>
            <a:r>
              <a:rPr lang="en-US" sz="2642">
                <a:solidFill>
                  <a:srgbClr val="000000"/>
                </a:solidFill>
                <a:latin typeface="Montserrat"/>
                <a:ea typeface="Montserrat"/>
                <a:cs typeface="Montserrat"/>
                <a:sym typeface="Montserrat"/>
              </a:rPr>
              <a:t>Cette formation est donc une étape décisive vers une </a:t>
            </a:r>
            <a:r>
              <a:rPr lang="en-US" b="true" sz="2642">
                <a:solidFill>
                  <a:srgbClr val="000000"/>
                </a:solidFill>
                <a:latin typeface="Montserrat Bold"/>
                <a:ea typeface="Montserrat Bold"/>
                <a:cs typeface="Montserrat Bold"/>
                <a:sym typeface="Montserrat Bold"/>
              </a:rPr>
              <a:t>planification économique plus robuste </a:t>
            </a:r>
            <a:r>
              <a:rPr lang="en-US" sz="2642">
                <a:solidFill>
                  <a:srgbClr val="000000"/>
                </a:solidFill>
                <a:latin typeface="Montserrat"/>
                <a:ea typeface="Montserrat"/>
                <a:cs typeface="Montserrat"/>
                <a:sym typeface="Montserrat"/>
              </a:rPr>
              <a:t>et </a:t>
            </a:r>
            <a:r>
              <a:rPr lang="en-US" b="true" sz="2642">
                <a:solidFill>
                  <a:srgbClr val="000000"/>
                </a:solidFill>
                <a:latin typeface="Montserrat Bold"/>
                <a:ea typeface="Montserrat Bold"/>
                <a:cs typeface="Montserrat Bold"/>
                <a:sym typeface="Montserrat Bold"/>
              </a:rPr>
              <a:t>prospective</a:t>
            </a:r>
            <a:r>
              <a:rPr lang="en-US" sz="2642">
                <a:solidFill>
                  <a:srgbClr val="000000"/>
                </a:solidFill>
                <a:latin typeface="Montserrat"/>
                <a:ea typeface="Montserrat"/>
                <a:cs typeface="Montserrat"/>
                <a:sym typeface="Montserrat"/>
              </a:rPr>
              <a:t>, </a:t>
            </a:r>
            <a:r>
              <a:rPr lang="en-US" b="true" sz="2642">
                <a:solidFill>
                  <a:srgbClr val="000000"/>
                </a:solidFill>
                <a:latin typeface="Montserrat Bold"/>
                <a:ea typeface="Montserrat Bold"/>
                <a:cs typeface="Montserrat Bold"/>
                <a:sym typeface="Montserrat Bold"/>
              </a:rPr>
              <a:t>capable de relever le défi climatique</a:t>
            </a:r>
            <a:r>
              <a:rPr lang="en-US" sz="2642">
                <a:solidFill>
                  <a:srgbClr val="000000"/>
                </a:solidFill>
                <a:latin typeface="Montserrat"/>
                <a:ea typeface="Montserrat"/>
                <a:cs typeface="Montserrat"/>
                <a:sym typeface="Montserrat"/>
              </a:rPr>
              <a:t> qui s'impose désormais comme un paramètre incontournable de toute politique de développement.</a:t>
            </a:r>
          </a:p>
        </p:txBody>
      </p:sp>
      <p:sp>
        <p:nvSpPr>
          <p:cNvPr name="TextBox 5" id="5"/>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
        <p:nvSpPr>
          <p:cNvPr name="TextBox 6" id="6"/>
          <p:cNvSpPr txBox="true"/>
          <p:nvPr/>
        </p:nvSpPr>
        <p:spPr>
          <a:xfrm rot="0">
            <a:off x="2059222" y="248417"/>
            <a:ext cx="8159895" cy="443863"/>
          </a:xfrm>
          <a:prstGeom prst="rect">
            <a:avLst/>
          </a:prstGeom>
        </p:spPr>
        <p:txBody>
          <a:bodyPr anchor="t" rtlCol="false" tIns="0" lIns="0" bIns="0" rIns="0">
            <a:spAutoFit/>
          </a:bodyPr>
          <a:lstStyle/>
          <a:p>
            <a:pPr algn="just" marL="0" indent="0" lvl="0">
              <a:lnSpc>
                <a:spcPts val="3360"/>
              </a:lnSpc>
              <a:spcBef>
                <a:spcPct val="0"/>
              </a:spcBef>
            </a:pPr>
            <a:r>
              <a:rPr lang="en-US" b="true" sz="2400">
                <a:solidFill>
                  <a:srgbClr val="C34D24"/>
                </a:solidFill>
                <a:latin typeface="Helvetica World Bold"/>
                <a:ea typeface="Helvetica World Bold"/>
                <a:cs typeface="Helvetica World Bold"/>
                <a:sym typeface="Helvetica World Bold"/>
              </a:rPr>
              <a:t>SYNTHÈSE ET PLAN D'ACTION POST-FORMATION 2/2</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31051"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34954" t="0" r="-134954" b="0"/>
              </a:stretch>
            </a:blipFill>
          </p:spPr>
        </p:sp>
      </p:grpSp>
      <p:grpSp>
        <p:nvGrpSpPr>
          <p:cNvPr name="Group 4" id="4"/>
          <p:cNvGrpSpPr/>
          <p:nvPr/>
        </p:nvGrpSpPr>
        <p:grpSpPr>
          <a:xfrm rot="0">
            <a:off x="1725930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1C5739"/>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7118712"/>
            <a:ext cx="11842469" cy="3177813"/>
            <a:chOff x="0" y="0"/>
            <a:chExt cx="9357013" cy="2510865"/>
          </a:xfrm>
        </p:grpSpPr>
        <p:sp>
          <p:nvSpPr>
            <p:cNvPr name="Freeform 8" id="8"/>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9" id="9"/>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C5739"/>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C5739"/>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24423" y="5465412"/>
            <a:ext cx="4176257" cy="545802"/>
            <a:chOff x="0" y="0"/>
            <a:chExt cx="1099919" cy="143750"/>
          </a:xfrm>
        </p:grpSpPr>
        <p:sp>
          <p:nvSpPr>
            <p:cNvPr name="Freeform 17" id="17"/>
            <p:cNvSpPr/>
            <p:nvPr/>
          </p:nvSpPr>
          <p:spPr>
            <a:xfrm flipH="false" flipV="false" rot="0">
              <a:off x="0" y="0"/>
              <a:ext cx="1099919" cy="143750"/>
            </a:xfrm>
            <a:custGeom>
              <a:avLst/>
              <a:gdLst/>
              <a:ahLst/>
              <a:cxnLst/>
              <a:rect r="r" b="b" t="t" l="l"/>
              <a:pathLst>
                <a:path h="143750" w="1099919">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1C5739"/>
            </a:solidFill>
          </p:spPr>
        </p:sp>
        <p:sp>
          <p:nvSpPr>
            <p:cNvPr name="TextBox 18" id="18"/>
            <p:cNvSpPr txBox="true"/>
            <p:nvPr/>
          </p:nvSpPr>
          <p:spPr>
            <a:xfrm>
              <a:off x="0" y="-28575"/>
              <a:ext cx="1099919" cy="172325"/>
            </a:xfrm>
            <a:prstGeom prst="rect">
              <a:avLst/>
            </a:prstGeom>
          </p:spPr>
          <p:txBody>
            <a:bodyPr anchor="ctr" rtlCol="false" tIns="50800" lIns="50800" bIns="50800" rIns="50800"/>
            <a:lstStyle/>
            <a:p>
              <a:pPr algn="ctr">
                <a:lnSpc>
                  <a:spcPts val="2659"/>
                </a:lnSpc>
              </a:pPr>
              <a:r>
                <a:rPr lang="en-US" sz="1899">
                  <a:solidFill>
                    <a:srgbClr val="FFFFFF"/>
                  </a:solidFill>
                  <a:latin typeface="Garet"/>
                  <a:ea typeface="Garet"/>
                  <a:cs typeface="Garet"/>
                  <a:sym typeface="Garet"/>
                </a:rPr>
                <a:t>Octobre 2025</a:t>
              </a:r>
            </a:p>
          </p:txBody>
        </p:sp>
      </p:grpSp>
      <p:grpSp>
        <p:nvGrpSpPr>
          <p:cNvPr name="Group 19" id="19"/>
          <p:cNvGrpSpPr/>
          <p:nvPr/>
        </p:nvGrpSpPr>
        <p:grpSpPr>
          <a:xfrm rot="0">
            <a:off x="10853887" y="786854"/>
            <a:ext cx="1977164" cy="197716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1C5739">
                <a:alpha val="29804"/>
              </a:srgbClr>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624423" y="7432613"/>
            <a:ext cx="488488" cy="488488"/>
          </a:xfrm>
          <a:custGeom>
            <a:avLst/>
            <a:gdLst/>
            <a:ahLst/>
            <a:cxnLst/>
            <a:rect r="r" b="b" t="t" l="l"/>
            <a:pathLst>
              <a:path h="488488" w="488488">
                <a:moveTo>
                  <a:pt x="0" y="0"/>
                </a:moveTo>
                <a:lnTo>
                  <a:pt x="488488" y="0"/>
                </a:lnTo>
                <a:lnTo>
                  <a:pt x="488488" y="488488"/>
                </a:lnTo>
                <a:lnTo>
                  <a:pt x="0" y="488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9026374" y="8516735"/>
            <a:ext cx="2787391" cy="1770265"/>
          </a:xfrm>
          <a:custGeom>
            <a:avLst/>
            <a:gdLst/>
            <a:ahLst/>
            <a:cxnLst/>
            <a:rect r="r" b="b" t="t" l="l"/>
            <a:pathLst>
              <a:path h="1770265" w="2787391">
                <a:moveTo>
                  <a:pt x="0" y="0"/>
                </a:moveTo>
                <a:lnTo>
                  <a:pt x="2787391" y="0"/>
                </a:lnTo>
                <a:lnTo>
                  <a:pt x="2787391" y="1770265"/>
                </a:lnTo>
                <a:lnTo>
                  <a:pt x="0" y="1770265"/>
                </a:lnTo>
                <a:lnTo>
                  <a:pt x="0" y="0"/>
                </a:lnTo>
                <a:close/>
              </a:path>
            </a:pathLst>
          </a:custGeom>
          <a:blipFill>
            <a:blip r:embed="rId5"/>
            <a:stretch>
              <a:fillRect l="0" t="0" r="0" b="0"/>
            </a:stretch>
          </a:blipFill>
        </p:spPr>
      </p:sp>
      <p:sp>
        <p:nvSpPr>
          <p:cNvPr name="TextBox 24" id="24"/>
          <p:cNvSpPr txBox="true"/>
          <p:nvPr/>
        </p:nvSpPr>
        <p:spPr>
          <a:xfrm rot="0">
            <a:off x="1653503" y="4648200"/>
            <a:ext cx="8766566" cy="495300"/>
          </a:xfrm>
          <a:prstGeom prst="rect">
            <a:avLst/>
          </a:prstGeom>
        </p:spPr>
        <p:txBody>
          <a:bodyPr anchor="t" rtlCol="false" tIns="0" lIns="0" bIns="0" rIns="0">
            <a:spAutoFit/>
          </a:bodyPr>
          <a:lstStyle/>
          <a:p>
            <a:pPr algn="l">
              <a:lnSpc>
                <a:spcPts val="4199"/>
              </a:lnSpc>
            </a:pPr>
            <a:r>
              <a:rPr lang="en-US" sz="2999" spc="299">
                <a:solidFill>
                  <a:srgbClr val="000000"/>
                </a:solidFill>
                <a:latin typeface="Garet"/>
                <a:ea typeface="Garet"/>
                <a:cs typeface="Garet"/>
                <a:sym typeface="Garet"/>
              </a:rPr>
              <a:t>POUR VOTRE AIMABLE ATTENTION</a:t>
            </a:r>
          </a:p>
        </p:txBody>
      </p:sp>
      <p:sp>
        <p:nvSpPr>
          <p:cNvPr name="TextBox 25" id="25"/>
          <p:cNvSpPr txBox="true"/>
          <p:nvPr/>
        </p:nvSpPr>
        <p:spPr>
          <a:xfrm rot="0">
            <a:off x="2293629" y="7458417"/>
            <a:ext cx="5102540" cy="389255"/>
          </a:xfrm>
          <a:prstGeom prst="rect">
            <a:avLst/>
          </a:prstGeom>
        </p:spPr>
        <p:txBody>
          <a:bodyPr anchor="t" rtlCol="false" tIns="0" lIns="0" bIns="0" rIns="0">
            <a:spAutoFit/>
          </a:bodyPr>
          <a:lstStyle/>
          <a:p>
            <a:pPr algn="l">
              <a:lnSpc>
                <a:spcPts val="3220"/>
              </a:lnSpc>
            </a:pPr>
            <a:r>
              <a:rPr lang="en-US" sz="2300" i="true">
                <a:solidFill>
                  <a:srgbClr val="000000"/>
                </a:solidFill>
                <a:latin typeface="Garet Italics"/>
                <a:ea typeface="Garet Italics"/>
                <a:cs typeface="Garet Italics"/>
                <a:sym typeface="Garet Italics"/>
              </a:rPr>
              <a:t>ettekassi@gmail.com</a:t>
            </a:r>
          </a:p>
        </p:txBody>
      </p:sp>
      <p:sp>
        <p:nvSpPr>
          <p:cNvPr name="TextBox 26" id="26"/>
          <p:cNvSpPr txBox="true"/>
          <p:nvPr/>
        </p:nvSpPr>
        <p:spPr>
          <a:xfrm rot="0">
            <a:off x="2293629" y="8168751"/>
            <a:ext cx="5102540" cy="389255"/>
          </a:xfrm>
          <a:prstGeom prst="rect">
            <a:avLst/>
          </a:prstGeom>
        </p:spPr>
        <p:txBody>
          <a:bodyPr anchor="t" rtlCol="false" tIns="0" lIns="0" bIns="0" rIns="0">
            <a:spAutoFit/>
          </a:bodyPr>
          <a:lstStyle/>
          <a:p>
            <a:pPr algn="l">
              <a:lnSpc>
                <a:spcPts val="3220"/>
              </a:lnSpc>
            </a:pPr>
            <a:r>
              <a:rPr lang="en-US" sz="2300" i="true">
                <a:solidFill>
                  <a:srgbClr val="000000"/>
                </a:solidFill>
                <a:latin typeface="Garet Italics"/>
                <a:ea typeface="Garet Italics"/>
                <a:cs typeface="Garet Italics"/>
                <a:sym typeface="Garet Italics"/>
              </a:rPr>
              <a:t>riflardluc_coulibaly@yahoo.fr</a:t>
            </a:r>
          </a:p>
        </p:txBody>
      </p:sp>
      <p:sp>
        <p:nvSpPr>
          <p:cNvPr name="TextBox 27" id="27"/>
          <p:cNvSpPr txBox="true"/>
          <p:nvPr/>
        </p:nvSpPr>
        <p:spPr>
          <a:xfrm rot="0">
            <a:off x="1624423" y="3135538"/>
            <a:ext cx="8795646" cy="1523365"/>
          </a:xfrm>
          <a:prstGeom prst="rect">
            <a:avLst/>
          </a:prstGeom>
        </p:spPr>
        <p:txBody>
          <a:bodyPr anchor="t" rtlCol="false" tIns="0" lIns="0" bIns="0" rIns="0">
            <a:spAutoFit/>
          </a:bodyPr>
          <a:lstStyle/>
          <a:p>
            <a:pPr algn="l">
              <a:lnSpc>
                <a:spcPts val="11960"/>
              </a:lnSpc>
            </a:pPr>
            <a:r>
              <a:rPr lang="en-US" sz="10400" b="true">
                <a:solidFill>
                  <a:srgbClr val="000000"/>
                </a:solidFill>
                <a:latin typeface="Garet Bold"/>
                <a:ea typeface="Garet Bold"/>
                <a:cs typeface="Garet Bold"/>
                <a:sym typeface="Garet Bold"/>
              </a:rPr>
              <a:t>MERCI</a:t>
            </a:r>
          </a:p>
        </p:txBody>
      </p:sp>
      <p:sp>
        <p:nvSpPr>
          <p:cNvPr name="Freeform 28" id="28"/>
          <p:cNvSpPr/>
          <p:nvPr/>
        </p:nvSpPr>
        <p:spPr>
          <a:xfrm flipH="false" flipV="false" rot="0">
            <a:off x="1624423" y="8161997"/>
            <a:ext cx="488488" cy="488488"/>
          </a:xfrm>
          <a:custGeom>
            <a:avLst/>
            <a:gdLst/>
            <a:ahLst/>
            <a:cxnLst/>
            <a:rect r="r" b="b" t="t" l="l"/>
            <a:pathLst>
              <a:path h="488488" w="488488">
                <a:moveTo>
                  <a:pt x="0" y="0"/>
                </a:moveTo>
                <a:lnTo>
                  <a:pt x="488488" y="0"/>
                </a:lnTo>
                <a:lnTo>
                  <a:pt x="488488" y="488488"/>
                </a:lnTo>
                <a:lnTo>
                  <a:pt x="0" y="4884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
        <p:nvSpPr>
          <p:cNvPr name="Freeform 30" id="30"/>
          <p:cNvSpPr/>
          <p:nvPr/>
        </p:nvSpPr>
        <p:spPr>
          <a:xfrm flipH="false" flipV="false" rot="0">
            <a:off x="1555583" y="34845"/>
            <a:ext cx="7470791" cy="2233919"/>
          </a:xfrm>
          <a:custGeom>
            <a:avLst/>
            <a:gdLst/>
            <a:ahLst/>
            <a:cxnLst/>
            <a:rect r="r" b="b" t="t" l="l"/>
            <a:pathLst>
              <a:path h="2233919" w="7470791">
                <a:moveTo>
                  <a:pt x="0" y="0"/>
                </a:moveTo>
                <a:lnTo>
                  <a:pt x="7470791" y="0"/>
                </a:lnTo>
                <a:lnTo>
                  <a:pt x="7470791" y="2233918"/>
                </a:lnTo>
                <a:lnTo>
                  <a:pt x="0" y="2233918"/>
                </a:lnTo>
                <a:lnTo>
                  <a:pt x="0" y="0"/>
                </a:lnTo>
                <a:close/>
              </a:path>
            </a:pathLst>
          </a:custGeom>
          <a:blipFill>
            <a:blip r:embed="rId6"/>
            <a:stretch>
              <a:fillRect l="0" t="0" r="-32724" b="0"/>
            </a:stretch>
          </a:blipFill>
        </p:spPr>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1753892" y="2877161"/>
            <a:ext cx="15505408" cy="0"/>
          </a:xfrm>
          <a:prstGeom prst="line">
            <a:avLst/>
          </a:prstGeom>
          <a:ln cap="flat" w="38100">
            <a:solidFill>
              <a:srgbClr val="1C5739"/>
            </a:solidFill>
            <a:prstDash val="solid"/>
            <a:headEnd type="none" len="sm" w="sm"/>
            <a:tailEnd type="none" len="sm" w="sm"/>
          </a:ln>
        </p:spPr>
      </p:sp>
      <p:sp>
        <p:nvSpPr>
          <p:cNvPr name="AutoShape 3" id="3"/>
          <p:cNvSpPr/>
          <p:nvPr/>
        </p:nvSpPr>
        <p:spPr>
          <a:xfrm flipV="true">
            <a:off x="1753892" y="7379458"/>
            <a:ext cx="15505408" cy="0"/>
          </a:xfrm>
          <a:prstGeom prst="line">
            <a:avLst/>
          </a:prstGeom>
          <a:ln cap="flat" w="38100">
            <a:solidFill>
              <a:srgbClr val="1C5739"/>
            </a:solidFill>
            <a:prstDash val="solid"/>
            <a:headEnd type="none" len="sm" w="sm"/>
            <a:tailEnd type="none" len="sm" w="sm"/>
          </a:ln>
        </p:spPr>
      </p:sp>
      <p:grpSp>
        <p:nvGrpSpPr>
          <p:cNvPr name="Group 4" id="4"/>
          <p:cNvGrpSpPr/>
          <p:nvPr/>
        </p:nvGrpSpPr>
        <p:grpSpPr>
          <a:xfrm rot="5400000">
            <a:off x="1772680" y="3000925"/>
            <a:ext cx="845452" cy="883027"/>
            <a:chOff x="0" y="0"/>
            <a:chExt cx="571500" cy="596900"/>
          </a:xfrm>
        </p:grpSpPr>
        <p:sp>
          <p:nvSpPr>
            <p:cNvPr name="Freeform 5" id="5"/>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6" id="6"/>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5400000">
            <a:off x="16395061" y="6358070"/>
            <a:ext cx="845452" cy="883027"/>
            <a:chOff x="0" y="0"/>
            <a:chExt cx="571500" cy="596900"/>
          </a:xfrm>
        </p:grpSpPr>
        <p:sp>
          <p:nvSpPr>
            <p:cNvPr name="Freeform 8" id="8"/>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9" id="9"/>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372574" y="3825246"/>
            <a:ext cx="14003699" cy="2503158"/>
          </a:xfrm>
          <a:prstGeom prst="rect">
            <a:avLst/>
          </a:prstGeom>
        </p:spPr>
        <p:txBody>
          <a:bodyPr anchor="t" rtlCol="false" tIns="0" lIns="0" bIns="0" rIns="0">
            <a:spAutoFit/>
          </a:bodyPr>
          <a:lstStyle/>
          <a:p>
            <a:pPr algn="ctr">
              <a:lnSpc>
                <a:spcPts val="10080"/>
              </a:lnSpc>
            </a:pPr>
            <a:r>
              <a:rPr lang="en-US" sz="7200" b="true">
                <a:solidFill>
                  <a:srgbClr val="000000"/>
                </a:solidFill>
                <a:latin typeface="Open Sans Bold"/>
                <a:ea typeface="Open Sans Bold"/>
                <a:cs typeface="Open Sans Bold"/>
                <a:sym typeface="Open Sans Bold"/>
              </a:rPr>
              <a:t>1.Contexte et Enjeux Stratégiques  </a:t>
            </a:r>
          </a:p>
        </p:txBody>
      </p:sp>
      <p:sp>
        <p:nvSpPr>
          <p:cNvPr name="TextBox 11" id="11"/>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371426" y="-8887874"/>
            <a:ext cx="1545148" cy="18288000"/>
            <a:chOff x="0" y="0"/>
            <a:chExt cx="406953" cy="4816593"/>
          </a:xfrm>
        </p:grpSpPr>
        <p:sp>
          <p:nvSpPr>
            <p:cNvPr name="Freeform 3" id="3"/>
            <p:cNvSpPr/>
            <p:nvPr/>
          </p:nvSpPr>
          <p:spPr>
            <a:xfrm flipH="false" flipV="false" rot="0">
              <a:off x="0" y="0"/>
              <a:ext cx="406953" cy="4816592"/>
            </a:xfrm>
            <a:custGeom>
              <a:avLst/>
              <a:gdLst/>
              <a:ahLst/>
              <a:cxnLst/>
              <a:rect r="r" b="b" t="t" l="l"/>
              <a:pathLst>
                <a:path h="4816592" w="406953">
                  <a:moveTo>
                    <a:pt x="0" y="0"/>
                  </a:moveTo>
                  <a:lnTo>
                    <a:pt x="406953" y="0"/>
                  </a:lnTo>
                  <a:lnTo>
                    <a:pt x="406953" y="4816592"/>
                  </a:lnTo>
                  <a:lnTo>
                    <a:pt x="0" y="4816592"/>
                  </a:lnTo>
                  <a:close/>
                </a:path>
              </a:pathLst>
            </a:custGeom>
            <a:solidFill>
              <a:srgbClr val="235A5B"/>
            </a:solidFill>
          </p:spPr>
        </p:sp>
        <p:sp>
          <p:nvSpPr>
            <p:cNvPr name="TextBox 4" id="4"/>
            <p:cNvSpPr txBox="true"/>
            <p:nvPr/>
          </p:nvSpPr>
          <p:spPr>
            <a:xfrm>
              <a:off x="0" y="-38100"/>
              <a:ext cx="406953" cy="485469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9740862" y="256126"/>
            <a:ext cx="530327" cy="5303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9028791" y="256126"/>
            <a:ext cx="530327" cy="5303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316720" y="256126"/>
            <a:ext cx="530327" cy="5303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022744" y="1243251"/>
            <a:ext cx="9107551" cy="2690992"/>
          </a:xfrm>
          <a:prstGeom prst="rect">
            <a:avLst/>
          </a:prstGeom>
        </p:spPr>
        <p:txBody>
          <a:bodyPr anchor="t" rtlCol="false" tIns="0" lIns="0" bIns="0" rIns="0">
            <a:spAutoFit/>
          </a:bodyPr>
          <a:lstStyle/>
          <a:p>
            <a:pPr algn="l">
              <a:lnSpc>
                <a:spcPts val="6944"/>
              </a:lnSpc>
            </a:pPr>
            <a:r>
              <a:rPr lang="en-US" b="true" sz="6944">
                <a:solidFill>
                  <a:srgbClr val="35A7C0"/>
                </a:solidFill>
                <a:latin typeface="Asap Bold"/>
                <a:ea typeface="Asap Bold"/>
                <a:cs typeface="Asap Bold"/>
                <a:sym typeface="Asap Bold"/>
              </a:rPr>
              <a:t>CLIMADA -  ÉVALUATION DES ACQUIS &amp; FORMATION</a:t>
            </a:r>
          </a:p>
        </p:txBody>
      </p:sp>
      <p:sp>
        <p:nvSpPr>
          <p:cNvPr name="Freeform 15" id="15"/>
          <p:cNvSpPr/>
          <p:nvPr/>
        </p:nvSpPr>
        <p:spPr>
          <a:xfrm flipH="false" flipV="false" rot="0">
            <a:off x="9938234" y="1222928"/>
            <a:ext cx="1236495" cy="1160057"/>
          </a:xfrm>
          <a:custGeom>
            <a:avLst/>
            <a:gdLst/>
            <a:ahLst/>
            <a:cxnLst/>
            <a:rect r="r" b="b" t="t" l="l"/>
            <a:pathLst>
              <a:path h="1160057" w="1236495">
                <a:moveTo>
                  <a:pt x="0" y="0"/>
                </a:moveTo>
                <a:lnTo>
                  <a:pt x="1236495" y="0"/>
                </a:lnTo>
                <a:lnTo>
                  <a:pt x="1236495" y="1160057"/>
                </a:lnTo>
                <a:lnTo>
                  <a:pt x="0" y="1160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4035667" y="3934243"/>
            <a:ext cx="5970358" cy="6199988"/>
          </a:xfrm>
          <a:custGeom>
            <a:avLst/>
            <a:gdLst/>
            <a:ahLst/>
            <a:cxnLst/>
            <a:rect r="r" b="b" t="t" l="l"/>
            <a:pathLst>
              <a:path h="6199988" w="5970358">
                <a:moveTo>
                  <a:pt x="0" y="0"/>
                </a:moveTo>
                <a:lnTo>
                  <a:pt x="5970358" y="0"/>
                </a:lnTo>
                <a:lnTo>
                  <a:pt x="5970358" y="6199987"/>
                </a:lnTo>
                <a:lnTo>
                  <a:pt x="0" y="6199987"/>
                </a:lnTo>
                <a:lnTo>
                  <a:pt x="0" y="0"/>
                </a:lnTo>
                <a:close/>
              </a:path>
            </a:pathLst>
          </a:custGeom>
          <a:blipFill>
            <a:blip r:embed="rId4"/>
            <a:stretch>
              <a:fillRect l="-8991" t="-7761" r="-10652" b="-7451"/>
            </a:stretch>
          </a:blipFill>
        </p:spPr>
      </p:sp>
      <p:sp>
        <p:nvSpPr>
          <p:cNvPr name="TextBox 17" id="17"/>
          <p:cNvSpPr txBox="true"/>
          <p:nvPr/>
        </p:nvSpPr>
        <p:spPr>
          <a:xfrm rot="0">
            <a:off x="11034008" y="4718172"/>
            <a:ext cx="6377692" cy="3481705"/>
          </a:xfrm>
          <a:prstGeom prst="rect">
            <a:avLst/>
          </a:prstGeom>
        </p:spPr>
        <p:txBody>
          <a:bodyPr anchor="t" rtlCol="false" tIns="0" lIns="0" bIns="0" rIns="0">
            <a:spAutoFit/>
          </a:bodyPr>
          <a:lstStyle/>
          <a:p>
            <a:pPr algn="just" marL="604518" indent="-302259" lvl="1">
              <a:lnSpc>
                <a:spcPts val="3919"/>
              </a:lnSpc>
              <a:buFont typeface="Arial"/>
              <a:buChar char="•"/>
            </a:pPr>
            <a:r>
              <a:rPr lang="en-US" sz="2799" spc="741">
                <a:solidFill>
                  <a:srgbClr val="000000"/>
                </a:solidFill>
                <a:latin typeface="Poppins"/>
                <a:ea typeface="Poppins"/>
                <a:cs typeface="Poppins"/>
                <a:sym typeface="Poppins"/>
              </a:rPr>
              <a:t>Scannez ce QR code</a:t>
            </a:r>
          </a:p>
          <a:p>
            <a:pPr algn="just" marL="604518" indent="-302259" lvl="1">
              <a:lnSpc>
                <a:spcPts val="3919"/>
              </a:lnSpc>
              <a:buFont typeface="Arial"/>
              <a:buChar char="•"/>
            </a:pPr>
            <a:r>
              <a:rPr lang="en-US" sz="2799" spc="741">
                <a:solidFill>
                  <a:srgbClr val="000000"/>
                </a:solidFill>
                <a:latin typeface="Poppins"/>
                <a:ea typeface="Poppins"/>
                <a:cs typeface="Poppins"/>
                <a:sym typeface="Poppins"/>
              </a:rPr>
              <a:t>Évaluez vos acquis </a:t>
            </a:r>
          </a:p>
          <a:p>
            <a:pPr algn="just" marL="604518" indent="-302259" lvl="1">
              <a:lnSpc>
                <a:spcPts val="3919"/>
              </a:lnSpc>
              <a:buFont typeface="Arial"/>
              <a:buChar char="•"/>
            </a:pPr>
            <a:r>
              <a:rPr lang="en-US" sz="2799" spc="741">
                <a:solidFill>
                  <a:srgbClr val="000000"/>
                </a:solidFill>
                <a:latin typeface="Poppins"/>
                <a:ea typeface="Poppins"/>
                <a:cs typeface="Poppins"/>
                <a:sym typeface="Poppins"/>
              </a:rPr>
              <a:t>Exprimez vos besoins d'accompagnement</a:t>
            </a:r>
            <a:r>
              <a:rPr lang="en-US" b="true" sz="2799" spc="741">
                <a:solidFill>
                  <a:srgbClr val="000000"/>
                </a:solidFill>
                <a:latin typeface="Poppins Bold"/>
                <a:ea typeface="Poppins Bold"/>
                <a:cs typeface="Poppins Bold"/>
                <a:sym typeface="Poppins Bold"/>
              </a:rPr>
              <a:t>                                                       </a:t>
            </a:r>
          </a:p>
          <a:p>
            <a:pPr algn="ctr">
              <a:lnSpc>
                <a:spcPts val="3919"/>
              </a:lnSpc>
            </a:pPr>
          </a:p>
          <a:p>
            <a:pPr algn="ctr">
              <a:lnSpc>
                <a:spcPts val="3919"/>
              </a:lnSpc>
            </a:pPr>
            <a:r>
              <a:rPr lang="en-US" b="true" sz="2799" spc="741">
                <a:solidFill>
                  <a:srgbClr val="000000"/>
                </a:solidFill>
                <a:latin typeface="Poppins Bold"/>
                <a:ea typeface="Poppins Bold"/>
                <a:cs typeface="Poppins Bold"/>
                <a:sym typeface="Poppins Bold"/>
              </a:rPr>
              <a:t>Merci de votre participation ! </a:t>
            </a:r>
          </a:p>
        </p:txBody>
      </p:sp>
      <p:sp>
        <p:nvSpPr>
          <p:cNvPr name="TextBox 18" id="18"/>
          <p:cNvSpPr txBox="true"/>
          <p:nvPr/>
        </p:nvSpPr>
        <p:spPr>
          <a:xfrm rot="0">
            <a:off x="14238137" y="9684277"/>
            <a:ext cx="3173563" cy="375285"/>
          </a:xfrm>
          <a:prstGeom prst="rect">
            <a:avLst/>
          </a:prstGeom>
        </p:spPr>
        <p:txBody>
          <a:bodyPr anchor="t" rtlCol="false" tIns="0" lIns="0" bIns="0" rIns="0">
            <a:spAutoFit/>
          </a:bodyPr>
          <a:lstStyle/>
          <a:p>
            <a:pPr algn="r">
              <a:lnSpc>
                <a:spcPts val="2940"/>
              </a:lnSpc>
            </a:pPr>
            <a:r>
              <a:rPr lang="en-US" b="true" sz="2100" spc="556">
                <a:solidFill>
                  <a:srgbClr val="2D5D68"/>
                </a:solidFill>
                <a:latin typeface="Poppins Bold"/>
                <a:ea typeface="Poppins Bold"/>
                <a:cs typeface="Poppins Bold"/>
                <a:sym typeface="Poppins Bold"/>
              </a:rPr>
              <a:t>11/10/2025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09979" y="2957162"/>
            <a:ext cx="1131074" cy="113107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BFB"/>
            </a:solidFill>
            <a:ln w="38100" cap="sq">
              <a:solidFill>
                <a:srgbClr val="00000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11546946" y="2957162"/>
            <a:ext cx="1131074" cy="113107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5892265" y="5209004"/>
            <a:ext cx="1131074" cy="113107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8578463" y="6163048"/>
            <a:ext cx="1131074" cy="11310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1270721" y="5209004"/>
            <a:ext cx="1131074" cy="113107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
        <p:nvSpPr>
          <p:cNvPr name="AutoShape 17" id="17"/>
          <p:cNvSpPr/>
          <p:nvPr/>
        </p:nvSpPr>
        <p:spPr>
          <a:xfrm>
            <a:off x="6734390" y="3609785"/>
            <a:ext cx="1160011" cy="180757"/>
          </a:xfrm>
          <a:prstGeom prst="line">
            <a:avLst/>
          </a:prstGeom>
          <a:ln cap="flat" w="28575">
            <a:solidFill>
              <a:srgbClr val="3C5679"/>
            </a:solidFill>
            <a:prstDash val="sysDash"/>
            <a:headEnd type="none" len="sm" w="sm"/>
            <a:tailEnd type="none" len="sm" w="sm"/>
          </a:ln>
        </p:spPr>
      </p:sp>
      <p:sp>
        <p:nvSpPr>
          <p:cNvPr name="AutoShape 18" id="18"/>
          <p:cNvSpPr/>
          <p:nvPr/>
        </p:nvSpPr>
        <p:spPr>
          <a:xfrm flipV="true">
            <a:off x="6928530" y="4655518"/>
            <a:ext cx="1209230" cy="805470"/>
          </a:xfrm>
          <a:prstGeom prst="line">
            <a:avLst/>
          </a:prstGeom>
          <a:ln cap="flat" w="28575">
            <a:solidFill>
              <a:srgbClr val="3C5679"/>
            </a:solidFill>
            <a:prstDash val="sysDash"/>
            <a:headEnd type="none" len="sm" w="sm"/>
            <a:tailEnd type="none" len="sm" w="sm"/>
          </a:ln>
        </p:spPr>
      </p:sp>
      <p:sp>
        <p:nvSpPr>
          <p:cNvPr name="AutoShape 19" id="19"/>
          <p:cNvSpPr/>
          <p:nvPr/>
        </p:nvSpPr>
        <p:spPr>
          <a:xfrm flipV="true">
            <a:off x="9144000" y="5247042"/>
            <a:ext cx="0" cy="916006"/>
          </a:xfrm>
          <a:prstGeom prst="line">
            <a:avLst/>
          </a:prstGeom>
          <a:ln cap="flat" w="28575">
            <a:solidFill>
              <a:srgbClr val="3C5679"/>
            </a:solidFill>
            <a:prstDash val="sysDash"/>
            <a:headEnd type="none" len="sm" w="sm"/>
            <a:tailEnd type="none" len="sm" w="sm"/>
          </a:ln>
        </p:spPr>
      </p:sp>
      <p:sp>
        <p:nvSpPr>
          <p:cNvPr name="AutoShape 20" id="20"/>
          <p:cNvSpPr/>
          <p:nvPr/>
        </p:nvSpPr>
        <p:spPr>
          <a:xfrm flipH="true" flipV="true">
            <a:off x="10151127" y="4654599"/>
            <a:ext cx="1214078" cy="806879"/>
          </a:xfrm>
          <a:prstGeom prst="line">
            <a:avLst/>
          </a:prstGeom>
          <a:ln cap="flat" w="28575">
            <a:solidFill>
              <a:srgbClr val="3C5679"/>
            </a:solidFill>
            <a:prstDash val="sysDash"/>
            <a:headEnd type="none" len="sm" w="sm"/>
            <a:tailEnd type="none" len="sm" w="sm"/>
          </a:ln>
        </p:spPr>
      </p:sp>
      <p:sp>
        <p:nvSpPr>
          <p:cNvPr name="AutoShape 21" id="21"/>
          <p:cNvSpPr/>
          <p:nvPr/>
        </p:nvSpPr>
        <p:spPr>
          <a:xfrm flipH="true">
            <a:off x="10393788" y="3609785"/>
            <a:ext cx="1159822" cy="180728"/>
          </a:xfrm>
          <a:prstGeom prst="line">
            <a:avLst/>
          </a:prstGeom>
          <a:ln cap="flat" w="28575">
            <a:solidFill>
              <a:srgbClr val="3C5679"/>
            </a:solidFill>
            <a:prstDash val="sysDash"/>
            <a:headEnd type="none" len="sm" w="sm"/>
            <a:tailEnd type="none" len="sm" w="sm"/>
          </a:ln>
        </p:spPr>
      </p:sp>
      <p:sp>
        <p:nvSpPr>
          <p:cNvPr name="Freeform 22" id="22"/>
          <p:cNvSpPr/>
          <p:nvPr/>
        </p:nvSpPr>
        <p:spPr>
          <a:xfrm flipH="false" flipV="false" rot="0">
            <a:off x="5893231" y="3240414"/>
            <a:ext cx="564571" cy="564571"/>
          </a:xfrm>
          <a:custGeom>
            <a:avLst/>
            <a:gdLst/>
            <a:ahLst/>
            <a:cxnLst/>
            <a:rect r="r" b="b" t="t" l="l"/>
            <a:pathLst>
              <a:path h="564571" w="564571">
                <a:moveTo>
                  <a:pt x="0" y="0"/>
                </a:moveTo>
                <a:lnTo>
                  <a:pt x="564571" y="0"/>
                </a:lnTo>
                <a:lnTo>
                  <a:pt x="564571" y="564571"/>
                </a:lnTo>
                <a:lnTo>
                  <a:pt x="0" y="564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6183626" y="5500365"/>
            <a:ext cx="548353" cy="548353"/>
          </a:xfrm>
          <a:custGeom>
            <a:avLst/>
            <a:gdLst/>
            <a:ahLst/>
            <a:cxnLst/>
            <a:rect r="r" b="b" t="t" l="l"/>
            <a:pathLst>
              <a:path h="548353" w="548353">
                <a:moveTo>
                  <a:pt x="0" y="0"/>
                </a:moveTo>
                <a:lnTo>
                  <a:pt x="548353" y="0"/>
                </a:lnTo>
                <a:lnTo>
                  <a:pt x="548353" y="548353"/>
                </a:lnTo>
                <a:lnTo>
                  <a:pt x="0" y="5483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8863109" y="6487721"/>
            <a:ext cx="561781" cy="481728"/>
          </a:xfrm>
          <a:custGeom>
            <a:avLst/>
            <a:gdLst/>
            <a:ahLst/>
            <a:cxnLst/>
            <a:rect r="r" b="b" t="t" l="l"/>
            <a:pathLst>
              <a:path h="481728" w="561781">
                <a:moveTo>
                  <a:pt x="0" y="0"/>
                </a:moveTo>
                <a:lnTo>
                  <a:pt x="561782" y="0"/>
                </a:lnTo>
                <a:lnTo>
                  <a:pt x="561782" y="481728"/>
                </a:lnTo>
                <a:lnTo>
                  <a:pt x="0" y="481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1543726" y="5502852"/>
            <a:ext cx="585065" cy="543379"/>
          </a:xfrm>
          <a:custGeom>
            <a:avLst/>
            <a:gdLst/>
            <a:ahLst/>
            <a:cxnLst/>
            <a:rect r="r" b="b" t="t" l="l"/>
            <a:pathLst>
              <a:path h="543379" w="585065">
                <a:moveTo>
                  <a:pt x="0" y="0"/>
                </a:moveTo>
                <a:lnTo>
                  <a:pt x="585065" y="0"/>
                </a:lnTo>
                <a:lnTo>
                  <a:pt x="585065" y="543379"/>
                </a:lnTo>
                <a:lnTo>
                  <a:pt x="0" y="5433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1795040" y="3273109"/>
            <a:ext cx="634888" cy="499181"/>
          </a:xfrm>
          <a:custGeom>
            <a:avLst/>
            <a:gdLst/>
            <a:ahLst/>
            <a:cxnLst/>
            <a:rect r="r" b="b" t="t" l="l"/>
            <a:pathLst>
              <a:path h="499181" w="634888">
                <a:moveTo>
                  <a:pt x="0" y="0"/>
                </a:moveTo>
                <a:lnTo>
                  <a:pt x="634888" y="0"/>
                </a:lnTo>
                <a:lnTo>
                  <a:pt x="634888" y="499181"/>
                </a:lnTo>
                <a:lnTo>
                  <a:pt x="0" y="4991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950735">
            <a:off x="-350329" y="9953366"/>
            <a:ext cx="1601828" cy="588672"/>
          </a:xfrm>
          <a:custGeom>
            <a:avLst/>
            <a:gdLst/>
            <a:ahLst/>
            <a:cxnLst/>
            <a:rect r="r" b="b" t="t" l="l"/>
            <a:pathLst>
              <a:path h="588672" w="1601828">
                <a:moveTo>
                  <a:pt x="0" y="0"/>
                </a:moveTo>
                <a:lnTo>
                  <a:pt x="1601828" y="0"/>
                </a:lnTo>
                <a:lnTo>
                  <a:pt x="1601828" y="588672"/>
                </a:lnTo>
                <a:lnTo>
                  <a:pt x="0" y="5886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7894401" y="2620053"/>
            <a:ext cx="2824635" cy="2796389"/>
          </a:xfrm>
          <a:custGeom>
            <a:avLst/>
            <a:gdLst/>
            <a:ahLst/>
            <a:cxnLst/>
            <a:rect r="r" b="b" t="t" l="l"/>
            <a:pathLst>
              <a:path h="2796389" w="2824635">
                <a:moveTo>
                  <a:pt x="0" y="0"/>
                </a:moveTo>
                <a:lnTo>
                  <a:pt x="2824635" y="0"/>
                </a:lnTo>
                <a:lnTo>
                  <a:pt x="2824635" y="2796389"/>
                </a:lnTo>
                <a:lnTo>
                  <a:pt x="0" y="279638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9" id="29"/>
          <p:cNvSpPr/>
          <p:nvPr/>
        </p:nvSpPr>
        <p:spPr>
          <a:xfrm flipH="false" flipV="false" rot="0">
            <a:off x="5882495" y="3064363"/>
            <a:ext cx="575307" cy="909576"/>
          </a:xfrm>
          <a:custGeom>
            <a:avLst/>
            <a:gdLst/>
            <a:ahLst/>
            <a:cxnLst/>
            <a:rect r="r" b="b" t="t" l="l"/>
            <a:pathLst>
              <a:path h="909576" w="575307">
                <a:moveTo>
                  <a:pt x="0" y="0"/>
                </a:moveTo>
                <a:lnTo>
                  <a:pt x="575307" y="0"/>
                </a:lnTo>
                <a:lnTo>
                  <a:pt x="575307" y="909576"/>
                </a:lnTo>
                <a:lnTo>
                  <a:pt x="0" y="9095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0" id="30"/>
          <p:cNvSpPr/>
          <p:nvPr/>
        </p:nvSpPr>
        <p:spPr>
          <a:xfrm flipH="false" flipV="false" rot="0">
            <a:off x="6096879" y="5410745"/>
            <a:ext cx="739027" cy="708542"/>
          </a:xfrm>
          <a:custGeom>
            <a:avLst/>
            <a:gdLst/>
            <a:ahLst/>
            <a:cxnLst/>
            <a:rect r="r" b="b" t="t" l="l"/>
            <a:pathLst>
              <a:path h="708542" w="739027">
                <a:moveTo>
                  <a:pt x="0" y="0"/>
                </a:moveTo>
                <a:lnTo>
                  <a:pt x="739027" y="0"/>
                </a:lnTo>
                <a:lnTo>
                  <a:pt x="739027" y="708543"/>
                </a:lnTo>
                <a:lnTo>
                  <a:pt x="0" y="708543"/>
                </a:lnTo>
                <a:lnTo>
                  <a:pt x="0" y="0"/>
                </a:lnTo>
                <a:close/>
              </a:path>
            </a:pathLst>
          </a:custGeom>
          <a:blipFill>
            <a:blip r:embed="rId18"/>
            <a:stretch>
              <a:fillRect l="0" t="0" r="0" b="0"/>
            </a:stretch>
          </a:blipFill>
        </p:spPr>
      </p:sp>
      <p:sp>
        <p:nvSpPr>
          <p:cNvPr name="Freeform 31" id="31"/>
          <p:cNvSpPr/>
          <p:nvPr/>
        </p:nvSpPr>
        <p:spPr>
          <a:xfrm flipH="false" flipV="false" rot="0">
            <a:off x="8819705" y="6378009"/>
            <a:ext cx="683677" cy="683677"/>
          </a:xfrm>
          <a:custGeom>
            <a:avLst/>
            <a:gdLst/>
            <a:ahLst/>
            <a:cxnLst/>
            <a:rect r="r" b="b" t="t" l="l"/>
            <a:pathLst>
              <a:path h="683677" w="683677">
                <a:moveTo>
                  <a:pt x="0" y="0"/>
                </a:moveTo>
                <a:lnTo>
                  <a:pt x="683678" y="0"/>
                </a:lnTo>
                <a:lnTo>
                  <a:pt x="683678" y="683678"/>
                </a:lnTo>
                <a:lnTo>
                  <a:pt x="0" y="68367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2" id="32"/>
          <p:cNvSpPr/>
          <p:nvPr/>
        </p:nvSpPr>
        <p:spPr>
          <a:xfrm flipH="false" flipV="false" rot="0">
            <a:off x="11537421" y="5488043"/>
            <a:ext cx="689002" cy="560675"/>
          </a:xfrm>
          <a:custGeom>
            <a:avLst/>
            <a:gdLst/>
            <a:ahLst/>
            <a:cxnLst/>
            <a:rect r="r" b="b" t="t" l="l"/>
            <a:pathLst>
              <a:path h="560675" w="689002">
                <a:moveTo>
                  <a:pt x="0" y="0"/>
                </a:moveTo>
                <a:lnTo>
                  <a:pt x="689002" y="0"/>
                </a:lnTo>
                <a:lnTo>
                  <a:pt x="689002" y="560675"/>
                </a:lnTo>
                <a:lnTo>
                  <a:pt x="0" y="56067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3" id="33"/>
          <p:cNvSpPr/>
          <p:nvPr/>
        </p:nvSpPr>
        <p:spPr>
          <a:xfrm flipH="false" flipV="false" rot="0">
            <a:off x="11757101" y="3232581"/>
            <a:ext cx="743381" cy="572403"/>
          </a:xfrm>
          <a:custGeom>
            <a:avLst/>
            <a:gdLst/>
            <a:ahLst/>
            <a:cxnLst/>
            <a:rect r="r" b="b" t="t" l="l"/>
            <a:pathLst>
              <a:path h="572403" w="743381">
                <a:moveTo>
                  <a:pt x="0" y="0"/>
                </a:moveTo>
                <a:lnTo>
                  <a:pt x="743381" y="0"/>
                </a:lnTo>
                <a:lnTo>
                  <a:pt x="743381" y="572404"/>
                </a:lnTo>
                <a:lnTo>
                  <a:pt x="0" y="572404"/>
                </a:lnTo>
                <a:lnTo>
                  <a:pt x="0" y="0"/>
                </a:lnTo>
                <a:close/>
              </a:path>
            </a:pathLst>
          </a:custGeom>
          <a:blipFill>
            <a:blip r:embed="rId23"/>
            <a:stretch>
              <a:fillRect l="0" t="0" r="0" b="0"/>
            </a:stretch>
          </a:blipFill>
        </p:spPr>
      </p:sp>
      <p:sp>
        <p:nvSpPr>
          <p:cNvPr name="TextBox 34" id="34"/>
          <p:cNvSpPr txBox="true"/>
          <p:nvPr/>
        </p:nvSpPr>
        <p:spPr>
          <a:xfrm rot="0">
            <a:off x="1028700" y="2919062"/>
            <a:ext cx="4241322" cy="763270"/>
          </a:xfrm>
          <a:prstGeom prst="rect">
            <a:avLst/>
          </a:prstGeom>
        </p:spPr>
        <p:txBody>
          <a:bodyPr anchor="t" rtlCol="false" tIns="0" lIns="0" bIns="0" rIns="0">
            <a:spAutoFit/>
          </a:bodyPr>
          <a:lstStyle/>
          <a:p>
            <a:pPr algn="l" marL="0" indent="0" lvl="1">
              <a:lnSpc>
                <a:spcPts val="3079"/>
              </a:lnSpc>
              <a:spcBef>
                <a:spcPct val="0"/>
              </a:spcBef>
            </a:pPr>
            <a:r>
              <a:rPr lang="en-US" b="true" sz="2199">
                <a:solidFill>
                  <a:srgbClr val="0D0D0D"/>
                </a:solidFill>
                <a:latin typeface="Montserrat Bold"/>
                <a:ea typeface="Montserrat Bold"/>
                <a:cs typeface="Montserrat Bold"/>
                <a:sym typeface="Montserrat Bold"/>
              </a:rPr>
              <a:t>Augmentation des températures</a:t>
            </a:r>
          </a:p>
        </p:txBody>
      </p:sp>
      <p:sp>
        <p:nvSpPr>
          <p:cNvPr name="TextBox 35" id="35"/>
          <p:cNvSpPr txBox="true"/>
          <p:nvPr/>
        </p:nvSpPr>
        <p:spPr>
          <a:xfrm rot="0">
            <a:off x="991800" y="4300796"/>
            <a:ext cx="5020376" cy="1202056"/>
          </a:xfrm>
          <a:prstGeom prst="rect">
            <a:avLst/>
          </a:prstGeom>
        </p:spPr>
        <p:txBody>
          <a:bodyPr anchor="t" rtlCol="false" tIns="0" lIns="0" bIns="0" rIns="0">
            <a:spAutoFit/>
          </a:bodyPr>
          <a:lstStyle/>
          <a:p>
            <a:pPr algn="just" marL="0" indent="0" lvl="0">
              <a:lnSpc>
                <a:spcPts val="3299"/>
              </a:lnSpc>
              <a:spcBef>
                <a:spcPct val="0"/>
              </a:spcBef>
            </a:pPr>
            <a:r>
              <a:rPr lang="en-US" sz="2199">
                <a:solidFill>
                  <a:srgbClr val="3B3B3B"/>
                </a:solidFill>
                <a:latin typeface="Canva Sans"/>
                <a:ea typeface="Canva Sans"/>
                <a:cs typeface="Canva Sans"/>
                <a:sym typeface="Canva Sans"/>
              </a:rPr>
              <a:t>H</a:t>
            </a:r>
            <a:r>
              <a:rPr lang="en-US" sz="2199" strike="noStrike" u="none">
                <a:solidFill>
                  <a:srgbClr val="3B3B3B"/>
                </a:solidFill>
                <a:latin typeface="Canva Sans"/>
                <a:ea typeface="Canva Sans"/>
                <a:cs typeface="Canva Sans"/>
                <a:sym typeface="Canva Sans"/>
              </a:rPr>
              <a:t>a</a:t>
            </a:r>
            <a:r>
              <a:rPr lang="en-US" sz="2199" strike="noStrike" u="none">
                <a:solidFill>
                  <a:srgbClr val="3B3B3B"/>
                </a:solidFill>
                <a:latin typeface="Canva Sans"/>
                <a:ea typeface="Canva Sans"/>
                <a:cs typeface="Canva Sans"/>
                <a:sym typeface="Canva Sans"/>
              </a:rPr>
              <a:t>us</a:t>
            </a:r>
            <a:r>
              <a:rPr lang="en-US" sz="2199" strike="noStrike" u="none">
                <a:solidFill>
                  <a:srgbClr val="3B3B3B"/>
                </a:solidFill>
                <a:latin typeface="Canva Sans"/>
                <a:ea typeface="Canva Sans"/>
                <a:cs typeface="Canva Sans"/>
                <a:sym typeface="Canva Sans"/>
              </a:rPr>
              <a:t>se</a:t>
            </a:r>
            <a:r>
              <a:rPr lang="en-US" sz="2199" strike="noStrike" u="none">
                <a:solidFill>
                  <a:srgbClr val="3B3B3B"/>
                </a:solidFill>
                <a:latin typeface="Canva Sans"/>
                <a:ea typeface="Canva Sans"/>
                <a:cs typeface="Canva Sans"/>
                <a:sym typeface="Canva Sans"/>
              </a:rPr>
              <a:t> de</a:t>
            </a:r>
            <a:r>
              <a:rPr lang="en-US" sz="2199" strike="noStrike" u="none">
                <a:solidFill>
                  <a:srgbClr val="3B3B3B"/>
                </a:solidFill>
                <a:latin typeface="Canva Sans"/>
                <a:ea typeface="Canva Sans"/>
                <a:cs typeface="Canva Sans"/>
                <a:sym typeface="Canva Sans"/>
              </a:rPr>
              <a:t>s </a:t>
            </a:r>
            <a:r>
              <a:rPr lang="en-US" sz="2199" strike="noStrike" u="none">
                <a:solidFill>
                  <a:srgbClr val="3B3B3B"/>
                </a:solidFill>
                <a:latin typeface="Canva Sans"/>
                <a:ea typeface="Canva Sans"/>
                <a:cs typeface="Canva Sans"/>
                <a:sym typeface="Canva Sans"/>
              </a:rPr>
              <a:t>tempér</a:t>
            </a:r>
            <a:r>
              <a:rPr lang="en-US" sz="2199" strike="noStrike" u="none">
                <a:solidFill>
                  <a:srgbClr val="3B3B3B"/>
                </a:solidFill>
                <a:latin typeface="Canva Sans"/>
                <a:ea typeface="Canva Sans"/>
                <a:cs typeface="Canva Sans"/>
                <a:sym typeface="Canva Sans"/>
              </a:rPr>
              <a:t>a</a:t>
            </a:r>
            <a:r>
              <a:rPr lang="en-US" sz="2199" strike="noStrike" u="none">
                <a:solidFill>
                  <a:srgbClr val="3B3B3B"/>
                </a:solidFill>
                <a:latin typeface="Canva Sans"/>
                <a:ea typeface="Canva Sans"/>
                <a:cs typeface="Canva Sans"/>
                <a:sym typeface="Canva Sans"/>
              </a:rPr>
              <a:t>tu</a:t>
            </a:r>
            <a:r>
              <a:rPr lang="en-US" sz="2199" strike="noStrike" u="none">
                <a:solidFill>
                  <a:srgbClr val="3B3B3B"/>
                </a:solidFill>
                <a:latin typeface="Canva Sans"/>
                <a:ea typeface="Canva Sans"/>
                <a:cs typeface="Canva Sans"/>
                <a:sym typeface="Canva Sans"/>
              </a:rPr>
              <a:t>re</a:t>
            </a:r>
            <a:r>
              <a:rPr lang="en-US" sz="2199" strike="noStrike" u="none">
                <a:solidFill>
                  <a:srgbClr val="3B3B3B"/>
                </a:solidFill>
                <a:latin typeface="Canva Sans"/>
                <a:ea typeface="Canva Sans"/>
                <a:cs typeface="Canva Sans"/>
                <a:sym typeface="Canva Sans"/>
              </a:rPr>
              <a:t>s</a:t>
            </a:r>
            <a:r>
              <a:rPr lang="en-US" sz="2199" strike="noStrike" u="none">
                <a:solidFill>
                  <a:srgbClr val="3B3B3B"/>
                </a:solidFill>
                <a:latin typeface="Canva Sans"/>
                <a:ea typeface="Canva Sans"/>
                <a:cs typeface="Canva Sans"/>
                <a:sym typeface="Canva Sans"/>
              </a:rPr>
              <a:t> m</a:t>
            </a:r>
            <a:r>
              <a:rPr lang="en-US" sz="2199" strike="noStrike" u="none">
                <a:solidFill>
                  <a:srgbClr val="3B3B3B"/>
                </a:solidFill>
                <a:latin typeface="Canva Sans"/>
                <a:ea typeface="Canva Sans"/>
                <a:cs typeface="Canva Sans"/>
                <a:sym typeface="Canva Sans"/>
              </a:rPr>
              <a:t>oyen</a:t>
            </a:r>
            <a:r>
              <a:rPr lang="en-US" sz="2199" strike="noStrike" u="none">
                <a:solidFill>
                  <a:srgbClr val="3B3B3B"/>
                </a:solidFill>
                <a:latin typeface="Canva Sans"/>
                <a:ea typeface="Canva Sans"/>
                <a:cs typeface="Canva Sans"/>
                <a:sym typeface="Canva Sans"/>
              </a:rPr>
              <a:t>n</a:t>
            </a:r>
            <a:r>
              <a:rPr lang="en-US" sz="2199" strike="noStrike" u="none">
                <a:solidFill>
                  <a:srgbClr val="3B3B3B"/>
                </a:solidFill>
                <a:latin typeface="Canva Sans"/>
                <a:ea typeface="Canva Sans"/>
                <a:cs typeface="Canva Sans"/>
                <a:sym typeface="Canva Sans"/>
              </a:rPr>
              <a:t>es de </a:t>
            </a:r>
            <a:r>
              <a:rPr lang="en-US" b="true" sz="2199" strike="noStrike" u="none">
                <a:solidFill>
                  <a:srgbClr val="FF7A46"/>
                </a:solidFill>
                <a:latin typeface="Canva Sans Bold"/>
                <a:ea typeface="Canva Sans Bold"/>
                <a:cs typeface="Canva Sans Bold"/>
                <a:sym typeface="Canva Sans Bold"/>
              </a:rPr>
              <a:t>1.2°C</a:t>
            </a:r>
            <a:r>
              <a:rPr lang="en-US" sz="2199" strike="noStrike" u="none">
                <a:solidFill>
                  <a:srgbClr val="3B3B3B"/>
                </a:solidFill>
                <a:latin typeface="Canva Sans"/>
                <a:ea typeface="Canva Sans"/>
                <a:cs typeface="Canva Sans"/>
                <a:sym typeface="Canva Sans"/>
              </a:rPr>
              <a:t>, entrainant des vagues de chaleur plus fréquentes et intenses.</a:t>
            </a:r>
          </a:p>
        </p:txBody>
      </p:sp>
      <p:sp>
        <p:nvSpPr>
          <p:cNvPr name="TextBox 36" id="36"/>
          <p:cNvSpPr txBox="true"/>
          <p:nvPr/>
        </p:nvSpPr>
        <p:spPr>
          <a:xfrm rot="0">
            <a:off x="13017978" y="2919062"/>
            <a:ext cx="4241322" cy="763270"/>
          </a:xfrm>
          <a:prstGeom prst="rect">
            <a:avLst/>
          </a:prstGeom>
        </p:spPr>
        <p:txBody>
          <a:bodyPr anchor="t" rtlCol="false" tIns="0" lIns="0" bIns="0" rIns="0">
            <a:spAutoFit/>
          </a:bodyPr>
          <a:lstStyle/>
          <a:p>
            <a:pPr algn="just" marL="0" indent="0" lvl="1">
              <a:lnSpc>
                <a:spcPts val="3079"/>
              </a:lnSpc>
              <a:spcBef>
                <a:spcPct val="0"/>
              </a:spcBef>
            </a:pPr>
            <a:r>
              <a:rPr lang="en-US" b="true" sz="2199">
                <a:solidFill>
                  <a:srgbClr val="0D0D0D"/>
                </a:solidFill>
                <a:latin typeface="Montserrat Bold"/>
                <a:ea typeface="Montserrat Bold"/>
                <a:cs typeface="Montserrat Bold"/>
                <a:sym typeface="Montserrat Bold"/>
              </a:rPr>
              <a:t>changements dans les régimes de précipitations</a:t>
            </a:r>
          </a:p>
        </p:txBody>
      </p:sp>
      <p:sp>
        <p:nvSpPr>
          <p:cNvPr name="TextBox 37" id="37"/>
          <p:cNvSpPr txBox="true"/>
          <p:nvPr/>
        </p:nvSpPr>
        <p:spPr>
          <a:xfrm rot="0">
            <a:off x="13017978" y="3818292"/>
            <a:ext cx="4807906" cy="2021206"/>
          </a:xfrm>
          <a:prstGeom prst="rect">
            <a:avLst/>
          </a:prstGeom>
        </p:spPr>
        <p:txBody>
          <a:bodyPr anchor="t" rtlCol="false" tIns="0" lIns="0" bIns="0" rIns="0">
            <a:spAutoFit/>
          </a:bodyPr>
          <a:lstStyle/>
          <a:p>
            <a:pPr algn="just" marL="0" indent="0" lvl="0">
              <a:lnSpc>
                <a:spcPts val="3299"/>
              </a:lnSpc>
              <a:spcBef>
                <a:spcPct val="0"/>
              </a:spcBef>
            </a:pPr>
            <a:r>
              <a:rPr lang="en-US" sz="2199" strike="noStrike" u="none">
                <a:solidFill>
                  <a:srgbClr val="3B3B3B"/>
                </a:solidFill>
                <a:latin typeface="Canva Sans"/>
                <a:ea typeface="Canva Sans"/>
                <a:cs typeface="Canva Sans"/>
                <a:sym typeface="Canva Sans"/>
              </a:rPr>
              <a:t>Modification des schémas de précipitations</a:t>
            </a:r>
            <a:r>
              <a:rPr lang="en-US" sz="2199" strike="noStrike" u="none">
                <a:solidFill>
                  <a:srgbClr val="3B3B3B"/>
                </a:solidFill>
                <a:latin typeface="Canva Sans"/>
                <a:ea typeface="Canva Sans"/>
                <a:cs typeface="Canva Sans"/>
                <a:sym typeface="Canva Sans"/>
              </a:rPr>
              <a:t> caractérisé par une irrégularité accrue, avec des périodes de sécheresse prolongées et des inondations plus fréquentes.</a:t>
            </a:r>
          </a:p>
        </p:txBody>
      </p:sp>
      <p:sp>
        <p:nvSpPr>
          <p:cNvPr name="TextBox 38" id="38"/>
          <p:cNvSpPr txBox="true"/>
          <p:nvPr/>
        </p:nvSpPr>
        <p:spPr>
          <a:xfrm rot="0">
            <a:off x="13017978" y="6117442"/>
            <a:ext cx="4241322" cy="763270"/>
          </a:xfrm>
          <a:prstGeom prst="rect">
            <a:avLst/>
          </a:prstGeom>
        </p:spPr>
        <p:txBody>
          <a:bodyPr anchor="t" rtlCol="false" tIns="0" lIns="0" bIns="0" rIns="0">
            <a:spAutoFit/>
          </a:bodyPr>
          <a:lstStyle/>
          <a:p>
            <a:pPr algn="just" marL="0" indent="0" lvl="1">
              <a:lnSpc>
                <a:spcPts val="3079"/>
              </a:lnSpc>
              <a:spcBef>
                <a:spcPct val="0"/>
              </a:spcBef>
            </a:pPr>
            <a:r>
              <a:rPr lang="en-US" b="true" sz="2199">
                <a:solidFill>
                  <a:srgbClr val="0D0D0D"/>
                </a:solidFill>
                <a:latin typeface="Montserrat Bold"/>
                <a:ea typeface="Montserrat Bold"/>
                <a:cs typeface="Montserrat Bold"/>
                <a:sym typeface="Montserrat Bold"/>
              </a:rPr>
              <a:t>Elévation du niveau de la mer</a:t>
            </a:r>
          </a:p>
        </p:txBody>
      </p:sp>
      <p:sp>
        <p:nvSpPr>
          <p:cNvPr name="TextBox 39" id="39"/>
          <p:cNvSpPr txBox="true"/>
          <p:nvPr/>
        </p:nvSpPr>
        <p:spPr>
          <a:xfrm rot="0">
            <a:off x="13017978" y="6912299"/>
            <a:ext cx="5073493" cy="2021206"/>
          </a:xfrm>
          <a:prstGeom prst="rect">
            <a:avLst/>
          </a:prstGeom>
        </p:spPr>
        <p:txBody>
          <a:bodyPr anchor="t" rtlCol="false" tIns="0" lIns="0" bIns="0" rIns="0">
            <a:spAutoFit/>
          </a:bodyPr>
          <a:lstStyle/>
          <a:p>
            <a:pPr algn="just" marL="0" indent="0" lvl="0">
              <a:lnSpc>
                <a:spcPts val="3299"/>
              </a:lnSpc>
              <a:spcBef>
                <a:spcPct val="0"/>
              </a:spcBef>
            </a:pPr>
            <a:r>
              <a:rPr lang="en-US" sz="2199" strike="noStrike" u="none">
                <a:solidFill>
                  <a:srgbClr val="3B3B3B"/>
                </a:solidFill>
                <a:latin typeface="Canva Sans"/>
                <a:ea typeface="Canva Sans"/>
                <a:cs typeface="Canva Sans"/>
                <a:sym typeface="Canva Sans"/>
              </a:rPr>
              <a:t>Menace pour les zones côtières,</a:t>
            </a:r>
            <a:r>
              <a:rPr lang="en-US" sz="2199" strike="noStrike" u="none">
                <a:solidFill>
                  <a:srgbClr val="3B3B3B"/>
                </a:solidFill>
                <a:latin typeface="Canva Sans"/>
                <a:ea typeface="Canva Sans"/>
                <a:cs typeface="Canva Sans"/>
                <a:sym typeface="Canva Sans"/>
              </a:rPr>
              <a:t> </a:t>
            </a:r>
            <a:r>
              <a:rPr lang="en-US" sz="2199" strike="noStrike" u="none">
                <a:solidFill>
                  <a:srgbClr val="3B3B3B"/>
                </a:solidFill>
                <a:latin typeface="Canva Sans"/>
                <a:ea typeface="Canva Sans"/>
                <a:cs typeface="Canva Sans"/>
                <a:sym typeface="Canva Sans"/>
              </a:rPr>
              <a:t>av</a:t>
            </a:r>
            <a:r>
              <a:rPr lang="en-US" sz="2199" strike="noStrike" u="none">
                <a:solidFill>
                  <a:srgbClr val="3B3B3B"/>
                </a:solidFill>
                <a:latin typeface="Canva Sans"/>
                <a:ea typeface="Canva Sans"/>
                <a:cs typeface="Canva Sans"/>
                <a:sym typeface="Canva Sans"/>
              </a:rPr>
              <a:t>e</a:t>
            </a:r>
            <a:r>
              <a:rPr lang="en-US" sz="2199" strike="noStrike" u="none">
                <a:solidFill>
                  <a:srgbClr val="3B3B3B"/>
                </a:solidFill>
                <a:latin typeface="Canva Sans"/>
                <a:ea typeface="Canva Sans"/>
                <a:cs typeface="Canva Sans"/>
                <a:sym typeface="Canva Sans"/>
              </a:rPr>
              <a:t>c</a:t>
            </a:r>
            <a:r>
              <a:rPr lang="en-US" sz="2199" strike="noStrike" u="none">
                <a:solidFill>
                  <a:srgbClr val="3B3B3B"/>
                </a:solidFill>
                <a:latin typeface="Canva Sans"/>
                <a:ea typeface="Canva Sans"/>
                <a:cs typeface="Canva Sans"/>
                <a:sym typeface="Canva Sans"/>
              </a:rPr>
              <a:t> u</a:t>
            </a:r>
            <a:r>
              <a:rPr lang="en-US" sz="2199" strike="noStrike" u="none">
                <a:solidFill>
                  <a:srgbClr val="3B3B3B"/>
                </a:solidFill>
                <a:latin typeface="Canva Sans"/>
                <a:ea typeface="Canva Sans"/>
                <a:cs typeface="Canva Sans"/>
                <a:sym typeface="Canva Sans"/>
              </a:rPr>
              <a:t>n</a:t>
            </a:r>
            <a:r>
              <a:rPr lang="en-US" sz="2199" strike="noStrike" u="none">
                <a:solidFill>
                  <a:srgbClr val="3B3B3B"/>
                </a:solidFill>
                <a:latin typeface="Canva Sans"/>
                <a:ea typeface="Canva Sans"/>
                <a:cs typeface="Canva Sans"/>
                <a:sym typeface="Canva Sans"/>
              </a:rPr>
              <a:t>e </a:t>
            </a:r>
            <a:r>
              <a:rPr lang="en-US" sz="2199" strike="noStrike" u="none">
                <a:solidFill>
                  <a:srgbClr val="3B3B3B"/>
                </a:solidFill>
                <a:latin typeface="Canva Sans"/>
                <a:ea typeface="Canva Sans"/>
                <a:cs typeface="Canva Sans"/>
                <a:sym typeface="Canva Sans"/>
              </a:rPr>
              <a:t>p</a:t>
            </a:r>
            <a:r>
              <a:rPr lang="en-US" sz="2199" strike="noStrike" u="none">
                <a:solidFill>
                  <a:srgbClr val="3B3B3B"/>
                </a:solidFill>
                <a:latin typeface="Canva Sans"/>
                <a:ea typeface="Canva Sans"/>
                <a:cs typeface="Canva Sans"/>
                <a:sym typeface="Canva Sans"/>
              </a:rPr>
              <a:t>ro</a:t>
            </a:r>
            <a:r>
              <a:rPr lang="en-US" sz="2199" strike="noStrike" u="none">
                <a:solidFill>
                  <a:srgbClr val="3B3B3B"/>
                </a:solidFill>
                <a:latin typeface="Canva Sans"/>
                <a:ea typeface="Canva Sans"/>
                <a:cs typeface="Canva Sans"/>
                <a:sym typeface="Canva Sans"/>
              </a:rPr>
              <a:t>gres</a:t>
            </a:r>
            <a:r>
              <a:rPr lang="en-US" sz="2199" strike="noStrike" u="none">
                <a:solidFill>
                  <a:srgbClr val="3B3B3B"/>
                </a:solidFill>
                <a:latin typeface="Canva Sans"/>
                <a:ea typeface="Canva Sans"/>
                <a:cs typeface="Canva Sans"/>
                <a:sym typeface="Canva Sans"/>
              </a:rPr>
              <a:t>sion es</a:t>
            </a:r>
            <a:r>
              <a:rPr lang="en-US" sz="2199" strike="noStrike" u="none">
                <a:solidFill>
                  <a:srgbClr val="3B3B3B"/>
                </a:solidFill>
                <a:latin typeface="Canva Sans"/>
                <a:ea typeface="Canva Sans"/>
                <a:cs typeface="Canva Sans"/>
                <a:sym typeface="Canva Sans"/>
              </a:rPr>
              <a:t>ti</a:t>
            </a:r>
            <a:r>
              <a:rPr lang="en-US" sz="2199" strike="noStrike" u="none">
                <a:solidFill>
                  <a:srgbClr val="3B3B3B"/>
                </a:solidFill>
                <a:latin typeface="Canva Sans"/>
                <a:ea typeface="Canva Sans"/>
                <a:cs typeface="Canva Sans"/>
                <a:sym typeface="Canva Sans"/>
              </a:rPr>
              <a:t>m</a:t>
            </a:r>
            <a:r>
              <a:rPr lang="en-US" sz="2199" strike="noStrike" u="none">
                <a:solidFill>
                  <a:srgbClr val="3B3B3B"/>
                </a:solidFill>
                <a:latin typeface="Canva Sans"/>
                <a:ea typeface="Canva Sans"/>
                <a:cs typeface="Canva Sans"/>
                <a:sym typeface="Canva Sans"/>
              </a:rPr>
              <a:t>é</a:t>
            </a:r>
            <a:r>
              <a:rPr lang="en-US" sz="2199" strike="noStrike" u="none">
                <a:solidFill>
                  <a:srgbClr val="3B3B3B"/>
                </a:solidFill>
                <a:latin typeface="Canva Sans"/>
                <a:ea typeface="Canva Sans"/>
                <a:cs typeface="Canva Sans"/>
                <a:sym typeface="Canva Sans"/>
              </a:rPr>
              <a:t>e </a:t>
            </a:r>
            <a:r>
              <a:rPr lang="en-US" sz="2199" strike="noStrike" u="none">
                <a:solidFill>
                  <a:srgbClr val="3B3B3B"/>
                </a:solidFill>
                <a:latin typeface="Canva Sans"/>
                <a:ea typeface="Canva Sans"/>
                <a:cs typeface="Canva Sans"/>
                <a:sym typeface="Canva Sans"/>
              </a:rPr>
              <a:t>à 3,5</a:t>
            </a:r>
            <a:r>
              <a:rPr lang="en-US" sz="2199" strike="noStrike" u="none">
                <a:solidFill>
                  <a:srgbClr val="3B3B3B"/>
                </a:solidFill>
                <a:latin typeface="Canva Sans"/>
                <a:ea typeface="Canva Sans"/>
                <a:cs typeface="Canva Sans"/>
                <a:sym typeface="Canva Sans"/>
              </a:rPr>
              <a:t> </a:t>
            </a:r>
            <a:r>
              <a:rPr lang="en-US" sz="2199" strike="noStrike" u="none">
                <a:solidFill>
                  <a:srgbClr val="3B3B3B"/>
                </a:solidFill>
                <a:latin typeface="Canva Sans"/>
                <a:ea typeface="Canva Sans"/>
                <a:cs typeface="Canva Sans"/>
                <a:sym typeface="Canva Sans"/>
              </a:rPr>
              <a:t>cm</a:t>
            </a:r>
            <a:r>
              <a:rPr lang="en-US" sz="2199" strike="noStrike" u="none">
                <a:solidFill>
                  <a:srgbClr val="3B3B3B"/>
                </a:solidFill>
                <a:latin typeface="Canva Sans"/>
                <a:ea typeface="Canva Sans"/>
                <a:cs typeface="Canva Sans"/>
                <a:sym typeface="Canva Sans"/>
              </a:rPr>
              <a:t> </a:t>
            </a:r>
            <a:r>
              <a:rPr lang="en-US" sz="2199" strike="noStrike" u="none">
                <a:solidFill>
                  <a:srgbClr val="3B3B3B"/>
                </a:solidFill>
                <a:latin typeface="Canva Sans"/>
                <a:ea typeface="Canva Sans"/>
                <a:cs typeface="Canva Sans"/>
                <a:sym typeface="Canva Sans"/>
              </a:rPr>
              <a:t>p</a:t>
            </a:r>
            <a:r>
              <a:rPr lang="en-US" sz="2199" strike="noStrike" u="none">
                <a:solidFill>
                  <a:srgbClr val="3B3B3B"/>
                </a:solidFill>
                <a:latin typeface="Canva Sans"/>
                <a:ea typeface="Canva Sans"/>
                <a:cs typeface="Canva Sans"/>
                <a:sym typeface="Canva Sans"/>
              </a:rPr>
              <a:t>a</a:t>
            </a:r>
            <a:r>
              <a:rPr lang="en-US" sz="2199" strike="noStrike" u="none">
                <a:solidFill>
                  <a:srgbClr val="3B3B3B"/>
                </a:solidFill>
                <a:latin typeface="Canva Sans"/>
                <a:ea typeface="Canva Sans"/>
                <a:cs typeface="Canva Sans"/>
                <a:sym typeface="Canva Sans"/>
              </a:rPr>
              <a:t>r décen</a:t>
            </a:r>
            <a:r>
              <a:rPr lang="en-US" sz="2199" strike="noStrike" u="none">
                <a:solidFill>
                  <a:srgbClr val="3B3B3B"/>
                </a:solidFill>
                <a:latin typeface="Canva Sans"/>
                <a:ea typeface="Canva Sans"/>
                <a:cs typeface="Canva Sans"/>
                <a:sym typeface="Canva Sans"/>
              </a:rPr>
              <a:t>ni</a:t>
            </a:r>
            <a:r>
              <a:rPr lang="en-US" sz="2199" strike="noStrike" u="none">
                <a:solidFill>
                  <a:srgbClr val="3B3B3B"/>
                </a:solidFill>
                <a:latin typeface="Canva Sans"/>
                <a:ea typeface="Canva Sans"/>
                <a:cs typeface="Canva Sans"/>
                <a:sym typeface="Canva Sans"/>
              </a:rPr>
              <a:t>e, </a:t>
            </a:r>
            <a:r>
              <a:rPr lang="en-US" sz="2199" strike="noStrike" u="none">
                <a:solidFill>
                  <a:srgbClr val="3B3B3B"/>
                </a:solidFill>
                <a:latin typeface="Canva Sans"/>
                <a:ea typeface="Canva Sans"/>
                <a:cs typeface="Canva Sans"/>
                <a:sym typeface="Canva Sans"/>
              </a:rPr>
              <a:t>a</a:t>
            </a:r>
            <a:r>
              <a:rPr lang="en-US" sz="2199" strike="noStrike" u="none">
                <a:solidFill>
                  <a:srgbClr val="3B3B3B"/>
                </a:solidFill>
                <a:latin typeface="Canva Sans"/>
                <a:ea typeface="Canva Sans"/>
                <a:cs typeface="Canva Sans"/>
                <a:sym typeface="Canva Sans"/>
              </a:rPr>
              <a:t>ccen</a:t>
            </a:r>
            <a:r>
              <a:rPr lang="en-US" sz="2199" strike="noStrike" u="none">
                <a:solidFill>
                  <a:srgbClr val="3B3B3B"/>
                </a:solidFill>
                <a:latin typeface="Canva Sans"/>
                <a:ea typeface="Canva Sans"/>
                <a:cs typeface="Canva Sans"/>
                <a:sym typeface="Canva Sans"/>
              </a:rPr>
              <a:t>t</a:t>
            </a:r>
            <a:r>
              <a:rPr lang="en-US" sz="2199" strike="noStrike" u="none">
                <a:solidFill>
                  <a:srgbClr val="3B3B3B"/>
                </a:solidFill>
                <a:latin typeface="Canva Sans"/>
                <a:ea typeface="Canva Sans"/>
                <a:cs typeface="Canva Sans"/>
                <a:sym typeface="Canva Sans"/>
              </a:rPr>
              <a:t>ua</a:t>
            </a:r>
            <a:r>
              <a:rPr lang="en-US" sz="2199" strike="noStrike" u="none">
                <a:solidFill>
                  <a:srgbClr val="3B3B3B"/>
                </a:solidFill>
                <a:latin typeface="Canva Sans"/>
                <a:ea typeface="Canva Sans"/>
                <a:cs typeface="Canva Sans"/>
                <a:sym typeface="Canva Sans"/>
              </a:rPr>
              <a:t>n</a:t>
            </a:r>
            <a:r>
              <a:rPr lang="en-US" sz="2199" strike="noStrike" u="none">
                <a:solidFill>
                  <a:srgbClr val="3B3B3B"/>
                </a:solidFill>
                <a:latin typeface="Canva Sans"/>
                <a:ea typeface="Canva Sans"/>
                <a:cs typeface="Canva Sans"/>
                <a:sym typeface="Canva Sans"/>
              </a:rPr>
              <a:t>t</a:t>
            </a:r>
            <a:r>
              <a:rPr lang="en-US" sz="2199" strike="noStrike" u="none">
                <a:solidFill>
                  <a:srgbClr val="3B3B3B"/>
                </a:solidFill>
                <a:latin typeface="Canva Sans"/>
                <a:ea typeface="Canva Sans"/>
                <a:cs typeface="Canva Sans"/>
                <a:sym typeface="Canva Sans"/>
              </a:rPr>
              <a:t> </a:t>
            </a:r>
            <a:r>
              <a:rPr lang="en-US" sz="2199" strike="noStrike" u="none">
                <a:solidFill>
                  <a:srgbClr val="3B3B3B"/>
                </a:solidFill>
                <a:latin typeface="Canva Sans"/>
                <a:ea typeface="Canva Sans"/>
                <a:cs typeface="Canva Sans"/>
                <a:sym typeface="Canva Sans"/>
              </a:rPr>
              <a:t>l'é</a:t>
            </a:r>
            <a:r>
              <a:rPr lang="en-US" sz="2199" strike="noStrike" u="none">
                <a:solidFill>
                  <a:srgbClr val="3B3B3B"/>
                </a:solidFill>
                <a:latin typeface="Canva Sans"/>
                <a:ea typeface="Canva Sans"/>
                <a:cs typeface="Canva Sans"/>
                <a:sym typeface="Canva Sans"/>
              </a:rPr>
              <a:t>r</a:t>
            </a:r>
            <a:r>
              <a:rPr lang="en-US" sz="2199" strike="noStrike" u="none">
                <a:solidFill>
                  <a:srgbClr val="3B3B3B"/>
                </a:solidFill>
                <a:latin typeface="Canva Sans"/>
                <a:ea typeface="Canva Sans"/>
                <a:cs typeface="Canva Sans"/>
                <a:sym typeface="Canva Sans"/>
              </a:rPr>
              <a:t>o</a:t>
            </a:r>
            <a:r>
              <a:rPr lang="en-US" sz="2199" strike="noStrike" u="none">
                <a:solidFill>
                  <a:srgbClr val="3B3B3B"/>
                </a:solidFill>
                <a:latin typeface="Canva Sans"/>
                <a:ea typeface="Canva Sans"/>
                <a:cs typeface="Canva Sans"/>
                <a:sym typeface="Canva Sans"/>
              </a:rPr>
              <a:t>sio</a:t>
            </a:r>
            <a:r>
              <a:rPr lang="en-US" sz="2199" strike="noStrike" u="none">
                <a:solidFill>
                  <a:srgbClr val="3B3B3B"/>
                </a:solidFill>
                <a:latin typeface="Canva Sans"/>
                <a:ea typeface="Canva Sans"/>
                <a:cs typeface="Canva Sans"/>
                <a:sym typeface="Canva Sans"/>
              </a:rPr>
              <a:t>n côtière qui grigne jusqu'à 5 mètres de côte par an par endroits.</a:t>
            </a:r>
          </a:p>
        </p:txBody>
      </p:sp>
      <p:sp>
        <p:nvSpPr>
          <p:cNvPr name="TextBox 40" id="40"/>
          <p:cNvSpPr txBox="true"/>
          <p:nvPr/>
        </p:nvSpPr>
        <p:spPr>
          <a:xfrm rot="0">
            <a:off x="7023339" y="7597379"/>
            <a:ext cx="4241322" cy="727710"/>
          </a:xfrm>
          <a:prstGeom prst="rect">
            <a:avLst/>
          </a:prstGeom>
        </p:spPr>
        <p:txBody>
          <a:bodyPr anchor="t" rtlCol="false" tIns="0" lIns="0" bIns="0" rIns="0">
            <a:spAutoFit/>
          </a:bodyPr>
          <a:lstStyle/>
          <a:p>
            <a:pPr algn="ctr" marL="0" indent="0" lvl="1">
              <a:lnSpc>
                <a:spcPts val="2940"/>
              </a:lnSpc>
              <a:spcBef>
                <a:spcPct val="0"/>
              </a:spcBef>
            </a:pPr>
            <a:r>
              <a:rPr lang="en-US" b="true" sz="2100">
                <a:solidFill>
                  <a:srgbClr val="0D0D0D"/>
                </a:solidFill>
                <a:latin typeface="Montserrat Bold"/>
                <a:ea typeface="Montserrat Bold"/>
                <a:cs typeface="Montserrat Bold"/>
                <a:sym typeface="Montserrat Bold"/>
              </a:rPr>
              <a:t>Impact sur les ressources en eau</a:t>
            </a:r>
          </a:p>
        </p:txBody>
      </p:sp>
      <p:sp>
        <p:nvSpPr>
          <p:cNvPr name="TextBox 41" id="41"/>
          <p:cNvSpPr txBox="true"/>
          <p:nvPr/>
        </p:nvSpPr>
        <p:spPr>
          <a:xfrm rot="0">
            <a:off x="5609979" y="8706089"/>
            <a:ext cx="5372396" cy="1202056"/>
          </a:xfrm>
          <a:prstGeom prst="rect">
            <a:avLst/>
          </a:prstGeom>
        </p:spPr>
        <p:txBody>
          <a:bodyPr anchor="t" rtlCol="false" tIns="0" lIns="0" bIns="0" rIns="0">
            <a:spAutoFit/>
          </a:bodyPr>
          <a:lstStyle/>
          <a:p>
            <a:pPr algn="just" marL="0" indent="0" lvl="0">
              <a:lnSpc>
                <a:spcPts val="3299"/>
              </a:lnSpc>
              <a:spcBef>
                <a:spcPct val="0"/>
              </a:spcBef>
            </a:pPr>
            <a:r>
              <a:rPr lang="en-US" sz="2199" strike="noStrike" u="none">
                <a:solidFill>
                  <a:srgbClr val="3B3B3B"/>
                </a:solidFill>
                <a:latin typeface="Canva Sans"/>
                <a:ea typeface="Canva Sans"/>
                <a:cs typeface="Canva Sans"/>
                <a:sym typeface="Canva Sans"/>
              </a:rPr>
              <a:t>Stress hydrique accru, avec des conséquences sur l'approvisionnement en eau potable et l'irrigation.</a:t>
            </a:r>
          </a:p>
        </p:txBody>
      </p:sp>
      <p:sp>
        <p:nvSpPr>
          <p:cNvPr name="TextBox 42" id="42"/>
          <p:cNvSpPr txBox="true"/>
          <p:nvPr/>
        </p:nvSpPr>
        <p:spPr>
          <a:xfrm rot="0">
            <a:off x="1028700" y="6117442"/>
            <a:ext cx="4241322" cy="372745"/>
          </a:xfrm>
          <a:prstGeom prst="rect">
            <a:avLst/>
          </a:prstGeom>
        </p:spPr>
        <p:txBody>
          <a:bodyPr anchor="t" rtlCol="false" tIns="0" lIns="0" bIns="0" rIns="0">
            <a:spAutoFit/>
          </a:bodyPr>
          <a:lstStyle/>
          <a:p>
            <a:pPr algn="l" marL="0" indent="0" lvl="1">
              <a:lnSpc>
                <a:spcPts val="3079"/>
              </a:lnSpc>
              <a:spcBef>
                <a:spcPct val="0"/>
              </a:spcBef>
            </a:pPr>
            <a:r>
              <a:rPr lang="en-US" b="true" sz="2199">
                <a:solidFill>
                  <a:srgbClr val="0D0D0D"/>
                </a:solidFill>
                <a:latin typeface="Montserrat Bold"/>
                <a:ea typeface="Montserrat Bold"/>
                <a:cs typeface="Montserrat Bold"/>
                <a:sym typeface="Montserrat Bold"/>
              </a:rPr>
              <a:t>Impact sur l'agriculture</a:t>
            </a:r>
          </a:p>
        </p:txBody>
      </p:sp>
      <p:sp>
        <p:nvSpPr>
          <p:cNvPr name="TextBox 43" id="43"/>
          <p:cNvSpPr txBox="true"/>
          <p:nvPr/>
        </p:nvSpPr>
        <p:spPr>
          <a:xfrm rot="0">
            <a:off x="1028700" y="7004537"/>
            <a:ext cx="4241322" cy="1611631"/>
          </a:xfrm>
          <a:prstGeom prst="rect">
            <a:avLst/>
          </a:prstGeom>
        </p:spPr>
        <p:txBody>
          <a:bodyPr anchor="t" rtlCol="false" tIns="0" lIns="0" bIns="0" rIns="0">
            <a:spAutoFit/>
          </a:bodyPr>
          <a:lstStyle/>
          <a:p>
            <a:pPr algn="just" marL="0" indent="0" lvl="0">
              <a:lnSpc>
                <a:spcPts val="3299"/>
              </a:lnSpc>
              <a:spcBef>
                <a:spcPct val="0"/>
              </a:spcBef>
            </a:pPr>
            <a:r>
              <a:rPr lang="en-US" sz="2199" strike="noStrike" u="none">
                <a:solidFill>
                  <a:srgbClr val="3B3B3B"/>
                </a:solidFill>
                <a:latin typeface="Canva Sans"/>
                <a:ea typeface="Canva Sans"/>
                <a:cs typeface="Canva Sans"/>
                <a:sym typeface="Canva Sans"/>
              </a:rPr>
              <a:t>Réduction des rendements agricoles, affectant la sécurité alimentaire et les revenus des agriculteurs.</a:t>
            </a:r>
          </a:p>
        </p:txBody>
      </p:sp>
      <p:sp>
        <p:nvSpPr>
          <p:cNvPr name="TextBox 44" id="44"/>
          <p:cNvSpPr txBox="true"/>
          <p:nvPr/>
        </p:nvSpPr>
        <p:spPr>
          <a:xfrm rot="0">
            <a:off x="5358031" y="885233"/>
            <a:ext cx="12014347" cy="1544320"/>
          </a:xfrm>
          <a:prstGeom prst="rect">
            <a:avLst/>
          </a:prstGeom>
        </p:spPr>
        <p:txBody>
          <a:bodyPr anchor="t" rtlCol="false" tIns="0" lIns="0" bIns="0" rIns="0">
            <a:spAutoFit/>
          </a:bodyPr>
          <a:lstStyle/>
          <a:p>
            <a:pPr algn="just" marL="0" indent="0" lvl="1">
              <a:lnSpc>
                <a:spcPts val="3079"/>
              </a:lnSpc>
              <a:spcBef>
                <a:spcPct val="0"/>
              </a:spcBef>
            </a:pPr>
            <a:r>
              <a:rPr lang="en-US" b="true" sz="2199" strike="noStrike" u="none">
                <a:solidFill>
                  <a:srgbClr val="0D0D0D"/>
                </a:solidFill>
                <a:latin typeface="Montserrat Bold"/>
                <a:ea typeface="Montserrat Bold"/>
                <a:cs typeface="Montserrat Bold"/>
                <a:sym typeface="Montserrat Bold"/>
              </a:rPr>
              <a:t>Le contexte climatique ivoirien est marqué par des défis croissants, notamment une augmentation sensible des températures, une irrégularité accrue des précipitations qui oscille entre sécheresses prolongées et inondations intenses, ainsi qu'une érosion côtière alarmante.</a:t>
            </a:r>
          </a:p>
        </p:txBody>
      </p:sp>
      <p:sp>
        <p:nvSpPr>
          <p:cNvPr name="TextBox 45" id="45"/>
          <p:cNvSpPr txBox="true"/>
          <p:nvPr/>
        </p:nvSpPr>
        <p:spPr>
          <a:xfrm rot="0">
            <a:off x="106235" y="-67982"/>
            <a:ext cx="7060045" cy="1048071"/>
          </a:xfrm>
          <a:prstGeom prst="rect">
            <a:avLst/>
          </a:prstGeom>
        </p:spPr>
        <p:txBody>
          <a:bodyPr anchor="t" rtlCol="false" tIns="0" lIns="0" bIns="0" rIns="0">
            <a:spAutoFit/>
          </a:bodyPr>
          <a:lstStyle/>
          <a:p>
            <a:pPr algn="l">
              <a:lnSpc>
                <a:spcPts val="7857"/>
              </a:lnSpc>
            </a:pPr>
            <a:r>
              <a:rPr lang="en-US" sz="5612" spc="-72" b="true">
                <a:solidFill>
                  <a:srgbClr val="000000"/>
                </a:solidFill>
                <a:latin typeface="Helvetica World Bold"/>
                <a:ea typeface="Helvetica World Bold"/>
                <a:cs typeface="Helvetica World Bold"/>
                <a:sym typeface="Helvetica World Bold"/>
              </a:rPr>
              <a:t>Introduction 1/3</a:t>
            </a:r>
          </a:p>
        </p:txBody>
      </p:sp>
      <p:sp>
        <p:nvSpPr>
          <p:cNvPr name="TextBox 46" id="46"/>
          <p:cNvSpPr txBox="true"/>
          <p:nvPr/>
        </p:nvSpPr>
        <p:spPr>
          <a:xfrm rot="0">
            <a:off x="336410" y="1103599"/>
            <a:ext cx="4427153" cy="443863"/>
          </a:xfrm>
          <a:prstGeom prst="rect">
            <a:avLst/>
          </a:prstGeom>
        </p:spPr>
        <p:txBody>
          <a:bodyPr anchor="t" rtlCol="false" tIns="0" lIns="0" bIns="0" rIns="0">
            <a:spAutoFit/>
          </a:bodyPr>
          <a:lstStyle/>
          <a:p>
            <a:pPr algn="just">
              <a:lnSpc>
                <a:spcPts val="3360"/>
              </a:lnSpc>
            </a:pPr>
            <a:r>
              <a:rPr lang="en-US" b="true" sz="2400">
                <a:solidFill>
                  <a:srgbClr val="C34D24"/>
                </a:solidFill>
                <a:latin typeface="Helvetica World Bold"/>
                <a:ea typeface="Helvetica World Bold"/>
                <a:cs typeface="Helvetica World Bold"/>
                <a:sym typeface="Helvetica World Bold"/>
              </a:rPr>
              <a:t>CONTEXTE CLIMATIQUE</a:t>
            </a:r>
          </a:p>
        </p:txBody>
      </p:sp>
      <p:sp>
        <p:nvSpPr>
          <p:cNvPr name="TextBox 47" id="47"/>
          <p:cNvSpPr txBox="true"/>
          <p:nvPr/>
        </p:nvSpPr>
        <p:spPr>
          <a:xfrm rot="0">
            <a:off x="1234592" y="10012919"/>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36993" y="514350"/>
            <a:ext cx="3977109" cy="6281270"/>
            <a:chOff x="0" y="0"/>
            <a:chExt cx="812800" cy="1283700"/>
          </a:xfrm>
        </p:grpSpPr>
        <p:sp>
          <p:nvSpPr>
            <p:cNvPr name="Freeform 3" id="3"/>
            <p:cNvSpPr/>
            <p:nvPr/>
          </p:nvSpPr>
          <p:spPr>
            <a:xfrm flipH="false" flipV="false" rot="0">
              <a:off x="0" y="0"/>
              <a:ext cx="812800" cy="1283700"/>
            </a:xfrm>
            <a:custGeom>
              <a:avLst/>
              <a:gdLst/>
              <a:ahLst/>
              <a:cxnLst/>
              <a:rect r="r" b="b" t="t" l="l"/>
              <a:pathLst>
                <a:path h="1283700" w="812800">
                  <a:moveTo>
                    <a:pt x="9733" y="0"/>
                  </a:moveTo>
                  <a:lnTo>
                    <a:pt x="803067" y="0"/>
                  </a:lnTo>
                  <a:cubicBezTo>
                    <a:pt x="808442" y="0"/>
                    <a:pt x="812800" y="4358"/>
                    <a:pt x="812800" y="9733"/>
                  </a:cubicBezTo>
                  <a:lnTo>
                    <a:pt x="812800" y="1273967"/>
                  </a:lnTo>
                  <a:cubicBezTo>
                    <a:pt x="812800" y="1279343"/>
                    <a:pt x="808442" y="1283700"/>
                    <a:pt x="803067" y="1283700"/>
                  </a:cubicBezTo>
                  <a:lnTo>
                    <a:pt x="9733" y="1283700"/>
                  </a:lnTo>
                  <a:cubicBezTo>
                    <a:pt x="4358" y="1283700"/>
                    <a:pt x="0" y="1279343"/>
                    <a:pt x="0" y="1273967"/>
                  </a:cubicBezTo>
                  <a:lnTo>
                    <a:pt x="0" y="9733"/>
                  </a:lnTo>
                  <a:cubicBezTo>
                    <a:pt x="0" y="4358"/>
                    <a:pt x="4358" y="0"/>
                    <a:pt x="9733" y="0"/>
                  </a:cubicBezTo>
                  <a:close/>
                </a:path>
              </a:pathLst>
            </a:custGeom>
            <a:solidFill>
              <a:srgbClr val="C3CDC8"/>
            </a:solidFill>
          </p:spPr>
        </p:sp>
        <p:sp>
          <p:nvSpPr>
            <p:cNvPr name="TextBox 4" id="4"/>
            <p:cNvSpPr txBox="true"/>
            <p:nvPr/>
          </p:nvSpPr>
          <p:spPr>
            <a:xfrm>
              <a:off x="0" y="-47625"/>
              <a:ext cx="812800" cy="1331325"/>
            </a:xfrm>
            <a:prstGeom prst="rect">
              <a:avLst/>
            </a:prstGeom>
          </p:spPr>
          <p:txBody>
            <a:bodyPr anchor="ctr" rtlCol="false" tIns="50800" lIns="50800" bIns="50800" rIns="50800"/>
            <a:lstStyle/>
            <a:p>
              <a:pPr algn="ctr">
                <a:lnSpc>
                  <a:spcPts val="2660"/>
                </a:lnSpc>
              </a:pPr>
            </a:p>
          </p:txBody>
        </p:sp>
      </p:grpSp>
      <p:grpSp>
        <p:nvGrpSpPr>
          <p:cNvPr name="Group 5" id="5"/>
          <p:cNvGrpSpPr/>
          <p:nvPr/>
        </p:nvGrpSpPr>
        <p:grpSpPr>
          <a:xfrm rot="0">
            <a:off x="2427630" y="3491380"/>
            <a:ext cx="3977109" cy="6281270"/>
            <a:chOff x="0" y="0"/>
            <a:chExt cx="812800" cy="1283700"/>
          </a:xfrm>
        </p:grpSpPr>
        <p:sp>
          <p:nvSpPr>
            <p:cNvPr name="Freeform 6" id="6"/>
            <p:cNvSpPr/>
            <p:nvPr/>
          </p:nvSpPr>
          <p:spPr>
            <a:xfrm flipH="false" flipV="false" rot="0">
              <a:off x="0" y="0"/>
              <a:ext cx="812800" cy="1283700"/>
            </a:xfrm>
            <a:custGeom>
              <a:avLst/>
              <a:gdLst/>
              <a:ahLst/>
              <a:cxnLst/>
              <a:rect r="r" b="b" t="t" l="l"/>
              <a:pathLst>
                <a:path h="1283700" w="812800">
                  <a:moveTo>
                    <a:pt x="9733" y="0"/>
                  </a:moveTo>
                  <a:lnTo>
                    <a:pt x="803067" y="0"/>
                  </a:lnTo>
                  <a:cubicBezTo>
                    <a:pt x="808442" y="0"/>
                    <a:pt x="812800" y="4358"/>
                    <a:pt x="812800" y="9733"/>
                  </a:cubicBezTo>
                  <a:lnTo>
                    <a:pt x="812800" y="1273967"/>
                  </a:lnTo>
                  <a:cubicBezTo>
                    <a:pt x="812800" y="1279343"/>
                    <a:pt x="808442" y="1283700"/>
                    <a:pt x="803067" y="1283700"/>
                  </a:cubicBezTo>
                  <a:lnTo>
                    <a:pt x="9733" y="1283700"/>
                  </a:lnTo>
                  <a:cubicBezTo>
                    <a:pt x="4358" y="1283700"/>
                    <a:pt x="0" y="1279343"/>
                    <a:pt x="0" y="1273967"/>
                  </a:cubicBezTo>
                  <a:lnTo>
                    <a:pt x="0" y="9733"/>
                  </a:lnTo>
                  <a:cubicBezTo>
                    <a:pt x="0" y="4358"/>
                    <a:pt x="4358" y="0"/>
                    <a:pt x="9733" y="0"/>
                  </a:cubicBezTo>
                  <a:close/>
                </a:path>
              </a:pathLst>
            </a:custGeom>
            <a:solidFill>
              <a:srgbClr val="F0F1F3"/>
            </a:solidFill>
          </p:spPr>
        </p:sp>
        <p:sp>
          <p:nvSpPr>
            <p:cNvPr name="TextBox 7" id="7"/>
            <p:cNvSpPr txBox="true"/>
            <p:nvPr/>
          </p:nvSpPr>
          <p:spPr>
            <a:xfrm>
              <a:off x="0" y="-47625"/>
              <a:ext cx="812800" cy="1331325"/>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0" y="770627"/>
            <a:ext cx="5272689" cy="4832171"/>
            <a:chOff x="0" y="0"/>
            <a:chExt cx="1263638" cy="1158065"/>
          </a:xfrm>
        </p:grpSpPr>
        <p:sp>
          <p:nvSpPr>
            <p:cNvPr name="Freeform 9" id="9"/>
            <p:cNvSpPr/>
            <p:nvPr/>
          </p:nvSpPr>
          <p:spPr>
            <a:xfrm flipH="false" flipV="false" rot="0">
              <a:off x="0" y="0"/>
              <a:ext cx="1263638" cy="1158065"/>
            </a:xfrm>
            <a:custGeom>
              <a:avLst/>
              <a:gdLst/>
              <a:ahLst/>
              <a:cxnLst/>
              <a:rect r="r" b="b" t="t" l="l"/>
              <a:pathLst>
                <a:path h="1158065" w="1263638">
                  <a:moveTo>
                    <a:pt x="7342" y="0"/>
                  </a:moveTo>
                  <a:lnTo>
                    <a:pt x="1256297" y="0"/>
                  </a:lnTo>
                  <a:cubicBezTo>
                    <a:pt x="1260352" y="0"/>
                    <a:pt x="1263638" y="3287"/>
                    <a:pt x="1263638" y="7342"/>
                  </a:cubicBezTo>
                  <a:lnTo>
                    <a:pt x="1263638" y="1150723"/>
                  </a:lnTo>
                  <a:cubicBezTo>
                    <a:pt x="1263638" y="1154778"/>
                    <a:pt x="1260352" y="1158065"/>
                    <a:pt x="1256297" y="1158065"/>
                  </a:cubicBezTo>
                  <a:lnTo>
                    <a:pt x="7342" y="1158065"/>
                  </a:lnTo>
                  <a:cubicBezTo>
                    <a:pt x="5394" y="1158065"/>
                    <a:pt x="3527" y="1157291"/>
                    <a:pt x="2150" y="1155915"/>
                  </a:cubicBezTo>
                  <a:cubicBezTo>
                    <a:pt x="773" y="1154538"/>
                    <a:pt x="0" y="1152671"/>
                    <a:pt x="0" y="1150723"/>
                  </a:cubicBezTo>
                  <a:lnTo>
                    <a:pt x="0" y="7342"/>
                  </a:lnTo>
                  <a:cubicBezTo>
                    <a:pt x="0" y="3287"/>
                    <a:pt x="3287" y="0"/>
                    <a:pt x="7342" y="0"/>
                  </a:cubicBezTo>
                  <a:close/>
                </a:path>
              </a:pathLst>
            </a:custGeom>
            <a:blipFill>
              <a:blip r:embed="rId2"/>
              <a:stretch>
                <a:fillRect l="-68148" t="-21326" r="0" b="-21326"/>
              </a:stretch>
            </a:blipFill>
          </p:spPr>
        </p:sp>
      </p:grpSp>
      <p:grpSp>
        <p:nvGrpSpPr>
          <p:cNvPr name="Group 10" id="10"/>
          <p:cNvGrpSpPr/>
          <p:nvPr/>
        </p:nvGrpSpPr>
        <p:grpSpPr>
          <a:xfrm rot="0">
            <a:off x="17773650" y="-42358"/>
            <a:ext cx="556708" cy="5567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7990230" y="2711706"/>
            <a:ext cx="9942772" cy="5620259"/>
          </a:xfrm>
          <a:prstGeom prst="rect">
            <a:avLst/>
          </a:prstGeom>
        </p:spPr>
        <p:txBody>
          <a:bodyPr anchor="t" rtlCol="false" tIns="0" lIns="0" bIns="0" rIns="0">
            <a:spAutoFit/>
          </a:bodyPr>
          <a:lstStyle/>
          <a:p>
            <a:pPr algn="just">
              <a:lnSpc>
                <a:spcPts val="5680"/>
              </a:lnSpc>
            </a:pPr>
            <a:r>
              <a:rPr lang="en-US" sz="2299">
                <a:solidFill>
                  <a:srgbClr val="0D0D0D"/>
                </a:solidFill>
                <a:latin typeface="Montserrat"/>
                <a:ea typeface="Montserrat"/>
                <a:cs typeface="Montserrat"/>
                <a:sym typeface="Montserrat"/>
              </a:rPr>
              <a:t>Ces phénomènes on</a:t>
            </a:r>
            <a:r>
              <a:rPr lang="en-US" sz="2299" strike="noStrike" u="none">
                <a:solidFill>
                  <a:srgbClr val="0D0D0D"/>
                </a:solidFill>
                <a:latin typeface="Montserrat"/>
                <a:ea typeface="Montserrat"/>
                <a:cs typeface="Montserrat"/>
                <a:sym typeface="Montserrat"/>
              </a:rPr>
              <a:t>t</a:t>
            </a:r>
            <a:r>
              <a:rPr lang="en-US" sz="2299" strike="noStrike" u="none">
                <a:solidFill>
                  <a:srgbClr val="0D0D0D"/>
                </a:solidFill>
                <a:latin typeface="Montserrat"/>
                <a:ea typeface="Montserrat"/>
                <a:cs typeface="Montserrat"/>
                <a:sym typeface="Montserrat"/>
              </a:rPr>
              <a:t> d</a:t>
            </a:r>
            <a:r>
              <a:rPr lang="en-US" sz="2299" strike="noStrike" u="none">
                <a:solidFill>
                  <a:srgbClr val="0D0D0D"/>
                </a:solidFill>
                <a:latin typeface="Montserrat"/>
                <a:ea typeface="Montserrat"/>
                <a:cs typeface="Montserrat"/>
                <a:sym typeface="Montserrat"/>
              </a:rPr>
              <a:t>es ré</a:t>
            </a:r>
            <a:r>
              <a:rPr lang="en-US" sz="2299" strike="noStrike" u="none">
                <a:solidFill>
                  <a:srgbClr val="0D0D0D"/>
                </a:solidFill>
                <a:latin typeface="Montserrat"/>
                <a:ea typeface="Montserrat"/>
                <a:cs typeface="Montserrat"/>
                <a:sym typeface="Montserrat"/>
              </a:rPr>
              <a:t>p</a:t>
            </a:r>
            <a:r>
              <a:rPr lang="en-US" sz="2299" strike="noStrike" u="none">
                <a:solidFill>
                  <a:srgbClr val="0D0D0D"/>
                </a:solidFill>
                <a:latin typeface="Montserrat"/>
                <a:ea typeface="Montserrat"/>
                <a:cs typeface="Montserrat"/>
                <a:sym typeface="Montserrat"/>
              </a:rPr>
              <a:t>e</a:t>
            </a:r>
            <a:r>
              <a:rPr lang="en-US" sz="2299" strike="noStrike" u="none">
                <a:solidFill>
                  <a:srgbClr val="0D0D0D"/>
                </a:solidFill>
                <a:latin typeface="Montserrat"/>
                <a:ea typeface="Montserrat"/>
                <a:cs typeface="Montserrat"/>
                <a:sym typeface="Montserrat"/>
              </a:rPr>
              <a:t>rc</a:t>
            </a:r>
            <a:r>
              <a:rPr lang="en-US" sz="2299" strike="noStrike" u="none">
                <a:solidFill>
                  <a:srgbClr val="0D0D0D"/>
                </a:solidFill>
                <a:latin typeface="Montserrat"/>
                <a:ea typeface="Montserrat"/>
                <a:cs typeface="Montserrat"/>
                <a:sym typeface="Montserrat"/>
              </a:rPr>
              <a:t>u</a:t>
            </a:r>
            <a:r>
              <a:rPr lang="en-US" sz="2299" strike="noStrike" u="none">
                <a:solidFill>
                  <a:srgbClr val="0D0D0D"/>
                </a:solidFill>
                <a:latin typeface="Montserrat"/>
                <a:ea typeface="Montserrat"/>
                <a:cs typeface="Montserrat"/>
                <a:sym typeface="Montserrat"/>
              </a:rPr>
              <a:t>ssio</a:t>
            </a:r>
            <a:r>
              <a:rPr lang="en-US" sz="2299" strike="noStrike" u="none">
                <a:solidFill>
                  <a:srgbClr val="0D0D0D"/>
                </a:solidFill>
                <a:latin typeface="Montserrat"/>
                <a:ea typeface="Montserrat"/>
                <a:cs typeface="Montserrat"/>
                <a:sym typeface="Montserrat"/>
              </a:rPr>
              <a:t>n</a:t>
            </a:r>
            <a:r>
              <a:rPr lang="en-US" sz="2299" strike="noStrike" u="none">
                <a:solidFill>
                  <a:srgbClr val="0D0D0D"/>
                </a:solidFill>
                <a:latin typeface="Montserrat"/>
                <a:ea typeface="Montserrat"/>
                <a:cs typeface="Montserrat"/>
                <a:sym typeface="Montserrat"/>
              </a:rPr>
              <a:t>s</a:t>
            </a:r>
            <a:r>
              <a:rPr lang="en-US" sz="2299" strike="noStrike" u="none">
                <a:solidFill>
                  <a:srgbClr val="0D0D0D"/>
                </a:solidFill>
                <a:latin typeface="Montserrat"/>
                <a:ea typeface="Montserrat"/>
                <a:cs typeface="Montserrat"/>
                <a:sym typeface="Montserrat"/>
              </a:rPr>
              <a:t> dir</a:t>
            </a:r>
            <a:r>
              <a:rPr lang="en-US" sz="2299" strike="noStrike" u="none">
                <a:solidFill>
                  <a:srgbClr val="0D0D0D"/>
                </a:solidFill>
                <a:latin typeface="Montserrat"/>
                <a:ea typeface="Montserrat"/>
                <a:cs typeface="Montserrat"/>
                <a:sym typeface="Montserrat"/>
              </a:rPr>
              <a:t>ec</a:t>
            </a:r>
            <a:r>
              <a:rPr lang="en-US" sz="2299" strike="noStrike" u="none">
                <a:solidFill>
                  <a:srgbClr val="0D0D0D"/>
                </a:solidFill>
                <a:latin typeface="Montserrat"/>
                <a:ea typeface="Montserrat"/>
                <a:cs typeface="Montserrat"/>
                <a:sym typeface="Montserrat"/>
              </a:rPr>
              <a:t>t</a:t>
            </a:r>
            <a:r>
              <a:rPr lang="en-US" sz="2299" strike="noStrike" u="none">
                <a:solidFill>
                  <a:srgbClr val="0D0D0D"/>
                </a:solidFill>
                <a:latin typeface="Montserrat"/>
                <a:ea typeface="Montserrat"/>
                <a:cs typeface="Montserrat"/>
                <a:sym typeface="Montserrat"/>
              </a:rPr>
              <a:t>es</a:t>
            </a:r>
            <a:r>
              <a:rPr lang="en-US" sz="2299" strike="noStrike" u="none">
                <a:solidFill>
                  <a:srgbClr val="0D0D0D"/>
                </a:solidFill>
                <a:latin typeface="Montserrat"/>
                <a:ea typeface="Montserrat"/>
                <a:cs typeface="Montserrat"/>
                <a:sym typeface="Montserrat"/>
              </a:rPr>
              <a:t> </a:t>
            </a:r>
            <a:r>
              <a:rPr lang="en-US" sz="2299" strike="noStrike" u="none">
                <a:solidFill>
                  <a:srgbClr val="0D0D0D"/>
                </a:solidFill>
                <a:latin typeface="Montserrat"/>
                <a:ea typeface="Montserrat"/>
                <a:cs typeface="Montserrat"/>
                <a:sym typeface="Montserrat"/>
              </a:rPr>
              <a:t>e</a:t>
            </a:r>
            <a:r>
              <a:rPr lang="en-US" sz="2299" strike="noStrike" u="none">
                <a:solidFill>
                  <a:srgbClr val="0D0D0D"/>
                </a:solidFill>
                <a:latin typeface="Montserrat"/>
                <a:ea typeface="Montserrat"/>
                <a:cs typeface="Montserrat"/>
                <a:sym typeface="Montserrat"/>
              </a:rPr>
              <a:t>t</a:t>
            </a:r>
            <a:r>
              <a:rPr lang="en-US" sz="2299" strike="noStrike" u="none">
                <a:solidFill>
                  <a:srgbClr val="0D0D0D"/>
                </a:solidFill>
                <a:latin typeface="Montserrat"/>
                <a:ea typeface="Montserrat"/>
                <a:cs typeface="Montserrat"/>
                <a:sym typeface="Montserrat"/>
              </a:rPr>
              <a:t> pro</a:t>
            </a:r>
            <a:r>
              <a:rPr lang="en-US" sz="2299" strike="noStrike" u="none">
                <a:solidFill>
                  <a:srgbClr val="0D0D0D"/>
                </a:solidFill>
                <a:latin typeface="Montserrat"/>
                <a:ea typeface="Montserrat"/>
                <a:cs typeface="Montserrat"/>
                <a:sym typeface="Montserrat"/>
              </a:rPr>
              <a:t>f</a:t>
            </a:r>
            <a:r>
              <a:rPr lang="en-US" sz="2299" strike="noStrike" u="none">
                <a:solidFill>
                  <a:srgbClr val="0D0D0D"/>
                </a:solidFill>
                <a:latin typeface="Montserrat"/>
                <a:ea typeface="Montserrat"/>
                <a:cs typeface="Montserrat"/>
                <a:sym typeface="Montserrat"/>
              </a:rPr>
              <a:t>on</a:t>
            </a:r>
            <a:r>
              <a:rPr lang="en-US" sz="2299" strike="noStrike" u="none">
                <a:solidFill>
                  <a:srgbClr val="0D0D0D"/>
                </a:solidFill>
                <a:latin typeface="Montserrat"/>
                <a:ea typeface="Montserrat"/>
                <a:cs typeface="Montserrat"/>
                <a:sym typeface="Montserrat"/>
              </a:rPr>
              <a:t>d</a:t>
            </a:r>
            <a:r>
              <a:rPr lang="en-US" sz="2299" strike="noStrike" u="none">
                <a:solidFill>
                  <a:srgbClr val="0D0D0D"/>
                </a:solidFill>
                <a:latin typeface="Montserrat"/>
                <a:ea typeface="Montserrat"/>
                <a:cs typeface="Montserrat"/>
                <a:sym typeface="Montserrat"/>
              </a:rPr>
              <a:t>es sur les piliers de</a:t>
            </a:r>
            <a:r>
              <a:rPr lang="en-US" sz="2299" strike="noStrike" u="none">
                <a:solidFill>
                  <a:srgbClr val="0D0D0D"/>
                </a:solidFill>
                <a:latin typeface="Montserrat"/>
                <a:ea typeface="Montserrat"/>
                <a:cs typeface="Montserrat"/>
                <a:sym typeface="Montserrat"/>
              </a:rPr>
              <a:t> </a:t>
            </a:r>
            <a:r>
              <a:rPr lang="en-US" sz="2299" strike="noStrike" u="none">
                <a:solidFill>
                  <a:srgbClr val="0D0D0D"/>
                </a:solidFill>
                <a:latin typeface="Montserrat"/>
                <a:ea typeface="Montserrat"/>
                <a:cs typeface="Montserrat"/>
                <a:sym typeface="Montserrat"/>
              </a:rPr>
              <a:t>not</a:t>
            </a:r>
            <a:r>
              <a:rPr lang="en-US" sz="2299" strike="noStrike" u="none">
                <a:solidFill>
                  <a:srgbClr val="0D0D0D"/>
                </a:solidFill>
                <a:latin typeface="Montserrat"/>
                <a:ea typeface="Montserrat"/>
                <a:cs typeface="Montserrat"/>
                <a:sym typeface="Montserrat"/>
              </a:rPr>
              <a:t>r</a:t>
            </a:r>
            <a:r>
              <a:rPr lang="en-US" sz="2299" strike="noStrike" u="none">
                <a:solidFill>
                  <a:srgbClr val="0D0D0D"/>
                </a:solidFill>
                <a:latin typeface="Montserrat"/>
                <a:ea typeface="Montserrat"/>
                <a:cs typeface="Montserrat"/>
                <a:sym typeface="Montserrat"/>
              </a:rPr>
              <a:t>e économie. </a:t>
            </a:r>
            <a:r>
              <a:rPr lang="en-US" sz="2299" strike="noStrike" u="none">
                <a:solidFill>
                  <a:srgbClr val="0D0D0D"/>
                </a:solidFill>
                <a:latin typeface="Montserrat"/>
                <a:ea typeface="Montserrat"/>
                <a:cs typeface="Montserrat"/>
                <a:sym typeface="Montserrat"/>
              </a:rPr>
              <a:t>L</a:t>
            </a:r>
            <a:r>
              <a:rPr lang="en-US" sz="2299" strike="noStrike" u="none">
                <a:solidFill>
                  <a:srgbClr val="0D0D0D"/>
                </a:solidFill>
                <a:latin typeface="Montserrat"/>
                <a:ea typeface="Montserrat"/>
                <a:cs typeface="Montserrat"/>
                <a:sym typeface="Montserrat"/>
              </a:rPr>
              <a:t>e </a:t>
            </a:r>
            <a:r>
              <a:rPr lang="en-US" b="true" sz="2299" strike="noStrike" u="none">
                <a:solidFill>
                  <a:srgbClr val="0D0D0D"/>
                </a:solidFill>
                <a:latin typeface="Montserrat Bold"/>
                <a:ea typeface="Montserrat Bold"/>
                <a:cs typeface="Montserrat Bold"/>
                <a:sym typeface="Montserrat Bold"/>
              </a:rPr>
              <a:t>secteur ag</a:t>
            </a:r>
            <a:r>
              <a:rPr lang="en-US" b="true" sz="2299" strike="noStrike" u="none">
                <a:solidFill>
                  <a:srgbClr val="0D0D0D"/>
                </a:solidFill>
                <a:latin typeface="Montserrat Bold"/>
                <a:ea typeface="Montserrat Bold"/>
                <a:cs typeface="Montserrat Bold"/>
                <a:sym typeface="Montserrat Bold"/>
              </a:rPr>
              <a:t>ri</a:t>
            </a:r>
            <a:r>
              <a:rPr lang="en-US" b="true" sz="2299" strike="noStrike" u="none">
                <a:solidFill>
                  <a:srgbClr val="0D0D0D"/>
                </a:solidFill>
                <a:latin typeface="Montserrat Bold"/>
                <a:ea typeface="Montserrat Bold"/>
                <a:cs typeface="Montserrat Bold"/>
                <a:sym typeface="Montserrat Bold"/>
              </a:rPr>
              <a:t>cole</a:t>
            </a:r>
            <a:r>
              <a:rPr lang="en-US" sz="2299" strike="noStrike" u="none">
                <a:solidFill>
                  <a:srgbClr val="0D0D0D"/>
                </a:solidFill>
                <a:latin typeface="Montserrat"/>
                <a:ea typeface="Montserrat"/>
                <a:cs typeface="Montserrat"/>
                <a:sym typeface="Montserrat"/>
              </a:rPr>
              <a:t>, qui représente </a:t>
            </a:r>
            <a:r>
              <a:rPr lang="en-US" sz="2299" strike="noStrike" u="none">
                <a:solidFill>
                  <a:srgbClr val="0D0D0D"/>
                </a:solidFill>
                <a:latin typeface="Montserrat"/>
                <a:ea typeface="Montserrat"/>
                <a:cs typeface="Montserrat"/>
                <a:sym typeface="Montserrat"/>
              </a:rPr>
              <a:t>un</a:t>
            </a:r>
            <a:r>
              <a:rPr lang="en-US" sz="2299" strike="noStrike" u="none">
                <a:solidFill>
                  <a:srgbClr val="0D0D0D"/>
                </a:solidFill>
                <a:latin typeface="Montserrat"/>
                <a:ea typeface="Montserrat"/>
                <a:cs typeface="Montserrat"/>
                <a:sym typeface="Montserrat"/>
              </a:rPr>
              <a:t>e pa</a:t>
            </a:r>
            <a:r>
              <a:rPr lang="en-US" sz="2299" strike="noStrike" u="none">
                <a:solidFill>
                  <a:srgbClr val="0D0D0D"/>
                </a:solidFill>
                <a:latin typeface="Montserrat"/>
                <a:ea typeface="Montserrat"/>
                <a:cs typeface="Montserrat"/>
                <a:sym typeface="Montserrat"/>
              </a:rPr>
              <a:t>r</a:t>
            </a:r>
            <a:r>
              <a:rPr lang="en-US" sz="2299" strike="noStrike" u="none">
                <a:solidFill>
                  <a:srgbClr val="0D0D0D"/>
                </a:solidFill>
                <a:latin typeface="Montserrat"/>
                <a:ea typeface="Montserrat"/>
                <a:cs typeface="Montserrat"/>
                <a:sym typeface="Montserrat"/>
              </a:rPr>
              <a:t>t </a:t>
            </a:r>
            <a:r>
              <a:rPr lang="en-US" sz="2299" strike="noStrike" u="none">
                <a:solidFill>
                  <a:srgbClr val="0D0D0D"/>
                </a:solidFill>
                <a:latin typeface="Montserrat"/>
                <a:ea typeface="Montserrat"/>
                <a:cs typeface="Montserrat"/>
                <a:sym typeface="Montserrat"/>
              </a:rPr>
              <a:t>signi</a:t>
            </a:r>
            <a:r>
              <a:rPr lang="en-US" sz="2299" strike="noStrike" u="none">
                <a:solidFill>
                  <a:srgbClr val="0D0D0D"/>
                </a:solidFill>
                <a:latin typeface="Montserrat"/>
                <a:ea typeface="Montserrat"/>
                <a:cs typeface="Montserrat"/>
                <a:sym typeface="Montserrat"/>
              </a:rPr>
              <a:t>f</a:t>
            </a:r>
            <a:r>
              <a:rPr lang="en-US" sz="2299" strike="noStrike" u="none">
                <a:solidFill>
                  <a:srgbClr val="0D0D0D"/>
                </a:solidFill>
                <a:latin typeface="Montserrat"/>
                <a:ea typeface="Montserrat"/>
                <a:cs typeface="Montserrat"/>
                <a:sym typeface="Montserrat"/>
              </a:rPr>
              <a:t>ic</a:t>
            </a:r>
            <a:r>
              <a:rPr lang="en-US" sz="2299" strike="noStrike" u="none">
                <a:solidFill>
                  <a:srgbClr val="0D0D0D"/>
                </a:solidFill>
                <a:latin typeface="Montserrat"/>
                <a:ea typeface="Montserrat"/>
                <a:cs typeface="Montserrat"/>
                <a:sym typeface="Montserrat"/>
              </a:rPr>
              <a:t>ative de </a:t>
            </a:r>
            <a:r>
              <a:rPr lang="en-US" sz="2299" strike="noStrike" u="none">
                <a:solidFill>
                  <a:srgbClr val="0D0D0D"/>
                </a:solidFill>
                <a:latin typeface="Montserrat"/>
                <a:ea typeface="Montserrat"/>
                <a:cs typeface="Montserrat"/>
                <a:sym typeface="Montserrat"/>
              </a:rPr>
              <a:t>no</a:t>
            </a:r>
            <a:r>
              <a:rPr lang="en-US" sz="2299" strike="noStrike" u="none">
                <a:solidFill>
                  <a:srgbClr val="0D0D0D"/>
                </a:solidFill>
                <a:latin typeface="Montserrat"/>
                <a:ea typeface="Montserrat"/>
                <a:cs typeface="Montserrat"/>
                <a:sym typeface="Montserrat"/>
              </a:rPr>
              <a:t>tre </a:t>
            </a:r>
            <a:r>
              <a:rPr lang="en-US" sz="2299" strike="noStrike" u="none">
                <a:solidFill>
                  <a:srgbClr val="0D0D0D"/>
                </a:solidFill>
                <a:latin typeface="Montserrat"/>
                <a:ea typeface="Montserrat"/>
                <a:cs typeface="Montserrat"/>
                <a:sym typeface="Montserrat"/>
              </a:rPr>
              <a:t>PIB,</a:t>
            </a:r>
            <a:r>
              <a:rPr lang="en-US" sz="2299" strike="noStrike" u="none">
                <a:solidFill>
                  <a:srgbClr val="0D0D0D"/>
                </a:solidFill>
                <a:latin typeface="Montserrat"/>
                <a:ea typeface="Montserrat"/>
                <a:cs typeface="Montserrat"/>
                <a:sym typeface="Montserrat"/>
              </a:rPr>
              <a:t> </a:t>
            </a:r>
            <a:r>
              <a:rPr lang="en-US" sz="2299" strike="noStrike" u="none">
                <a:solidFill>
                  <a:srgbClr val="0D0D0D"/>
                </a:solidFill>
                <a:latin typeface="Montserrat"/>
                <a:ea typeface="Montserrat"/>
                <a:cs typeface="Montserrat"/>
                <a:sym typeface="Montserrat"/>
              </a:rPr>
              <a:t>s</a:t>
            </a:r>
            <a:r>
              <a:rPr lang="en-US" sz="2299" strike="noStrike" u="none">
                <a:solidFill>
                  <a:srgbClr val="0D0D0D"/>
                </a:solidFill>
                <a:latin typeface="Montserrat"/>
                <a:ea typeface="Montserrat"/>
                <a:cs typeface="Montserrat"/>
                <a:sym typeface="Montserrat"/>
              </a:rPr>
              <a:t>u</a:t>
            </a:r>
            <a:r>
              <a:rPr lang="en-US" sz="2299" strike="noStrike" u="none">
                <a:solidFill>
                  <a:srgbClr val="0D0D0D"/>
                </a:solidFill>
                <a:latin typeface="Montserrat"/>
                <a:ea typeface="Montserrat"/>
                <a:cs typeface="Montserrat"/>
                <a:sym typeface="Montserrat"/>
              </a:rPr>
              <a:t>b</a:t>
            </a:r>
            <a:r>
              <a:rPr lang="en-US" sz="2299" strike="noStrike" u="none">
                <a:solidFill>
                  <a:srgbClr val="0D0D0D"/>
                </a:solidFill>
                <a:latin typeface="Montserrat"/>
                <a:ea typeface="Montserrat"/>
                <a:cs typeface="Montserrat"/>
                <a:sym typeface="Montserrat"/>
              </a:rPr>
              <a:t>i</a:t>
            </a:r>
            <a:r>
              <a:rPr lang="en-US" sz="2299" strike="noStrike" u="none">
                <a:solidFill>
                  <a:srgbClr val="0D0D0D"/>
                </a:solidFill>
                <a:latin typeface="Montserrat"/>
                <a:ea typeface="Montserrat"/>
                <a:cs typeface="Montserrat"/>
                <a:sym typeface="Montserrat"/>
              </a:rPr>
              <a:t>t</a:t>
            </a:r>
            <a:r>
              <a:rPr lang="en-US" sz="2299" strike="noStrike" u="none">
                <a:solidFill>
                  <a:srgbClr val="0D0D0D"/>
                </a:solidFill>
                <a:latin typeface="Montserrat"/>
                <a:ea typeface="Montserrat"/>
                <a:cs typeface="Montserrat"/>
                <a:sym typeface="Montserrat"/>
              </a:rPr>
              <a:t> des menaces directes sur ses </a:t>
            </a:r>
            <a:r>
              <a:rPr lang="en-US" sz="2299" strike="noStrike" u="none">
                <a:solidFill>
                  <a:srgbClr val="0D0D0D"/>
                </a:solidFill>
                <a:latin typeface="Montserrat"/>
                <a:ea typeface="Montserrat"/>
                <a:cs typeface="Montserrat"/>
                <a:sym typeface="Montserrat"/>
              </a:rPr>
              <a:t>fi</a:t>
            </a:r>
            <a:r>
              <a:rPr lang="en-US" sz="2299" strike="noStrike" u="none">
                <a:solidFill>
                  <a:srgbClr val="0D0D0D"/>
                </a:solidFill>
                <a:latin typeface="Montserrat"/>
                <a:ea typeface="Montserrat"/>
                <a:cs typeface="Montserrat"/>
                <a:sym typeface="Montserrat"/>
              </a:rPr>
              <a:t>l</a:t>
            </a:r>
            <a:r>
              <a:rPr lang="en-US" sz="2299" strike="noStrike" u="none">
                <a:solidFill>
                  <a:srgbClr val="0D0D0D"/>
                </a:solidFill>
                <a:latin typeface="Montserrat"/>
                <a:ea typeface="Montserrat"/>
                <a:cs typeface="Montserrat"/>
                <a:sym typeface="Montserrat"/>
              </a:rPr>
              <a:t>iè</a:t>
            </a:r>
            <a:r>
              <a:rPr lang="en-US" sz="2299" strike="noStrike" u="none">
                <a:solidFill>
                  <a:srgbClr val="0D0D0D"/>
                </a:solidFill>
                <a:latin typeface="Montserrat"/>
                <a:ea typeface="Montserrat"/>
                <a:cs typeface="Montserrat"/>
                <a:sym typeface="Montserrat"/>
              </a:rPr>
              <a:t>res st</a:t>
            </a:r>
            <a:r>
              <a:rPr lang="en-US" sz="2299" strike="noStrike" u="none">
                <a:solidFill>
                  <a:srgbClr val="0D0D0D"/>
                </a:solidFill>
                <a:latin typeface="Montserrat"/>
                <a:ea typeface="Montserrat"/>
                <a:cs typeface="Montserrat"/>
                <a:sym typeface="Montserrat"/>
              </a:rPr>
              <a:t>r</a:t>
            </a:r>
            <a:r>
              <a:rPr lang="en-US" sz="2299" strike="noStrike" u="none">
                <a:solidFill>
                  <a:srgbClr val="0D0D0D"/>
                </a:solidFill>
                <a:latin typeface="Montserrat"/>
                <a:ea typeface="Montserrat"/>
                <a:cs typeface="Montserrat"/>
                <a:sym typeface="Montserrat"/>
              </a:rPr>
              <a:t>at</a:t>
            </a:r>
            <a:r>
              <a:rPr lang="en-US" sz="2299" strike="noStrike" u="none">
                <a:solidFill>
                  <a:srgbClr val="0D0D0D"/>
                </a:solidFill>
                <a:latin typeface="Montserrat"/>
                <a:ea typeface="Montserrat"/>
                <a:cs typeface="Montserrat"/>
                <a:sym typeface="Montserrat"/>
              </a:rPr>
              <a:t>ég</a:t>
            </a:r>
            <a:r>
              <a:rPr lang="en-US" sz="2299" strike="noStrike" u="none">
                <a:solidFill>
                  <a:srgbClr val="0D0D0D"/>
                </a:solidFill>
                <a:latin typeface="Montserrat"/>
                <a:ea typeface="Montserrat"/>
                <a:cs typeface="Montserrat"/>
                <a:sym typeface="Montserrat"/>
              </a:rPr>
              <a:t>iques comme </a:t>
            </a:r>
            <a:r>
              <a:rPr lang="en-US" b="true" sz="2299" strike="noStrike" u="none">
                <a:solidFill>
                  <a:srgbClr val="0D0D0D"/>
                </a:solidFill>
                <a:latin typeface="Montserrat Bold"/>
                <a:ea typeface="Montserrat Bold"/>
                <a:cs typeface="Montserrat Bold"/>
                <a:sym typeface="Montserrat Bold"/>
              </a:rPr>
              <a:t>le cacao </a:t>
            </a:r>
            <a:r>
              <a:rPr lang="en-US" b="true" sz="2299" strike="noStrike" u="none">
                <a:solidFill>
                  <a:srgbClr val="0D0D0D"/>
                </a:solidFill>
                <a:latin typeface="Montserrat Bold"/>
                <a:ea typeface="Montserrat Bold"/>
                <a:cs typeface="Montserrat Bold"/>
                <a:sym typeface="Montserrat Bold"/>
              </a:rPr>
              <a:t>et l'anaca</a:t>
            </a:r>
            <a:r>
              <a:rPr lang="en-US" b="true" sz="2299" strike="noStrike" u="none">
                <a:solidFill>
                  <a:srgbClr val="0D0D0D"/>
                </a:solidFill>
                <a:latin typeface="Montserrat Bold"/>
                <a:ea typeface="Montserrat Bold"/>
                <a:cs typeface="Montserrat Bold"/>
                <a:sym typeface="Montserrat Bold"/>
              </a:rPr>
              <a:t>r</a:t>
            </a:r>
            <a:r>
              <a:rPr lang="en-US" b="true" sz="2299" strike="noStrike" u="none">
                <a:solidFill>
                  <a:srgbClr val="0D0D0D"/>
                </a:solidFill>
                <a:latin typeface="Montserrat Bold"/>
                <a:ea typeface="Montserrat Bold"/>
                <a:cs typeface="Montserrat Bold"/>
                <a:sym typeface="Montserrat Bold"/>
              </a:rPr>
              <a:t>de</a:t>
            </a:r>
            <a:r>
              <a:rPr lang="en-US" sz="2299" strike="noStrike" u="none">
                <a:solidFill>
                  <a:srgbClr val="0D0D0D"/>
                </a:solidFill>
                <a:latin typeface="Montserrat"/>
                <a:ea typeface="Montserrat"/>
                <a:cs typeface="Montserrat"/>
                <a:sym typeface="Montserrat"/>
              </a:rPr>
              <a:t>. Parallèl</a:t>
            </a:r>
            <a:r>
              <a:rPr lang="en-US" sz="2299" strike="noStrike" u="none">
                <a:solidFill>
                  <a:srgbClr val="0D0D0D"/>
                </a:solidFill>
                <a:latin typeface="Montserrat"/>
                <a:ea typeface="Montserrat"/>
                <a:cs typeface="Montserrat"/>
                <a:sym typeface="Montserrat"/>
              </a:rPr>
              <a:t>eme</a:t>
            </a:r>
            <a:r>
              <a:rPr lang="en-US" sz="2299" strike="noStrike" u="none">
                <a:solidFill>
                  <a:srgbClr val="0D0D0D"/>
                </a:solidFill>
                <a:latin typeface="Montserrat"/>
                <a:ea typeface="Montserrat"/>
                <a:cs typeface="Montserrat"/>
                <a:sym typeface="Montserrat"/>
              </a:rPr>
              <a:t>nt, not</a:t>
            </a:r>
            <a:r>
              <a:rPr lang="en-US" sz="2299" strike="noStrike" u="none">
                <a:solidFill>
                  <a:srgbClr val="0D0D0D"/>
                </a:solidFill>
                <a:latin typeface="Montserrat"/>
                <a:ea typeface="Montserrat"/>
                <a:cs typeface="Montserrat"/>
                <a:sym typeface="Montserrat"/>
              </a:rPr>
              <a:t>r</a:t>
            </a:r>
            <a:r>
              <a:rPr lang="en-US" sz="2299" strike="noStrike" u="none">
                <a:solidFill>
                  <a:srgbClr val="0D0D0D"/>
                </a:solidFill>
                <a:latin typeface="Montserrat"/>
                <a:ea typeface="Montserrat"/>
                <a:cs typeface="Montserrat"/>
                <a:sym typeface="Montserrat"/>
              </a:rPr>
              <a:t>e</a:t>
            </a:r>
            <a:r>
              <a:rPr lang="en-US" sz="2299" strike="noStrike" u="none">
                <a:solidFill>
                  <a:srgbClr val="0D0D0D"/>
                </a:solidFill>
                <a:latin typeface="Montserrat"/>
                <a:ea typeface="Montserrat"/>
                <a:cs typeface="Montserrat"/>
                <a:sym typeface="Montserrat"/>
              </a:rPr>
              <a:t> </a:t>
            </a:r>
            <a:r>
              <a:rPr lang="en-US" b="true" sz="2299" strike="noStrike" u="none">
                <a:solidFill>
                  <a:srgbClr val="0D0D0D"/>
                </a:solidFill>
                <a:latin typeface="Montserrat Bold"/>
                <a:ea typeface="Montserrat Bold"/>
                <a:cs typeface="Montserrat Bold"/>
                <a:sym typeface="Montserrat Bold"/>
              </a:rPr>
              <a:t>product</a:t>
            </a:r>
            <a:r>
              <a:rPr lang="en-US" b="true" sz="2299" strike="noStrike" u="none">
                <a:solidFill>
                  <a:srgbClr val="0D0D0D"/>
                </a:solidFill>
                <a:latin typeface="Montserrat Bold"/>
                <a:ea typeface="Montserrat Bold"/>
                <a:cs typeface="Montserrat Bold"/>
                <a:sym typeface="Montserrat Bold"/>
              </a:rPr>
              <a:t>i</a:t>
            </a:r>
            <a:r>
              <a:rPr lang="en-US" b="true" sz="2299" strike="noStrike" u="none">
                <a:solidFill>
                  <a:srgbClr val="0D0D0D"/>
                </a:solidFill>
                <a:latin typeface="Montserrat Bold"/>
                <a:ea typeface="Montserrat Bold"/>
                <a:cs typeface="Montserrat Bold"/>
                <a:sym typeface="Montserrat Bold"/>
              </a:rPr>
              <a:t>on </a:t>
            </a:r>
            <a:r>
              <a:rPr lang="en-US" b="true" sz="2299" strike="noStrike" u="none">
                <a:solidFill>
                  <a:srgbClr val="0D0D0D"/>
                </a:solidFill>
                <a:latin typeface="Montserrat Bold"/>
                <a:ea typeface="Montserrat Bold"/>
                <a:cs typeface="Montserrat Bold"/>
                <a:sym typeface="Montserrat Bold"/>
              </a:rPr>
              <a:t>én</a:t>
            </a:r>
            <a:r>
              <a:rPr lang="en-US" b="true" sz="2299" strike="noStrike" u="none">
                <a:solidFill>
                  <a:srgbClr val="0D0D0D"/>
                </a:solidFill>
                <a:latin typeface="Montserrat Bold"/>
                <a:ea typeface="Montserrat Bold"/>
                <a:cs typeface="Montserrat Bold"/>
                <a:sym typeface="Montserrat Bold"/>
              </a:rPr>
              <a:t>e</a:t>
            </a:r>
            <a:r>
              <a:rPr lang="en-US" b="true" sz="2299" strike="noStrike" u="none">
                <a:solidFill>
                  <a:srgbClr val="0D0D0D"/>
                </a:solidFill>
                <a:latin typeface="Montserrat Bold"/>
                <a:ea typeface="Montserrat Bold"/>
                <a:cs typeface="Montserrat Bold"/>
                <a:sym typeface="Montserrat Bold"/>
              </a:rPr>
              <a:t>rgé</a:t>
            </a:r>
            <a:r>
              <a:rPr lang="en-US" b="true" sz="2299" strike="noStrike" u="none">
                <a:solidFill>
                  <a:srgbClr val="0D0D0D"/>
                </a:solidFill>
                <a:latin typeface="Montserrat Bold"/>
                <a:ea typeface="Montserrat Bold"/>
                <a:cs typeface="Montserrat Bold"/>
                <a:sym typeface="Montserrat Bold"/>
              </a:rPr>
              <a:t>ti</a:t>
            </a:r>
            <a:r>
              <a:rPr lang="en-US" b="true" sz="2299" strike="noStrike" u="none">
                <a:solidFill>
                  <a:srgbClr val="0D0D0D"/>
                </a:solidFill>
                <a:latin typeface="Montserrat Bold"/>
                <a:ea typeface="Montserrat Bold"/>
                <a:cs typeface="Montserrat Bold"/>
                <a:sym typeface="Montserrat Bold"/>
              </a:rPr>
              <a:t>q</a:t>
            </a:r>
            <a:r>
              <a:rPr lang="en-US" b="true" sz="2299" strike="noStrike" u="none">
                <a:solidFill>
                  <a:srgbClr val="0D0D0D"/>
                </a:solidFill>
                <a:latin typeface="Montserrat Bold"/>
                <a:ea typeface="Montserrat Bold"/>
                <a:cs typeface="Montserrat Bold"/>
                <a:sym typeface="Montserrat Bold"/>
              </a:rPr>
              <a:t>u</a:t>
            </a:r>
            <a:r>
              <a:rPr lang="en-US" b="true" sz="2299" strike="noStrike" u="none">
                <a:solidFill>
                  <a:srgbClr val="0D0D0D"/>
                </a:solidFill>
                <a:latin typeface="Montserrat Bold"/>
                <a:ea typeface="Montserrat Bold"/>
                <a:cs typeface="Montserrat Bold"/>
                <a:sym typeface="Montserrat Bold"/>
              </a:rPr>
              <a:t>e</a:t>
            </a:r>
            <a:r>
              <a:rPr lang="en-US" sz="2299" strike="noStrike" u="none">
                <a:solidFill>
                  <a:srgbClr val="0D0D0D"/>
                </a:solidFill>
                <a:latin typeface="Montserrat"/>
                <a:ea typeface="Montserrat"/>
                <a:cs typeface="Montserrat"/>
                <a:sym typeface="Montserrat"/>
              </a:rPr>
              <a:t>,</a:t>
            </a:r>
            <a:r>
              <a:rPr lang="en-US" sz="2299" strike="noStrike" u="none">
                <a:solidFill>
                  <a:srgbClr val="0D0D0D"/>
                </a:solidFill>
                <a:latin typeface="Montserrat"/>
                <a:ea typeface="Montserrat"/>
                <a:cs typeface="Montserrat"/>
                <a:sym typeface="Montserrat"/>
              </a:rPr>
              <a:t> </a:t>
            </a:r>
            <a:r>
              <a:rPr lang="en-US" sz="2299" strike="noStrike" u="none">
                <a:solidFill>
                  <a:srgbClr val="0D0D0D"/>
                </a:solidFill>
                <a:latin typeface="Montserrat"/>
                <a:ea typeface="Montserrat"/>
                <a:cs typeface="Montserrat"/>
                <a:sym typeface="Montserrat"/>
              </a:rPr>
              <a:t>f</a:t>
            </a:r>
            <a:r>
              <a:rPr lang="en-US" sz="2299" strike="noStrike" u="none">
                <a:solidFill>
                  <a:srgbClr val="0D0D0D"/>
                </a:solidFill>
                <a:latin typeface="Montserrat"/>
                <a:ea typeface="Montserrat"/>
                <a:cs typeface="Montserrat"/>
                <a:sym typeface="Montserrat"/>
              </a:rPr>
              <a:t>or</a:t>
            </a:r>
            <a:r>
              <a:rPr lang="en-US" sz="2299" strike="noStrike" u="none">
                <a:solidFill>
                  <a:srgbClr val="0D0D0D"/>
                </a:solidFill>
                <a:latin typeface="Montserrat"/>
                <a:ea typeface="Montserrat"/>
                <a:cs typeface="Montserrat"/>
                <a:sym typeface="Montserrat"/>
              </a:rPr>
              <a:t>t</a:t>
            </a:r>
            <a:r>
              <a:rPr lang="en-US" sz="2299" strike="noStrike" u="none">
                <a:solidFill>
                  <a:srgbClr val="0D0D0D"/>
                </a:solidFill>
                <a:latin typeface="Montserrat"/>
                <a:ea typeface="Montserrat"/>
                <a:cs typeface="Montserrat"/>
                <a:sym typeface="Montserrat"/>
              </a:rPr>
              <a:t>ement dép</a:t>
            </a:r>
            <a:r>
              <a:rPr lang="en-US" sz="2299" strike="noStrike" u="none">
                <a:solidFill>
                  <a:srgbClr val="0D0D0D"/>
                </a:solidFill>
                <a:latin typeface="Montserrat"/>
                <a:ea typeface="Montserrat"/>
                <a:cs typeface="Montserrat"/>
                <a:sym typeface="Montserrat"/>
              </a:rPr>
              <a:t>end</a:t>
            </a:r>
            <a:r>
              <a:rPr lang="en-US" sz="2299" strike="noStrike" u="none">
                <a:solidFill>
                  <a:srgbClr val="0D0D0D"/>
                </a:solidFill>
                <a:latin typeface="Montserrat"/>
                <a:ea typeface="Montserrat"/>
                <a:cs typeface="Montserrat"/>
                <a:sym typeface="Montserrat"/>
              </a:rPr>
              <a:t>an</a:t>
            </a:r>
            <a:r>
              <a:rPr lang="en-US" sz="2299" strike="noStrike" u="none">
                <a:solidFill>
                  <a:srgbClr val="0D0D0D"/>
                </a:solidFill>
                <a:latin typeface="Montserrat"/>
                <a:ea typeface="Montserrat"/>
                <a:cs typeface="Montserrat"/>
                <a:sym typeface="Montserrat"/>
              </a:rPr>
              <a:t>t</a:t>
            </a:r>
            <a:r>
              <a:rPr lang="en-US" sz="2299" strike="noStrike" u="none">
                <a:solidFill>
                  <a:srgbClr val="0D0D0D"/>
                </a:solidFill>
                <a:latin typeface="Montserrat"/>
                <a:ea typeface="Montserrat"/>
                <a:cs typeface="Montserrat"/>
                <a:sym typeface="Montserrat"/>
              </a:rPr>
              <a:t>e d</a:t>
            </a:r>
            <a:r>
              <a:rPr lang="en-US" sz="2299" strike="noStrike" u="none">
                <a:solidFill>
                  <a:srgbClr val="0D0D0D"/>
                </a:solidFill>
                <a:latin typeface="Montserrat"/>
                <a:ea typeface="Montserrat"/>
                <a:cs typeface="Montserrat"/>
                <a:sym typeface="Montserrat"/>
              </a:rPr>
              <a:t>e</a:t>
            </a:r>
            <a:r>
              <a:rPr lang="en-US" sz="2299" strike="noStrike" u="none">
                <a:solidFill>
                  <a:srgbClr val="0D0D0D"/>
                </a:solidFill>
                <a:latin typeface="Montserrat"/>
                <a:ea typeface="Montserrat"/>
                <a:cs typeface="Montserrat"/>
                <a:sym typeface="Montserrat"/>
              </a:rPr>
              <a:t> </a:t>
            </a:r>
            <a:r>
              <a:rPr lang="en-US" sz="2299" strike="noStrike" u="none">
                <a:solidFill>
                  <a:srgbClr val="0D0D0D"/>
                </a:solidFill>
                <a:latin typeface="Montserrat"/>
                <a:ea typeface="Montserrat"/>
                <a:cs typeface="Montserrat"/>
                <a:sym typeface="Montserrat"/>
              </a:rPr>
              <a:t>l'hy</a:t>
            </a:r>
            <a:r>
              <a:rPr lang="en-US" sz="2299" strike="noStrike" u="none">
                <a:solidFill>
                  <a:srgbClr val="0D0D0D"/>
                </a:solidFill>
                <a:latin typeface="Montserrat"/>
                <a:ea typeface="Montserrat"/>
                <a:cs typeface="Montserrat"/>
                <a:sym typeface="Montserrat"/>
              </a:rPr>
              <a:t>d</a:t>
            </a:r>
            <a:r>
              <a:rPr lang="en-US" sz="2299" strike="noStrike" u="none">
                <a:solidFill>
                  <a:srgbClr val="0D0D0D"/>
                </a:solidFill>
                <a:latin typeface="Montserrat"/>
                <a:ea typeface="Montserrat"/>
                <a:cs typeface="Montserrat"/>
                <a:sym typeface="Montserrat"/>
              </a:rPr>
              <a:t>ro</a:t>
            </a:r>
            <a:r>
              <a:rPr lang="en-US" sz="2299" strike="noStrike" u="none">
                <a:solidFill>
                  <a:srgbClr val="0D0D0D"/>
                </a:solidFill>
                <a:latin typeface="Montserrat"/>
                <a:ea typeface="Montserrat"/>
                <a:cs typeface="Montserrat"/>
                <a:sym typeface="Montserrat"/>
              </a:rPr>
              <a:t>é</a:t>
            </a:r>
            <a:r>
              <a:rPr lang="en-US" sz="2299" strike="noStrike" u="none">
                <a:solidFill>
                  <a:srgbClr val="0D0D0D"/>
                </a:solidFill>
                <a:latin typeface="Montserrat"/>
                <a:ea typeface="Montserrat"/>
                <a:cs typeface="Montserrat"/>
                <a:sym typeface="Montserrat"/>
              </a:rPr>
              <a:t>l</a:t>
            </a:r>
            <a:r>
              <a:rPr lang="en-US" sz="2299" strike="noStrike" u="none">
                <a:solidFill>
                  <a:srgbClr val="0D0D0D"/>
                </a:solidFill>
                <a:latin typeface="Montserrat"/>
                <a:ea typeface="Montserrat"/>
                <a:cs typeface="Montserrat"/>
                <a:sym typeface="Montserrat"/>
              </a:rPr>
              <a:t>e</a:t>
            </a:r>
            <a:r>
              <a:rPr lang="en-US" sz="2299" strike="noStrike" u="none">
                <a:solidFill>
                  <a:srgbClr val="0D0D0D"/>
                </a:solidFill>
                <a:latin typeface="Montserrat"/>
                <a:ea typeface="Montserrat"/>
                <a:cs typeface="Montserrat"/>
                <a:sym typeface="Montserrat"/>
              </a:rPr>
              <a:t>ct</a:t>
            </a:r>
            <a:r>
              <a:rPr lang="en-US" sz="2299" strike="noStrike" u="none">
                <a:solidFill>
                  <a:srgbClr val="0D0D0D"/>
                </a:solidFill>
                <a:latin typeface="Montserrat"/>
                <a:ea typeface="Montserrat"/>
                <a:cs typeface="Montserrat"/>
                <a:sym typeface="Montserrat"/>
              </a:rPr>
              <a:t>r</a:t>
            </a:r>
            <a:r>
              <a:rPr lang="en-US" sz="2299" strike="noStrike" u="none">
                <a:solidFill>
                  <a:srgbClr val="0D0D0D"/>
                </a:solidFill>
                <a:latin typeface="Montserrat"/>
                <a:ea typeface="Montserrat"/>
                <a:cs typeface="Montserrat"/>
                <a:sym typeface="Montserrat"/>
              </a:rPr>
              <a:t>ici</a:t>
            </a:r>
            <a:r>
              <a:rPr lang="en-US" sz="2299" strike="noStrike" u="none">
                <a:solidFill>
                  <a:srgbClr val="0D0D0D"/>
                </a:solidFill>
                <a:latin typeface="Montserrat"/>
                <a:ea typeface="Montserrat"/>
                <a:cs typeface="Montserrat"/>
                <a:sym typeface="Montserrat"/>
              </a:rPr>
              <a:t>té, e</a:t>
            </a:r>
            <a:r>
              <a:rPr lang="en-US" sz="2299" strike="noStrike" u="none">
                <a:solidFill>
                  <a:srgbClr val="0D0D0D"/>
                </a:solidFill>
                <a:latin typeface="Montserrat"/>
                <a:ea typeface="Montserrat"/>
                <a:cs typeface="Montserrat"/>
                <a:sym typeface="Montserrat"/>
              </a:rPr>
              <a:t>s</a:t>
            </a:r>
            <a:r>
              <a:rPr lang="en-US" sz="2299" strike="noStrike" u="none">
                <a:solidFill>
                  <a:srgbClr val="0D0D0D"/>
                </a:solidFill>
                <a:latin typeface="Montserrat"/>
                <a:ea typeface="Montserrat"/>
                <a:cs typeface="Montserrat"/>
                <a:sym typeface="Montserrat"/>
              </a:rPr>
              <a:t>t </a:t>
            </a:r>
            <a:r>
              <a:rPr lang="en-US" sz="2299" strike="noStrike" u="none">
                <a:solidFill>
                  <a:srgbClr val="0D0D0D"/>
                </a:solidFill>
                <a:latin typeface="Montserrat"/>
                <a:ea typeface="Montserrat"/>
                <a:cs typeface="Montserrat"/>
                <a:sym typeface="Montserrat"/>
              </a:rPr>
              <a:t>vulnérable à </a:t>
            </a:r>
            <a:r>
              <a:rPr lang="en-US" sz="2299" strike="noStrike" u="none">
                <a:solidFill>
                  <a:srgbClr val="0D0D0D"/>
                </a:solidFill>
                <a:latin typeface="Montserrat"/>
                <a:ea typeface="Montserrat"/>
                <a:cs typeface="Montserrat"/>
                <a:sym typeface="Montserrat"/>
              </a:rPr>
              <a:t>la baisse d</a:t>
            </a:r>
            <a:r>
              <a:rPr lang="en-US" sz="2299" strike="noStrike" u="none">
                <a:solidFill>
                  <a:srgbClr val="0D0D0D"/>
                </a:solidFill>
                <a:latin typeface="Montserrat"/>
                <a:ea typeface="Montserrat"/>
                <a:cs typeface="Montserrat"/>
                <a:sym typeface="Montserrat"/>
              </a:rPr>
              <a:t>u</a:t>
            </a:r>
            <a:r>
              <a:rPr lang="en-US" sz="2299" strike="noStrike" u="none">
                <a:solidFill>
                  <a:srgbClr val="0D0D0D"/>
                </a:solidFill>
                <a:latin typeface="Montserrat"/>
                <a:ea typeface="Montserrat"/>
                <a:cs typeface="Montserrat"/>
                <a:sym typeface="Montserrat"/>
              </a:rPr>
              <a:t> </a:t>
            </a:r>
            <a:r>
              <a:rPr lang="en-US" sz="2299" strike="noStrike" u="none">
                <a:solidFill>
                  <a:srgbClr val="0D0D0D"/>
                </a:solidFill>
                <a:latin typeface="Montserrat"/>
                <a:ea typeface="Montserrat"/>
                <a:cs typeface="Montserrat"/>
                <a:sym typeface="Montserrat"/>
              </a:rPr>
              <a:t>nive</a:t>
            </a:r>
            <a:r>
              <a:rPr lang="en-US" sz="2299" strike="noStrike" u="none">
                <a:solidFill>
                  <a:srgbClr val="0D0D0D"/>
                </a:solidFill>
                <a:latin typeface="Montserrat"/>
                <a:ea typeface="Montserrat"/>
                <a:cs typeface="Montserrat"/>
                <a:sym typeface="Montserrat"/>
              </a:rPr>
              <a:t>a</a:t>
            </a:r>
            <a:r>
              <a:rPr lang="en-US" sz="2299" strike="noStrike" u="none">
                <a:solidFill>
                  <a:srgbClr val="0D0D0D"/>
                </a:solidFill>
                <a:latin typeface="Montserrat"/>
                <a:ea typeface="Montserrat"/>
                <a:cs typeface="Montserrat"/>
                <a:sym typeface="Montserrat"/>
              </a:rPr>
              <a:t>u</a:t>
            </a:r>
            <a:r>
              <a:rPr lang="en-US" sz="2299" strike="noStrike" u="none">
                <a:solidFill>
                  <a:srgbClr val="0D0D0D"/>
                </a:solidFill>
                <a:latin typeface="Montserrat"/>
                <a:ea typeface="Montserrat"/>
                <a:cs typeface="Montserrat"/>
                <a:sym typeface="Montserrat"/>
              </a:rPr>
              <a:t> d</a:t>
            </a:r>
            <a:r>
              <a:rPr lang="en-US" sz="2299" strike="noStrike" u="none">
                <a:solidFill>
                  <a:srgbClr val="0D0D0D"/>
                </a:solidFill>
                <a:latin typeface="Montserrat"/>
                <a:ea typeface="Montserrat"/>
                <a:cs typeface="Montserrat"/>
                <a:sym typeface="Montserrat"/>
              </a:rPr>
              <a:t>es barrages</a:t>
            </a:r>
            <a:r>
              <a:rPr lang="en-US" sz="2299" strike="noStrike" u="none">
                <a:solidFill>
                  <a:srgbClr val="0D0D0D"/>
                </a:solidFill>
                <a:latin typeface="Montserrat"/>
                <a:ea typeface="Montserrat"/>
                <a:cs typeface="Montserrat"/>
                <a:sym typeface="Montserrat"/>
              </a:rPr>
              <a:t>, et nos i</a:t>
            </a:r>
            <a:r>
              <a:rPr lang="en-US" sz="2299" strike="noStrike" u="none">
                <a:solidFill>
                  <a:srgbClr val="0D0D0D"/>
                </a:solidFill>
                <a:latin typeface="Montserrat"/>
                <a:ea typeface="Montserrat"/>
                <a:cs typeface="Montserrat"/>
                <a:sym typeface="Montserrat"/>
              </a:rPr>
              <a:t>nfr</a:t>
            </a:r>
            <a:r>
              <a:rPr lang="en-US" sz="2299" strike="noStrike" u="none">
                <a:solidFill>
                  <a:srgbClr val="0D0D0D"/>
                </a:solidFill>
                <a:latin typeface="Montserrat"/>
                <a:ea typeface="Montserrat"/>
                <a:cs typeface="Montserrat"/>
                <a:sym typeface="Montserrat"/>
              </a:rPr>
              <a:t>as</a:t>
            </a:r>
            <a:r>
              <a:rPr lang="en-US" sz="2299" strike="noStrike" u="none">
                <a:solidFill>
                  <a:srgbClr val="0D0D0D"/>
                </a:solidFill>
                <a:latin typeface="Montserrat"/>
                <a:ea typeface="Montserrat"/>
                <a:cs typeface="Montserrat"/>
                <a:sym typeface="Montserrat"/>
              </a:rPr>
              <a:t>tru</a:t>
            </a:r>
            <a:r>
              <a:rPr lang="en-US" sz="2299" strike="noStrike" u="none">
                <a:solidFill>
                  <a:srgbClr val="0D0D0D"/>
                </a:solidFill>
                <a:latin typeface="Montserrat"/>
                <a:ea typeface="Montserrat"/>
                <a:cs typeface="Montserrat"/>
                <a:sym typeface="Montserrat"/>
              </a:rPr>
              <a:t>c</a:t>
            </a:r>
            <a:r>
              <a:rPr lang="en-US" sz="2299" strike="noStrike" u="none">
                <a:solidFill>
                  <a:srgbClr val="0D0D0D"/>
                </a:solidFill>
                <a:latin typeface="Montserrat"/>
                <a:ea typeface="Montserrat"/>
                <a:cs typeface="Montserrat"/>
                <a:sym typeface="Montserrat"/>
              </a:rPr>
              <a:t>t</a:t>
            </a:r>
            <a:r>
              <a:rPr lang="en-US" sz="2299" strike="noStrike" u="none">
                <a:solidFill>
                  <a:srgbClr val="0D0D0D"/>
                </a:solidFill>
                <a:latin typeface="Montserrat"/>
                <a:ea typeface="Montserrat"/>
                <a:cs typeface="Montserrat"/>
                <a:sym typeface="Montserrat"/>
              </a:rPr>
              <a:t>ur</a:t>
            </a:r>
            <a:r>
              <a:rPr lang="en-US" sz="2299" strike="noStrike" u="none">
                <a:solidFill>
                  <a:srgbClr val="0D0D0D"/>
                </a:solidFill>
                <a:latin typeface="Montserrat"/>
                <a:ea typeface="Montserrat"/>
                <a:cs typeface="Montserrat"/>
                <a:sym typeface="Montserrat"/>
              </a:rPr>
              <a:t>es</a:t>
            </a:r>
            <a:r>
              <a:rPr lang="en-US" sz="2299" strike="noStrike" u="none">
                <a:solidFill>
                  <a:srgbClr val="0D0D0D"/>
                </a:solidFill>
                <a:latin typeface="Montserrat"/>
                <a:ea typeface="Montserrat"/>
                <a:cs typeface="Montserrat"/>
                <a:sym typeface="Montserrat"/>
              </a:rPr>
              <a:t> subissent</a:t>
            </a:r>
            <a:r>
              <a:rPr lang="en-US" sz="2299" strike="noStrike" u="none">
                <a:solidFill>
                  <a:srgbClr val="0D0D0D"/>
                </a:solidFill>
                <a:latin typeface="Montserrat"/>
                <a:ea typeface="Montserrat"/>
                <a:cs typeface="Montserrat"/>
                <a:sym typeface="Montserrat"/>
              </a:rPr>
              <a:t> d</a:t>
            </a:r>
            <a:r>
              <a:rPr lang="en-US" sz="2299" strike="noStrike" u="none">
                <a:solidFill>
                  <a:srgbClr val="0D0D0D"/>
                </a:solidFill>
                <a:latin typeface="Montserrat"/>
                <a:ea typeface="Montserrat"/>
                <a:cs typeface="Montserrat"/>
                <a:sym typeface="Montserrat"/>
              </a:rPr>
              <a:t>e</a:t>
            </a:r>
            <a:r>
              <a:rPr lang="en-US" sz="2299" strike="noStrike" u="none">
                <a:solidFill>
                  <a:srgbClr val="0D0D0D"/>
                </a:solidFill>
                <a:latin typeface="Montserrat"/>
                <a:ea typeface="Montserrat"/>
                <a:cs typeface="Montserrat"/>
                <a:sym typeface="Montserrat"/>
              </a:rPr>
              <a:t>s</a:t>
            </a:r>
            <a:r>
              <a:rPr lang="en-US" sz="2299" strike="noStrike" u="none">
                <a:solidFill>
                  <a:srgbClr val="0D0D0D"/>
                </a:solidFill>
                <a:latin typeface="Montserrat"/>
                <a:ea typeface="Montserrat"/>
                <a:cs typeface="Montserrat"/>
                <a:sym typeface="Montserrat"/>
              </a:rPr>
              <a:t> </a:t>
            </a:r>
            <a:r>
              <a:rPr lang="en-US" b="true" sz="2299" strike="noStrike" u="none">
                <a:solidFill>
                  <a:srgbClr val="0D0D0D"/>
                </a:solidFill>
                <a:latin typeface="Montserrat Bold"/>
                <a:ea typeface="Montserrat Bold"/>
                <a:cs typeface="Montserrat Bold"/>
                <a:sym typeface="Montserrat Bold"/>
              </a:rPr>
              <a:t>coû</a:t>
            </a:r>
            <a:r>
              <a:rPr lang="en-US" b="true" sz="2299" strike="noStrike" u="none">
                <a:solidFill>
                  <a:srgbClr val="0D0D0D"/>
                </a:solidFill>
                <a:latin typeface="Montserrat Bold"/>
                <a:ea typeface="Montserrat Bold"/>
                <a:cs typeface="Montserrat Bold"/>
                <a:sym typeface="Montserrat Bold"/>
              </a:rPr>
              <a:t>ts </a:t>
            </a:r>
            <a:r>
              <a:rPr lang="en-US" b="true" sz="2299" strike="noStrike" u="none">
                <a:solidFill>
                  <a:srgbClr val="0D0D0D"/>
                </a:solidFill>
                <a:latin typeface="Montserrat Bold"/>
                <a:ea typeface="Montserrat Bold"/>
                <a:cs typeface="Montserrat Bold"/>
                <a:sym typeface="Montserrat Bold"/>
              </a:rPr>
              <a:t>d</a:t>
            </a:r>
            <a:r>
              <a:rPr lang="en-US" b="true" sz="2299" strike="noStrike" u="none">
                <a:solidFill>
                  <a:srgbClr val="0D0D0D"/>
                </a:solidFill>
                <a:latin typeface="Montserrat Bold"/>
                <a:ea typeface="Montserrat Bold"/>
                <a:cs typeface="Montserrat Bold"/>
                <a:sym typeface="Montserrat Bold"/>
              </a:rPr>
              <a:t>e re</a:t>
            </a:r>
            <a:r>
              <a:rPr lang="en-US" b="true" sz="2299" strike="noStrike" u="none">
                <a:solidFill>
                  <a:srgbClr val="0D0D0D"/>
                </a:solidFill>
                <a:latin typeface="Montserrat Bold"/>
                <a:ea typeface="Montserrat Bold"/>
                <a:cs typeface="Montserrat Bold"/>
                <a:sym typeface="Montserrat Bold"/>
              </a:rPr>
              <a:t>co</a:t>
            </a:r>
            <a:r>
              <a:rPr lang="en-US" b="true" sz="2299" strike="noStrike" u="none">
                <a:solidFill>
                  <a:srgbClr val="0D0D0D"/>
                </a:solidFill>
                <a:latin typeface="Montserrat Bold"/>
                <a:ea typeface="Montserrat Bold"/>
                <a:cs typeface="Montserrat Bold"/>
                <a:sym typeface="Montserrat Bold"/>
              </a:rPr>
              <a:t>ns</a:t>
            </a:r>
            <a:r>
              <a:rPr lang="en-US" b="true" sz="2299" strike="noStrike" u="none">
                <a:solidFill>
                  <a:srgbClr val="0D0D0D"/>
                </a:solidFill>
                <a:latin typeface="Montserrat Bold"/>
                <a:ea typeface="Montserrat Bold"/>
                <a:cs typeface="Montserrat Bold"/>
                <a:sym typeface="Montserrat Bold"/>
              </a:rPr>
              <a:t>truction</a:t>
            </a:r>
            <a:r>
              <a:rPr lang="en-US" b="true" sz="2299" strike="noStrike" u="none">
                <a:solidFill>
                  <a:srgbClr val="0D0D0D"/>
                </a:solidFill>
                <a:latin typeface="Montserrat Bold"/>
                <a:ea typeface="Montserrat Bold"/>
                <a:cs typeface="Montserrat Bold"/>
                <a:sym typeface="Montserrat Bold"/>
              </a:rPr>
              <a:t> de </a:t>
            </a:r>
            <a:r>
              <a:rPr lang="en-US" b="true" sz="2299" strike="noStrike" u="none">
                <a:solidFill>
                  <a:srgbClr val="0D0D0D"/>
                </a:solidFill>
                <a:latin typeface="Montserrat Bold"/>
                <a:ea typeface="Montserrat Bold"/>
                <a:cs typeface="Montserrat Bold"/>
                <a:sym typeface="Montserrat Bold"/>
              </a:rPr>
              <a:t>p</a:t>
            </a:r>
            <a:r>
              <a:rPr lang="en-US" b="true" sz="2299" strike="noStrike" u="none">
                <a:solidFill>
                  <a:srgbClr val="0D0D0D"/>
                </a:solidFill>
                <a:latin typeface="Montserrat Bold"/>
                <a:ea typeface="Montserrat Bold"/>
                <a:cs typeface="Montserrat Bold"/>
                <a:sym typeface="Montserrat Bold"/>
              </a:rPr>
              <a:t>l</a:t>
            </a:r>
            <a:r>
              <a:rPr lang="en-US" b="true" sz="2299" strike="noStrike" u="none">
                <a:solidFill>
                  <a:srgbClr val="0D0D0D"/>
                </a:solidFill>
                <a:latin typeface="Montserrat Bold"/>
                <a:ea typeface="Montserrat Bold"/>
                <a:cs typeface="Montserrat Bold"/>
                <a:sym typeface="Montserrat Bold"/>
              </a:rPr>
              <a:t>u</a:t>
            </a:r>
            <a:r>
              <a:rPr lang="en-US" b="true" sz="2299" strike="noStrike" u="none">
                <a:solidFill>
                  <a:srgbClr val="0D0D0D"/>
                </a:solidFill>
                <a:latin typeface="Montserrat Bold"/>
                <a:ea typeface="Montserrat Bold"/>
                <a:cs typeface="Montserrat Bold"/>
                <a:sym typeface="Montserrat Bold"/>
              </a:rPr>
              <a:t>s e</a:t>
            </a:r>
            <a:r>
              <a:rPr lang="en-US" b="true" sz="2299" strike="noStrike" u="none">
                <a:solidFill>
                  <a:srgbClr val="0D0D0D"/>
                </a:solidFill>
                <a:latin typeface="Montserrat Bold"/>
                <a:ea typeface="Montserrat Bold"/>
                <a:cs typeface="Montserrat Bold"/>
                <a:sym typeface="Montserrat Bold"/>
              </a:rPr>
              <a:t>n</a:t>
            </a:r>
            <a:r>
              <a:rPr lang="en-US" b="true" sz="2299" strike="noStrike" u="none">
                <a:solidFill>
                  <a:srgbClr val="0D0D0D"/>
                </a:solidFill>
                <a:latin typeface="Montserrat Bold"/>
                <a:ea typeface="Montserrat Bold"/>
                <a:cs typeface="Montserrat Bold"/>
                <a:sym typeface="Montserrat Bold"/>
              </a:rPr>
              <a:t> p</a:t>
            </a:r>
            <a:r>
              <a:rPr lang="en-US" b="true" sz="2299" strike="noStrike" u="none">
                <a:solidFill>
                  <a:srgbClr val="0D0D0D"/>
                </a:solidFill>
                <a:latin typeface="Montserrat Bold"/>
                <a:ea typeface="Montserrat Bold"/>
                <a:cs typeface="Montserrat Bold"/>
                <a:sym typeface="Montserrat Bold"/>
              </a:rPr>
              <a:t>lu</a:t>
            </a:r>
            <a:r>
              <a:rPr lang="en-US" b="true" sz="2299" strike="noStrike" u="none">
                <a:solidFill>
                  <a:srgbClr val="0D0D0D"/>
                </a:solidFill>
                <a:latin typeface="Montserrat Bold"/>
                <a:ea typeface="Montserrat Bold"/>
                <a:cs typeface="Montserrat Bold"/>
                <a:sym typeface="Montserrat Bold"/>
              </a:rPr>
              <a:t>s éle</a:t>
            </a:r>
            <a:r>
              <a:rPr lang="en-US" b="true" sz="2299" strike="noStrike" u="none">
                <a:solidFill>
                  <a:srgbClr val="0D0D0D"/>
                </a:solidFill>
                <a:latin typeface="Montserrat Bold"/>
                <a:ea typeface="Montserrat Bold"/>
                <a:cs typeface="Montserrat Bold"/>
                <a:sym typeface="Montserrat Bold"/>
              </a:rPr>
              <a:t>vés a</a:t>
            </a:r>
            <a:r>
              <a:rPr lang="en-US" b="true" sz="2299" strike="noStrike" u="none">
                <a:solidFill>
                  <a:srgbClr val="0D0D0D"/>
                </a:solidFill>
                <a:latin typeface="Montserrat Bold"/>
                <a:ea typeface="Montserrat Bold"/>
                <a:cs typeface="Montserrat Bold"/>
                <a:sym typeface="Montserrat Bold"/>
              </a:rPr>
              <a:t>p</a:t>
            </a:r>
            <a:r>
              <a:rPr lang="en-US" b="true" sz="2299" strike="noStrike" u="none">
                <a:solidFill>
                  <a:srgbClr val="0D0D0D"/>
                </a:solidFill>
                <a:latin typeface="Montserrat Bold"/>
                <a:ea typeface="Montserrat Bold"/>
                <a:cs typeface="Montserrat Bold"/>
                <a:sym typeface="Montserrat Bold"/>
              </a:rPr>
              <a:t>rès ch</a:t>
            </a:r>
            <a:r>
              <a:rPr lang="en-US" b="true" sz="2299" strike="noStrike" u="none">
                <a:solidFill>
                  <a:srgbClr val="0D0D0D"/>
                </a:solidFill>
                <a:latin typeface="Montserrat Bold"/>
                <a:ea typeface="Montserrat Bold"/>
                <a:cs typeface="Montserrat Bold"/>
                <a:sym typeface="Montserrat Bold"/>
              </a:rPr>
              <a:t>a</a:t>
            </a:r>
            <a:r>
              <a:rPr lang="en-US" b="true" sz="2299" strike="noStrike" u="none">
                <a:solidFill>
                  <a:srgbClr val="0D0D0D"/>
                </a:solidFill>
                <a:latin typeface="Montserrat Bold"/>
                <a:ea typeface="Montserrat Bold"/>
                <a:cs typeface="Montserrat Bold"/>
                <a:sym typeface="Montserrat Bold"/>
              </a:rPr>
              <a:t>que ca</a:t>
            </a:r>
            <a:r>
              <a:rPr lang="en-US" b="true" sz="2299" strike="noStrike" u="none">
                <a:solidFill>
                  <a:srgbClr val="0D0D0D"/>
                </a:solidFill>
                <a:latin typeface="Montserrat Bold"/>
                <a:ea typeface="Montserrat Bold"/>
                <a:cs typeface="Montserrat Bold"/>
                <a:sym typeface="Montserrat Bold"/>
              </a:rPr>
              <a:t>t</a:t>
            </a:r>
            <a:r>
              <a:rPr lang="en-US" b="true" sz="2299" strike="noStrike" u="none">
                <a:solidFill>
                  <a:srgbClr val="0D0D0D"/>
                </a:solidFill>
                <a:latin typeface="Montserrat Bold"/>
                <a:ea typeface="Montserrat Bold"/>
                <a:cs typeface="Montserrat Bold"/>
                <a:sym typeface="Montserrat Bold"/>
              </a:rPr>
              <a:t>a</a:t>
            </a:r>
            <a:r>
              <a:rPr lang="en-US" b="true" sz="2299" strike="noStrike" u="none">
                <a:solidFill>
                  <a:srgbClr val="0D0D0D"/>
                </a:solidFill>
                <a:latin typeface="Montserrat Bold"/>
                <a:ea typeface="Montserrat Bold"/>
                <a:cs typeface="Montserrat Bold"/>
                <a:sym typeface="Montserrat Bold"/>
              </a:rPr>
              <a:t>s</a:t>
            </a:r>
            <a:r>
              <a:rPr lang="en-US" b="true" sz="2299" strike="noStrike" u="none">
                <a:solidFill>
                  <a:srgbClr val="0D0D0D"/>
                </a:solidFill>
                <a:latin typeface="Montserrat Bold"/>
                <a:ea typeface="Montserrat Bold"/>
                <a:cs typeface="Montserrat Bold"/>
                <a:sym typeface="Montserrat Bold"/>
              </a:rPr>
              <a:t>trophe</a:t>
            </a:r>
            <a:r>
              <a:rPr lang="en-US" sz="2299" strike="noStrike" u="none">
                <a:solidFill>
                  <a:srgbClr val="0D0D0D"/>
                </a:solidFill>
                <a:latin typeface="Montserrat"/>
                <a:ea typeface="Montserrat"/>
                <a:cs typeface="Montserrat"/>
                <a:sym typeface="Montserrat"/>
              </a:rPr>
              <a:t>.</a:t>
            </a:r>
          </a:p>
        </p:txBody>
      </p:sp>
      <p:sp>
        <p:nvSpPr>
          <p:cNvPr name="TextBox 14" id="14"/>
          <p:cNvSpPr txBox="true"/>
          <p:nvPr/>
        </p:nvSpPr>
        <p:spPr>
          <a:xfrm rot="0">
            <a:off x="8485992" y="540568"/>
            <a:ext cx="7060045" cy="1048071"/>
          </a:xfrm>
          <a:prstGeom prst="rect">
            <a:avLst/>
          </a:prstGeom>
        </p:spPr>
        <p:txBody>
          <a:bodyPr anchor="t" rtlCol="false" tIns="0" lIns="0" bIns="0" rIns="0">
            <a:spAutoFit/>
          </a:bodyPr>
          <a:lstStyle/>
          <a:p>
            <a:pPr algn="l">
              <a:lnSpc>
                <a:spcPts val="7857"/>
              </a:lnSpc>
            </a:pPr>
            <a:r>
              <a:rPr lang="en-US" sz="5612" spc="-72" b="true">
                <a:solidFill>
                  <a:srgbClr val="000000"/>
                </a:solidFill>
                <a:latin typeface="Helvetica World Bold"/>
                <a:ea typeface="Helvetica World Bold"/>
                <a:cs typeface="Helvetica World Bold"/>
                <a:sym typeface="Helvetica World Bold"/>
              </a:rPr>
              <a:t>Introduction 2/3</a:t>
            </a:r>
          </a:p>
        </p:txBody>
      </p:sp>
      <p:sp>
        <p:nvSpPr>
          <p:cNvPr name="TextBox 15" id="15"/>
          <p:cNvSpPr txBox="true"/>
          <p:nvPr/>
        </p:nvSpPr>
        <p:spPr>
          <a:xfrm rot="0">
            <a:off x="8485992" y="1853839"/>
            <a:ext cx="7153843" cy="443863"/>
          </a:xfrm>
          <a:prstGeom prst="rect">
            <a:avLst/>
          </a:prstGeom>
        </p:spPr>
        <p:txBody>
          <a:bodyPr anchor="t" rtlCol="false" tIns="0" lIns="0" bIns="0" rIns="0">
            <a:spAutoFit/>
          </a:bodyPr>
          <a:lstStyle/>
          <a:p>
            <a:pPr algn="just">
              <a:lnSpc>
                <a:spcPts val="3360"/>
              </a:lnSpc>
            </a:pPr>
            <a:r>
              <a:rPr lang="en-US" b="true" sz="2400">
                <a:solidFill>
                  <a:srgbClr val="C34D24"/>
                </a:solidFill>
                <a:latin typeface="Helvetica World Bold"/>
                <a:ea typeface="Helvetica World Bold"/>
                <a:cs typeface="Helvetica World Bold"/>
                <a:sym typeface="Helvetica World Bold"/>
              </a:rPr>
              <a:t>ENJEUX ÉCONOMIQUES ET SOCIAUX</a:t>
            </a:r>
          </a:p>
        </p:txBody>
      </p:sp>
      <p:grpSp>
        <p:nvGrpSpPr>
          <p:cNvPr name="Group 16" id="16"/>
          <p:cNvGrpSpPr/>
          <p:nvPr/>
        </p:nvGrpSpPr>
        <p:grpSpPr>
          <a:xfrm rot="0">
            <a:off x="0" y="5602798"/>
            <a:ext cx="5272689" cy="4318619"/>
            <a:chOff x="0" y="0"/>
            <a:chExt cx="1432021" cy="1172903"/>
          </a:xfrm>
        </p:grpSpPr>
        <p:sp>
          <p:nvSpPr>
            <p:cNvPr name="Freeform 17" id="17"/>
            <p:cNvSpPr/>
            <p:nvPr/>
          </p:nvSpPr>
          <p:spPr>
            <a:xfrm flipH="false" flipV="false" rot="0">
              <a:off x="0" y="0"/>
              <a:ext cx="1432021" cy="1172903"/>
            </a:xfrm>
            <a:custGeom>
              <a:avLst/>
              <a:gdLst/>
              <a:ahLst/>
              <a:cxnLst/>
              <a:rect r="r" b="b" t="t" l="l"/>
              <a:pathLst>
                <a:path h="1172903" w="1432021">
                  <a:moveTo>
                    <a:pt x="7342" y="0"/>
                  </a:moveTo>
                  <a:lnTo>
                    <a:pt x="1424679" y="0"/>
                  </a:lnTo>
                  <a:cubicBezTo>
                    <a:pt x="1428734" y="0"/>
                    <a:pt x="1432021" y="3287"/>
                    <a:pt x="1432021" y="7342"/>
                  </a:cubicBezTo>
                  <a:lnTo>
                    <a:pt x="1432021" y="1165561"/>
                  </a:lnTo>
                  <a:cubicBezTo>
                    <a:pt x="1432021" y="1169616"/>
                    <a:pt x="1428734" y="1172903"/>
                    <a:pt x="1424679" y="1172903"/>
                  </a:cubicBezTo>
                  <a:lnTo>
                    <a:pt x="7342" y="1172903"/>
                  </a:lnTo>
                  <a:cubicBezTo>
                    <a:pt x="5394" y="1172903"/>
                    <a:pt x="3527" y="1172129"/>
                    <a:pt x="2150" y="1170752"/>
                  </a:cubicBezTo>
                  <a:cubicBezTo>
                    <a:pt x="773" y="1169376"/>
                    <a:pt x="0" y="1167508"/>
                    <a:pt x="0" y="1165561"/>
                  </a:cubicBezTo>
                  <a:lnTo>
                    <a:pt x="0" y="7342"/>
                  </a:lnTo>
                  <a:cubicBezTo>
                    <a:pt x="0" y="3287"/>
                    <a:pt x="3287" y="0"/>
                    <a:pt x="7342" y="0"/>
                  </a:cubicBezTo>
                  <a:close/>
                </a:path>
              </a:pathLst>
            </a:custGeom>
            <a:blipFill>
              <a:blip r:embed="rId3"/>
              <a:stretch>
                <a:fillRect l="-4603" t="0" r="-4603" b="0"/>
              </a:stretch>
            </a:blipFill>
          </p:spPr>
        </p:sp>
      </p:grpSp>
      <p:sp>
        <p:nvSpPr>
          <p:cNvPr name="Freeform 18" id="18"/>
          <p:cNvSpPr/>
          <p:nvPr/>
        </p:nvSpPr>
        <p:spPr>
          <a:xfrm flipH="false" flipV="false" rot="0">
            <a:off x="5234032" y="3491380"/>
            <a:ext cx="2341413" cy="6281270"/>
          </a:xfrm>
          <a:custGeom>
            <a:avLst/>
            <a:gdLst/>
            <a:ahLst/>
            <a:cxnLst/>
            <a:rect r="r" b="b" t="t" l="l"/>
            <a:pathLst>
              <a:path h="6281270" w="2341413">
                <a:moveTo>
                  <a:pt x="0" y="0"/>
                </a:moveTo>
                <a:lnTo>
                  <a:pt x="2341413" y="0"/>
                </a:lnTo>
                <a:lnTo>
                  <a:pt x="2341413" y="6281270"/>
                </a:lnTo>
                <a:lnTo>
                  <a:pt x="0" y="6281270"/>
                </a:lnTo>
                <a:lnTo>
                  <a:pt x="0" y="0"/>
                </a:lnTo>
                <a:close/>
              </a:path>
            </a:pathLst>
          </a:custGeom>
          <a:blipFill>
            <a:blip r:embed="rId4"/>
            <a:stretch>
              <a:fillRect l="-179954" t="0" r="-171670" b="-12334"/>
            </a:stretch>
          </a:blipFill>
        </p:spPr>
      </p:sp>
      <p:sp>
        <p:nvSpPr>
          <p:cNvPr name="TextBox 19" id="19"/>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02756" y="1206977"/>
            <a:ext cx="10287000" cy="7873047"/>
            <a:chOff x="0" y="0"/>
            <a:chExt cx="2709333" cy="2073560"/>
          </a:xfrm>
        </p:grpSpPr>
        <p:sp>
          <p:nvSpPr>
            <p:cNvPr name="Freeform 3" id="3"/>
            <p:cNvSpPr/>
            <p:nvPr/>
          </p:nvSpPr>
          <p:spPr>
            <a:xfrm flipH="false" flipV="false" rot="0">
              <a:off x="0" y="0"/>
              <a:ext cx="2709333" cy="2073560"/>
            </a:xfrm>
            <a:custGeom>
              <a:avLst/>
              <a:gdLst/>
              <a:ahLst/>
              <a:cxnLst/>
              <a:rect r="r" b="b" t="t" l="l"/>
              <a:pathLst>
                <a:path h="2073560" w="2709333">
                  <a:moveTo>
                    <a:pt x="0" y="0"/>
                  </a:moveTo>
                  <a:lnTo>
                    <a:pt x="2709333" y="0"/>
                  </a:lnTo>
                  <a:lnTo>
                    <a:pt x="2709333" y="2073560"/>
                  </a:lnTo>
                  <a:lnTo>
                    <a:pt x="0" y="2073560"/>
                  </a:lnTo>
                  <a:close/>
                </a:path>
              </a:pathLst>
            </a:custGeom>
            <a:solidFill>
              <a:srgbClr val="E6E6E6"/>
            </a:solidFill>
          </p:spPr>
        </p:sp>
        <p:sp>
          <p:nvSpPr>
            <p:cNvPr name="TextBox 4" id="4"/>
            <p:cNvSpPr txBox="true"/>
            <p:nvPr/>
          </p:nvSpPr>
          <p:spPr>
            <a:xfrm>
              <a:off x="0" y="-28575"/>
              <a:ext cx="2709333" cy="210213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903318"/>
            <a:ext cx="7092284" cy="8480363"/>
          </a:xfrm>
          <a:custGeom>
            <a:avLst/>
            <a:gdLst/>
            <a:ahLst/>
            <a:cxnLst/>
            <a:rect r="r" b="b" t="t" l="l"/>
            <a:pathLst>
              <a:path h="8480363" w="7092284">
                <a:moveTo>
                  <a:pt x="0" y="0"/>
                </a:moveTo>
                <a:lnTo>
                  <a:pt x="7092284" y="0"/>
                </a:lnTo>
                <a:lnTo>
                  <a:pt x="7092284" y="8480364"/>
                </a:lnTo>
                <a:lnTo>
                  <a:pt x="0" y="8480364"/>
                </a:lnTo>
                <a:lnTo>
                  <a:pt x="0" y="0"/>
                </a:lnTo>
                <a:close/>
              </a:path>
            </a:pathLst>
          </a:custGeom>
          <a:blipFill>
            <a:blip r:embed="rId2"/>
            <a:stretch>
              <a:fillRect l="-39597" t="0" r="-39597" b="0"/>
            </a:stretch>
          </a:blipFill>
        </p:spPr>
      </p:sp>
      <p:sp>
        <p:nvSpPr>
          <p:cNvPr name="TextBox 6" id="6"/>
          <p:cNvSpPr txBox="true"/>
          <p:nvPr/>
        </p:nvSpPr>
        <p:spPr>
          <a:xfrm rot="0">
            <a:off x="8918283" y="2827653"/>
            <a:ext cx="8997895" cy="4657403"/>
          </a:xfrm>
          <a:prstGeom prst="rect">
            <a:avLst/>
          </a:prstGeom>
        </p:spPr>
        <p:txBody>
          <a:bodyPr anchor="t" rtlCol="false" tIns="0" lIns="0" bIns="0" rIns="0">
            <a:spAutoFit/>
          </a:bodyPr>
          <a:lstStyle/>
          <a:p>
            <a:pPr algn="just">
              <a:lnSpc>
                <a:spcPts val="5337"/>
              </a:lnSpc>
            </a:pPr>
            <a:r>
              <a:rPr lang="en-US" sz="2320">
                <a:solidFill>
                  <a:srgbClr val="0D0D0D"/>
                </a:solidFill>
                <a:latin typeface="Montserrat"/>
                <a:ea typeface="Montserrat"/>
                <a:cs typeface="Montserrat"/>
                <a:sym typeface="Montserrat"/>
              </a:rPr>
              <a:t>Face à c</a:t>
            </a:r>
            <a:r>
              <a:rPr lang="en-US" sz="2320">
                <a:solidFill>
                  <a:srgbClr val="0D0D0D"/>
                </a:solidFill>
                <a:latin typeface="Montserrat"/>
                <a:ea typeface="Montserrat"/>
                <a:cs typeface="Montserrat"/>
                <a:sym typeface="Montserrat"/>
              </a:rPr>
              <a:t>e</a:t>
            </a:r>
            <a:r>
              <a:rPr lang="en-US" sz="2320">
                <a:solidFill>
                  <a:srgbClr val="0D0D0D"/>
                </a:solidFill>
                <a:latin typeface="Montserrat"/>
                <a:ea typeface="Montserrat"/>
                <a:cs typeface="Montserrat"/>
                <a:sym typeface="Montserrat"/>
              </a:rPr>
              <a:t>t</a:t>
            </a:r>
            <a:r>
              <a:rPr lang="en-US" sz="2320">
                <a:solidFill>
                  <a:srgbClr val="0D0D0D"/>
                </a:solidFill>
                <a:latin typeface="Montserrat"/>
                <a:ea typeface="Montserrat"/>
                <a:cs typeface="Montserrat"/>
                <a:sym typeface="Montserrat"/>
              </a:rPr>
              <a:t>te réalité, l</a:t>
            </a:r>
            <a:r>
              <a:rPr lang="en-US" sz="2320">
                <a:solidFill>
                  <a:srgbClr val="0D0D0D"/>
                </a:solidFill>
                <a:latin typeface="Montserrat"/>
                <a:ea typeface="Montserrat"/>
                <a:cs typeface="Montserrat"/>
                <a:sym typeface="Montserrat"/>
              </a:rPr>
              <a:t>e mandat de l</a:t>
            </a:r>
            <a:r>
              <a:rPr lang="en-US" sz="2320" strike="noStrike" u="none">
                <a:solidFill>
                  <a:srgbClr val="0D0D0D"/>
                </a:solidFill>
                <a:latin typeface="Montserrat"/>
                <a:ea typeface="Montserrat"/>
                <a:cs typeface="Montserrat"/>
                <a:sym typeface="Montserrat"/>
              </a:rPr>
              <a:t>a DGE évolue</a:t>
            </a:r>
            <a:r>
              <a:rPr lang="en-US" sz="2320" strike="noStrike" u="none">
                <a:solidFill>
                  <a:srgbClr val="0D0D0D"/>
                </a:solidFill>
                <a:latin typeface="Montserrat"/>
                <a:ea typeface="Montserrat"/>
                <a:cs typeface="Montserrat"/>
                <a:sym typeface="Montserrat"/>
              </a:rPr>
              <a:t>.</a:t>
            </a:r>
            <a:r>
              <a:rPr lang="en-US" sz="2320" strike="noStrike" u="none">
                <a:solidFill>
                  <a:srgbClr val="0D0D0D"/>
                </a:solidFill>
                <a:latin typeface="Montserrat"/>
                <a:ea typeface="Montserrat"/>
                <a:cs typeface="Montserrat"/>
                <a:sym typeface="Montserrat"/>
              </a:rPr>
              <a:t> Il est impé</a:t>
            </a:r>
            <a:r>
              <a:rPr lang="en-US" sz="2320" strike="noStrike" u="none">
                <a:solidFill>
                  <a:srgbClr val="0D0D0D"/>
                </a:solidFill>
                <a:latin typeface="Montserrat"/>
                <a:ea typeface="Montserrat"/>
                <a:cs typeface="Montserrat"/>
                <a:sym typeface="Montserrat"/>
              </a:rPr>
              <a:t>rat</a:t>
            </a:r>
            <a:r>
              <a:rPr lang="en-US" sz="2320" strike="noStrike" u="none">
                <a:solidFill>
                  <a:srgbClr val="0D0D0D"/>
                </a:solidFill>
                <a:latin typeface="Montserrat"/>
                <a:ea typeface="Montserrat"/>
                <a:cs typeface="Montserrat"/>
                <a:sym typeface="Montserrat"/>
              </a:rPr>
              <a:t>i</a:t>
            </a:r>
            <a:r>
              <a:rPr lang="en-US" sz="2320" strike="noStrike" u="none">
                <a:solidFill>
                  <a:srgbClr val="0D0D0D"/>
                </a:solidFill>
                <a:latin typeface="Montserrat"/>
                <a:ea typeface="Montserrat"/>
                <a:cs typeface="Montserrat"/>
                <a:sym typeface="Montserrat"/>
              </a:rPr>
              <a:t>f</a:t>
            </a:r>
            <a:r>
              <a:rPr lang="en-US" sz="2320" strike="noStrike" u="none">
                <a:solidFill>
                  <a:srgbClr val="0D0D0D"/>
                </a:solidFill>
                <a:latin typeface="Montserrat"/>
                <a:ea typeface="Montserrat"/>
                <a:cs typeface="Montserrat"/>
                <a:sym typeface="Montserrat"/>
              </a:rPr>
              <a:t> de passer d'un</a:t>
            </a:r>
            <a:r>
              <a:rPr lang="en-US" sz="2320" strike="noStrike" u="none">
                <a:solidFill>
                  <a:srgbClr val="0D0D0D"/>
                </a:solidFill>
                <a:latin typeface="Montserrat"/>
                <a:ea typeface="Montserrat"/>
                <a:cs typeface="Montserrat"/>
                <a:sym typeface="Montserrat"/>
              </a:rPr>
              <a:t>e </a:t>
            </a:r>
            <a:r>
              <a:rPr lang="en-US" sz="2320" strike="noStrike" u="none">
                <a:solidFill>
                  <a:srgbClr val="0D0D0D"/>
                </a:solidFill>
                <a:latin typeface="Montserrat"/>
                <a:ea typeface="Montserrat"/>
                <a:cs typeface="Montserrat"/>
                <a:sym typeface="Montserrat"/>
              </a:rPr>
              <a:t>évaluat</a:t>
            </a:r>
            <a:r>
              <a:rPr lang="en-US" sz="2320" strike="noStrike" u="none">
                <a:solidFill>
                  <a:srgbClr val="0D0D0D"/>
                </a:solidFill>
                <a:latin typeface="Montserrat"/>
                <a:ea typeface="Montserrat"/>
                <a:cs typeface="Montserrat"/>
                <a:sym typeface="Montserrat"/>
              </a:rPr>
              <a:t>io</a:t>
            </a:r>
            <a:r>
              <a:rPr lang="en-US" sz="2320" strike="noStrike" u="none">
                <a:solidFill>
                  <a:srgbClr val="0D0D0D"/>
                </a:solidFill>
                <a:latin typeface="Montserrat"/>
                <a:ea typeface="Montserrat"/>
                <a:cs typeface="Montserrat"/>
                <a:sym typeface="Montserrat"/>
              </a:rPr>
              <a:t>n souvent qualitative des risques à une quantification s</a:t>
            </a:r>
            <a:r>
              <a:rPr lang="en-US" sz="2320" strike="noStrike" u="none">
                <a:solidFill>
                  <a:srgbClr val="0D0D0D"/>
                </a:solidFill>
                <a:latin typeface="Montserrat"/>
                <a:ea typeface="Montserrat"/>
                <a:cs typeface="Montserrat"/>
                <a:sym typeface="Montserrat"/>
              </a:rPr>
              <a:t>ci</a:t>
            </a:r>
            <a:r>
              <a:rPr lang="en-US" sz="2320" strike="noStrike" u="none">
                <a:solidFill>
                  <a:srgbClr val="0D0D0D"/>
                </a:solidFill>
                <a:latin typeface="Montserrat"/>
                <a:ea typeface="Montserrat"/>
                <a:cs typeface="Montserrat"/>
                <a:sym typeface="Montserrat"/>
              </a:rPr>
              <a:t>e</a:t>
            </a:r>
            <a:r>
              <a:rPr lang="en-US" sz="2320" strike="noStrike" u="none">
                <a:solidFill>
                  <a:srgbClr val="0D0D0D"/>
                </a:solidFill>
                <a:latin typeface="Montserrat"/>
                <a:ea typeface="Montserrat"/>
                <a:cs typeface="Montserrat"/>
                <a:sym typeface="Montserrat"/>
              </a:rPr>
              <a:t>nti</a:t>
            </a:r>
            <a:r>
              <a:rPr lang="en-US" sz="2320" strike="noStrike" u="none">
                <a:solidFill>
                  <a:srgbClr val="0D0D0D"/>
                </a:solidFill>
                <a:latin typeface="Montserrat"/>
                <a:ea typeface="Montserrat"/>
                <a:cs typeface="Montserrat"/>
                <a:sym typeface="Montserrat"/>
              </a:rPr>
              <a:t>f</a:t>
            </a:r>
            <a:r>
              <a:rPr lang="en-US" sz="2320" strike="noStrike" u="none">
                <a:solidFill>
                  <a:srgbClr val="0D0D0D"/>
                </a:solidFill>
                <a:latin typeface="Montserrat"/>
                <a:ea typeface="Montserrat"/>
                <a:cs typeface="Montserrat"/>
                <a:sym typeface="Montserrat"/>
              </a:rPr>
              <a:t>i</a:t>
            </a:r>
            <a:r>
              <a:rPr lang="en-US" sz="2320" strike="noStrike" u="none">
                <a:solidFill>
                  <a:srgbClr val="0D0D0D"/>
                </a:solidFill>
                <a:latin typeface="Montserrat"/>
                <a:ea typeface="Montserrat"/>
                <a:cs typeface="Montserrat"/>
                <a:sym typeface="Montserrat"/>
              </a:rPr>
              <a:t>q</a:t>
            </a:r>
            <a:r>
              <a:rPr lang="en-US" sz="2320" strike="noStrike" u="none">
                <a:solidFill>
                  <a:srgbClr val="0D0D0D"/>
                </a:solidFill>
                <a:latin typeface="Montserrat"/>
                <a:ea typeface="Montserrat"/>
                <a:cs typeface="Montserrat"/>
                <a:sym typeface="Montserrat"/>
              </a:rPr>
              <a:t>ue</a:t>
            </a:r>
            <a:r>
              <a:rPr lang="en-US" sz="2320" strike="noStrike" u="none">
                <a:solidFill>
                  <a:srgbClr val="0D0D0D"/>
                </a:solidFill>
                <a:latin typeface="Montserrat"/>
                <a:ea typeface="Montserrat"/>
                <a:cs typeface="Montserrat"/>
                <a:sym typeface="Montserrat"/>
              </a:rPr>
              <a:t> et rigoureuse. Cette formation vise à doter la DGE d’ outils pour évoluer d'une budgétisation réactive, qui intervient après la c</a:t>
            </a:r>
            <a:r>
              <a:rPr lang="en-US" sz="2320" strike="noStrike" u="none">
                <a:solidFill>
                  <a:srgbClr val="0D0D0D"/>
                </a:solidFill>
                <a:latin typeface="Montserrat"/>
                <a:ea typeface="Montserrat"/>
                <a:cs typeface="Montserrat"/>
                <a:sym typeface="Montserrat"/>
              </a:rPr>
              <a:t>at</a:t>
            </a:r>
            <a:r>
              <a:rPr lang="en-US" sz="2320" strike="noStrike" u="none">
                <a:solidFill>
                  <a:srgbClr val="0D0D0D"/>
                </a:solidFill>
                <a:latin typeface="Montserrat"/>
                <a:ea typeface="Montserrat"/>
                <a:cs typeface="Montserrat"/>
                <a:sym typeface="Montserrat"/>
              </a:rPr>
              <a:t>astr</a:t>
            </a:r>
            <a:r>
              <a:rPr lang="en-US" sz="2320" strike="noStrike" u="none">
                <a:solidFill>
                  <a:srgbClr val="0D0D0D"/>
                </a:solidFill>
                <a:latin typeface="Montserrat"/>
                <a:ea typeface="Montserrat"/>
                <a:cs typeface="Montserrat"/>
                <a:sym typeface="Montserrat"/>
              </a:rPr>
              <a:t>o</a:t>
            </a:r>
            <a:r>
              <a:rPr lang="en-US" sz="2320" strike="noStrike" u="none">
                <a:solidFill>
                  <a:srgbClr val="0D0D0D"/>
                </a:solidFill>
                <a:latin typeface="Montserrat"/>
                <a:ea typeface="Montserrat"/>
                <a:cs typeface="Montserrat"/>
                <a:sym typeface="Montserrat"/>
              </a:rPr>
              <a:t>phe,</a:t>
            </a:r>
            <a:r>
              <a:rPr lang="en-US" sz="2320" strike="noStrike" u="none">
                <a:solidFill>
                  <a:srgbClr val="0D0D0D"/>
                </a:solidFill>
                <a:latin typeface="Montserrat"/>
                <a:ea typeface="Montserrat"/>
                <a:cs typeface="Montserrat"/>
                <a:sym typeface="Montserrat"/>
              </a:rPr>
              <a:t> </a:t>
            </a:r>
            <a:r>
              <a:rPr lang="en-US" sz="2320" strike="noStrike" u="none">
                <a:solidFill>
                  <a:srgbClr val="0D0D0D"/>
                </a:solidFill>
                <a:latin typeface="Montserrat"/>
                <a:ea typeface="Montserrat"/>
                <a:cs typeface="Montserrat"/>
                <a:sym typeface="Montserrat"/>
              </a:rPr>
              <a:t>à</a:t>
            </a:r>
            <a:r>
              <a:rPr lang="en-US" sz="2320" strike="noStrike" u="none">
                <a:solidFill>
                  <a:srgbClr val="0D0D0D"/>
                </a:solidFill>
                <a:latin typeface="Montserrat"/>
                <a:ea typeface="Montserrat"/>
                <a:cs typeface="Montserrat"/>
                <a:sym typeface="Montserrat"/>
              </a:rPr>
              <a:t> </a:t>
            </a:r>
            <a:r>
              <a:rPr lang="en-US" sz="2320" strike="noStrike" u="none">
                <a:solidFill>
                  <a:srgbClr val="0D0D0D"/>
                </a:solidFill>
                <a:latin typeface="Montserrat"/>
                <a:ea typeface="Montserrat"/>
                <a:cs typeface="Montserrat"/>
                <a:sym typeface="Montserrat"/>
              </a:rPr>
              <a:t>u</a:t>
            </a:r>
            <a:r>
              <a:rPr lang="en-US" sz="2320" strike="noStrike" u="none">
                <a:solidFill>
                  <a:srgbClr val="0D0D0D"/>
                </a:solidFill>
                <a:latin typeface="Montserrat"/>
                <a:ea typeface="Montserrat"/>
                <a:cs typeface="Montserrat"/>
                <a:sym typeface="Montserrat"/>
              </a:rPr>
              <a:t>ne </a:t>
            </a:r>
            <a:r>
              <a:rPr lang="en-US" b="true" sz="2320" strike="noStrike" u="none">
                <a:solidFill>
                  <a:srgbClr val="0D0D0D"/>
                </a:solidFill>
                <a:latin typeface="Montserrat Bold"/>
                <a:ea typeface="Montserrat Bold"/>
                <a:cs typeface="Montserrat Bold"/>
                <a:sym typeface="Montserrat Bold"/>
              </a:rPr>
              <a:t>planification économique préventive et proactive</a:t>
            </a:r>
            <a:r>
              <a:rPr lang="en-US" sz="2320" strike="noStrike" u="none">
                <a:solidFill>
                  <a:srgbClr val="0D0D0D"/>
                </a:solidFill>
                <a:latin typeface="Montserrat"/>
                <a:ea typeface="Montserrat"/>
                <a:cs typeface="Montserrat"/>
                <a:sym typeface="Montserrat"/>
              </a:rPr>
              <a:t>, capable d'anticiper les chocs pour mieux les atténuer.</a:t>
            </a:r>
          </a:p>
        </p:txBody>
      </p:sp>
      <p:sp>
        <p:nvSpPr>
          <p:cNvPr name="TextBox 7" id="7"/>
          <p:cNvSpPr txBox="true"/>
          <p:nvPr/>
        </p:nvSpPr>
        <p:spPr>
          <a:xfrm rot="0">
            <a:off x="9460350" y="540568"/>
            <a:ext cx="7381291" cy="1048071"/>
          </a:xfrm>
          <a:prstGeom prst="rect">
            <a:avLst/>
          </a:prstGeom>
        </p:spPr>
        <p:txBody>
          <a:bodyPr anchor="t" rtlCol="false" tIns="0" lIns="0" bIns="0" rIns="0">
            <a:spAutoFit/>
          </a:bodyPr>
          <a:lstStyle/>
          <a:p>
            <a:pPr algn="l" marL="0" indent="0" lvl="0">
              <a:lnSpc>
                <a:spcPts val="7857"/>
              </a:lnSpc>
              <a:spcBef>
                <a:spcPct val="0"/>
              </a:spcBef>
            </a:pPr>
            <a:r>
              <a:rPr lang="en-US" b="true" sz="5612" spc="-72" strike="noStrike" u="none">
                <a:solidFill>
                  <a:srgbClr val="000000"/>
                </a:solidFill>
                <a:latin typeface="Helvetica World Bold"/>
                <a:ea typeface="Helvetica World Bold"/>
                <a:cs typeface="Helvetica World Bold"/>
                <a:sym typeface="Helvetica World Bold"/>
              </a:rPr>
              <a:t>Introduction 3/3</a:t>
            </a:r>
          </a:p>
        </p:txBody>
      </p:sp>
      <p:sp>
        <p:nvSpPr>
          <p:cNvPr name="TextBox 8" id="8"/>
          <p:cNvSpPr txBox="true"/>
          <p:nvPr/>
        </p:nvSpPr>
        <p:spPr>
          <a:xfrm rot="0">
            <a:off x="9460350" y="1853839"/>
            <a:ext cx="7381291" cy="443863"/>
          </a:xfrm>
          <a:prstGeom prst="rect">
            <a:avLst/>
          </a:prstGeom>
        </p:spPr>
        <p:txBody>
          <a:bodyPr anchor="t" rtlCol="false" tIns="0" lIns="0" bIns="0" rIns="0">
            <a:spAutoFit/>
          </a:bodyPr>
          <a:lstStyle/>
          <a:p>
            <a:pPr algn="just">
              <a:lnSpc>
                <a:spcPts val="3360"/>
              </a:lnSpc>
            </a:pPr>
            <a:r>
              <a:rPr lang="en-US" b="true" sz="2400">
                <a:solidFill>
                  <a:srgbClr val="C34D24"/>
                </a:solidFill>
                <a:latin typeface="Helvetica World Bold"/>
                <a:ea typeface="Helvetica World Bold"/>
                <a:cs typeface="Helvetica World Bold"/>
                <a:sym typeface="Helvetica World Bold"/>
              </a:rPr>
              <a:t>ENJEUX DE GOUVERNANCE ET DE RÉSILIENCE</a:t>
            </a:r>
          </a:p>
        </p:txBody>
      </p:sp>
      <p:sp>
        <p:nvSpPr>
          <p:cNvPr name="TextBox 9" id="9"/>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1753892" y="2877161"/>
            <a:ext cx="15505408" cy="0"/>
          </a:xfrm>
          <a:prstGeom prst="line">
            <a:avLst/>
          </a:prstGeom>
          <a:ln cap="flat" w="38100">
            <a:solidFill>
              <a:srgbClr val="1C5739"/>
            </a:solidFill>
            <a:prstDash val="solid"/>
            <a:headEnd type="none" len="sm" w="sm"/>
            <a:tailEnd type="none" len="sm" w="sm"/>
          </a:ln>
        </p:spPr>
      </p:sp>
      <p:sp>
        <p:nvSpPr>
          <p:cNvPr name="AutoShape 3" id="3"/>
          <p:cNvSpPr/>
          <p:nvPr/>
        </p:nvSpPr>
        <p:spPr>
          <a:xfrm flipV="true">
            <a:off x="1753892" y="7379458"/>
            <a:ext cx="15505408" cy="0"/>
          </a:xfrm>
          <a:prstGeom prst="line">
            <a:avLst/>
          </a:prstGeom>
          <a:ln cap="flat" w="38100">
            <a:solidFill>
              <a:srgbClr val="1C5739"/>
            </a:solidFill>
            <a:prstDash val="solid"/>
            <a:headEnd type="none" len="sm" w="sm"/>
            <a:tailEnd type="none" len="sm" w="sm"/>
          </a:ln>
        </p:spPr>
      </p:sp>
      <p:grpSp>
        <p:nvGrpSpPr>
          <p:cNvPr name="Group 4" id="4"/>
          <p:cNvGrpSpPr/>
          <p:nvPr/>
        </p:nvGrpSpPr>
        <p:grpSpPr>
          <a:xfrm rot="5400000">
            <a:off x="1772680" y="3000925"/>
            <a:ext cx="845452" cy="883027"/>
            <a:chOff x="0" y="0"/>
            <a:chExt cx="571500" cy="596900"/>
          </a:xfrm>
        </p:grpSpPr>
        <p:sp>
          <p:nvSpPr>
            <p:cNvPr name="Freeform 5" id="5"/>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6" id="6"/>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5400000">
            <a:off x="16395061" y="6358070"/>
            <a:ext cx="845452" cy="883027"/>
            <a:chOff x="0" y="0"/>
            <a:chExt cx="571500" cy="596900"/>
          </a:xfrm>
        </p:grpSpPr>
        <p:sp>
          <p:nvSpPr>
            <p:cNvPr name="Freeform 8" id="8"/>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2E4033"/>
            </a:solidFill>
          </p:spPr>
        </p:sp>
        <p:sp>
          <p:nvSpPr>
            <p:cNvPr name="TextBox 9" id="9"/>
            <p:cNvSpPr txBox="true"/>
            <p:nvPr/>
          </p:nvSpPr>
          <p:spPr>
            <a:xfrm>
              <a:off x="0" y="279400"/>
              <a:ext cx="285750" cy="31623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372574" y="4440932"/>
            <a:ext cx="14003699" cy="1226808"/>
          </a:xfrm>
          <a:prstGeom prst="rect">
            <a:avLst/>
          </a:prstGeom>
        </p:spPr>
        <p:txBody>
          <a:bodyPr anchor="t" rtlCol="false" tIns="0" lIns="0" bIns="0" rIns="0">
            <a:spAutoFit/>
          </a:bodyPr>
          <a:lstStyle/>
          <a:p>
            <a:pPr algn="ctr">
              <a:lnSpc>
                <a:spcPts val="10080"/>
              </a:lnSpc>
            </a:pPr>
            <a:r>
              <a:rPr lang="en-US" sz="7200" b="true">
                <a:solidFill>
                  <a:srgbClr val="000000"/>
                </a:solidFill>
                <a:latin typeface="Open Sans Bold"/>
                <a:ea typeface="Open Sans Bold"/>
                <a:cs typeface="Open Sans Bold"/>
                <a:sym typeface="Open Sans Bold"/>
              </a:rPr>
              <a:t>2.Objectifs de la formation </a:t>
            </a:r>
          </a:p>
        </p:txBody>
      </p:sp>
      <p:sp>
        <p:nvSpPr>
          <p:cNvPr name="TextBox 11" id="11"/>
          <p:cNvSpPr txBox="true"/>
          <p:nvPr/>
        </p:nvSpPr>
        <p:spPr>
          <a:xfrm rot="0">
            <a:off x="1610620" y="9996187"/>
            <a:ext cx="4534791" cy="290867"/>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V1.1   I   Formation-CLIMADA   I   Octobre 2025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DAGzzQgV4rQ</dc:identifier>
  <dcterms:modified xsi:type="dcterms:W3CDTF">2011-08-01T06:04:30Z</dcterms:modified>
  <cp:revision>1</cp:revision>
  <dc:title>Présentnation_CLIMADA</dc:title>
</cp:coreProperties>
</file>